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741" r:id="rId4"/>
  </p:sldMasterIdLst>
  <p:notesMasterIdLst>
    <p:notesMasterId r:id="rId56"/>
  </p:notesMasterIdLst>
  <p:handoutMasterIdLst>
    <p:handoutMasterId r:id="rId57"/>
  </p:handoutMasterIdLst>
  <p:sldIdLst>
    <p:sldId id="423" r:id="rId5"/>
    <p:sldId id="324" r:id="rId6"/>
    <p:sldId id="364" r:id="rId7"/>
    <p:sldId id="418" r:id="rId8"/>
    <p:sldId id="381" r:id="rId9"/>
    <p:sldId id="382" r:id="rId10"/>
    <p:sldId id="348" r:id="rId11"/>
    <p:sldId id="370" r:id="rId12"/>
    <p:sldId id="383" r:id="rId13"/>
    <p:sldId id="384" r:id="rId14"/>
    <p:sldId id="385" r:id="rId15"/>
    <p:sldId id="386" r:id="rId16"/>
    <p:sldId id="387" r:id="rId17"/>
    <p:sldId id="388" r:id="rId18"/>
    <p:sldId id="390" r:id="rId19"/>
    <p:sldId id="391" r:id="rId20"/>
    <p:sldId id="394" r:id="rId21"/>
    <p:sldId id="395" r:id="rId22"/>
    <p:sldId id="393" r:id="rId23"/>
    <p:sldId id="396" r:id="rId24"/>
    <p:sldId id="397" r:id="rId25"/>
    <p:sldId id="398" r:id="rId26"/>
    <p:sldId id="399" r:id="rId27"/>
    <p:sldId id="401" r:id="rId28"/>
    <p:sldId id="402" r:id="rId29"/>
    <p:sldId id="404" r:id="rId30"/>
    <p:sldId id="421" r:id="rId31"/>
    <p:sldId id="406" r:id="rId32"/>
    <p:sldId id="422" r:id="rId33"/>
    <p:sldId id="408" r:id="rId34"/>
    <p:sldId id="409" r:id="rId35"/>
    <p:sldId id="412" r:id="rId36"/>
    <p:sldId id="413" r:id="rId37"/>
    <p:sldId id="414" r:id="rId38"/>
    <p:sldId id="420" r:id="rId39"/>
    <p:sldId id="424" r:id="rId40"/>
    <p:sldId id="426" r:id="rId41"/>
    <p:sldId id="427" r:id="rId42"/>
    <p:sldId id="428" r:id="rId43"/>
    <p:sldId id="429" r:id="rId44"/>
    <p:sldId id="430" r:id="rId45"/>
    <p:sldId id="431" r:id="rId46"/>
    <p:sldId id="432" r:id="rId47"/>
    <p:sldId id="433" r:id="rId48"/>
    <p:sldId id="434" r:id="rId49"/>
    <p:sldId id="435" r:id="rId50"/>
    <p:sldId id="436" r:id="rId51"/>
    <p:sldId id="437" r:id="rId52"/>
    <p:sldId id="438" r:id="rId53"/>
    <p:sldId id="439" r:id="rId54"/>
    <p:sldId id="425" r:id="rId55"/>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9FF22"/>
    <a:srgbClr val="006600"/>
    <a:srgbClr val="008000"/>
    <a:srgbClr val="F70000"/>
    <a:srgbClr val="FFFFFF"/>
    <a:srgbClr val="800080"/>
    <a:srgbClr val="FF18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4660" autoAdjust="0"/>
  </p:normalViewPr>
  <p:slideViewPr>
    <p:cSldViewPr>
      <p:cViewPr varScale="1">
        <p:scale>
          <a:sx n="79" d="100"/>
          <a:sy n="79" d="100"/>
        </p:scale>
        <p:origin x="108" y="906"/>
      </p:cViewPr>
      <p:guideLst>
        <p:guide orient="horz" pos="2160"/>
        <p:guide pos="2880"/>
      </p:guideLst>
    </p:cSldViewPr>
  </p:slideViewPr>
  <p:outlineViewPr>
    <p:cViewPr>
      <p:scale>
        <a:sx n="33" d="100"/>
        <a:sy n="33" d="100"/>
      </p:scale>
      <p:origin x="43" y="5933"/>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1" d="100"/>
          <a:sy n="41" d="100"/>
        </p:scale>
        <p:origin x="-1476" y="-8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aperl\My%20Documents\Grants\2013\sshrc\Expressway%20(km)%20with%20graphs%20v4.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lgn="ctr">
              <a:defRPr sz="1800"/>
            </a:pPr>
            <a:r>
              <a:rPr lang="en-US" sz="1800" dirty="0" smtClean="0">
                <a:latin typeface="Arial Narrow" pitchFamily="34" charset="0"/>
              </a:rPr>
              <a:t>Core Expressway </a:t>
            </a:r>
            <a:r>
              <a:rPr lang="en-US" sz="1800" dirty="0" err="1" smtClean="0">
                <a:latin typeface="Arial Narrow" pitchFamily="34" charset="0"/>
              </a:rPr>
              <a:t>Kilometres</a:t>
            </a:r>
            <a:r>
              <a:rPr lang="en-US" sz="1800" dirty="0" smtClean="0">
                <a:latin typeface="Arial Narrow" pitchFamily="34" charset="0"/>
              </a:rPr>
              <a:t> </a:t>
            </a:r>
            <a:endParaRPr lang="en-US" sz="1800" dirty="0">
              <a:latin typeface="Arial Narrow" pitchFamily="34" charset="0"/>
            </a:endParaRPr>
          </a:p>
        </c:rich>
      </c:tx>
      <c:layout>
        <c:manualLayout>
          <c:xMode val="edge"/>
          <c:yMode val="edge"/>
          <c:x val="0.27597087752243399"/>
          <c:y val="2.1767243041552302E-3"/>
        </c:manualLayout>
      </c:layout>
      <c:overlay val="0"/>
    </c:title>
    <c:autoTitleDeleted val="0"/>
    <c:plotArea>
      <c:layout>
        <c:manualLayout>
          <c:layoutTarget val="inner"/>
          <c:xMode val="edge"/>
          <c:yMode val="edge"/>
          <c:x val="0.104845420355602"/>
          <c:y val="7.5044633458250895E-2"/>
          <c:w val="0.86104973573996302"/>
          <c:h val="0.80752838097131596"/>
        </c:manualLayout>
      </c:layout>
      <c:lineChart>
        <c:grouping val="standard"/>
        <c:varyColors val="0"/>
        <c:ser>
          <c:idx val="2"/>
          <c:order val="0"/>
          <c:tx>
            <c:v>Montreal</c:v>
          </c:tx>
          <c:spPr>
            <a:ln>
              <a:solidFill>
                <a:srgbClr val="FF0000"/>
              </a:solidFill>
            </a:ln>
          </c:spPr>
          <c:marker>
            <c:symbol val="circle"/>
            <c:size val="8"/>
          </c:marker>
          <c:dLbls>
            <c:spPr>
              <a:noFill/>
              <a:ln>
                <a:noFill/>
              </a:ln>
              <a:effectLst/>
            </c:spPr>
            <c:txPr>
              <a:bodyPr/>
              <a:lstStyle/>
              <a:p>
                <a:pPr>
                  <a:defRPr sz="16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'Total (All Cities)'!$F$3:$F$5</c:f>
              <c:numCache>
                <c:formatCode>General</c:formatCode>
                <c:ptCount val="3"/>
                <c:pt idx="0">
                  <c:v>1960</c:v>
                </c:pt>
                <c:pt idx="1">
                  <c:v>1967</c:v>
                </c:pt>
                <c:pt idx="2">
                  <c:v>1976</c:v>
                </c:pt>
              </c:numCache>
            </c:numRef>
          </c:cat>
          <c:val>
            <c:numRef>
              <c:f>'Total (All Cities)'!$I$3:$I$5</c:f>
              <c:numCache>
                <c:formatCode>General</c:formatCode>
                <c:ptCount val="3"/>
                <c:pt idx="0">
                  <c:v>6</c:v>
                </c:pt>
                <c:pt idx="1">
                  <c:v>20</c:v>
                </c:pt>
                <c:pt idx="2">
                  <c:v>26</c:v>
                </c:pt>
              </c:numCache>
            </c:numRef>
          </c:val>
          <c:smooth val="0"/>
        </c:ser>
        <c:ser>
          <c:idx val="0"/>
          <c:order val="1"/>
          <c:tx>
            <c:v>Toronto</c:v>
          </c:tx>
          <c:spPr>
            <a:ln>
              <a:solidFill>
                <a:srgbClr val="09FF22"/>
              </a:solidFill>
            </a:ln>
          </c:spPr>
          <c:dLbls>
            <c:dLbl>
              <c:idx val="0"/>
              <c:layout>
                <c:manualLayout>
                  <c:x val="-2.3695013459047599E-2"/>
                  <c:y val="-2.8297415954018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96187668238094E-2"/>
                  <c:y val="-3.700431317063890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96187668238094E-2"/>
                  <c:y val="-4.135776177894930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'Total (All Cities)'!$F$3:$F$5</c:f>
              <c:numCache>
                <c:formatCode>General</c:formatCode>
                <c:ptCount val="3"/>
                <c:pt idx="0">
                  <c:v>1960</c:v>
                </c:pt>
                <c:pt idx="1">
                  <c:v>1967</c:v>
                </c:pt>
                <c:pt idx="2">
                  <c:v>1976</c:v>
                </c:pt>
              </c:numCache>
            </c:numRef>
          </c:cat>
          <c:val>
            <c:numRef>
              <c:f>'Total (All Cities)'!$H$3:$H$5</c:f>
              <c:numCache>
                <c:formatCode>General</c:formatCode>
                <c:ptCount val="3"/>
                <c:pt idx="0">
                  <c:v>3</c:v>
                </c:pt>
                <c:pt idx="1">
                  <c:v>15</c:v>
                </c:pt>
                <c:pt idx="2">
                  <c:v>15</c:v>
                </c:pt>
              </c:numCache>
            </c:numRef>
          </c:val>
          <c:smooth val="0"/>
        </c:ser>
        <c:ser>
          <c:idx val="1"/>
          <c:order val="2"/>
          <c:tx>
            <c:v>Vancouver</c:v>
          </c:tx>
          <c:dLbls>
            <c:dLbl>
              <c:idx val="0"/>
              <c:layout>
                <c:manualLayout>
                  <c:x val="-2.2214075117857002E-2"/>
                  <c:y val="-3.2651035957942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3695013459047499E-2"/>
                  <c:y val="-3.918103747479410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2214075117857002E-2"/>
                  <c:y val="-3.918103747479410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'Total (All Cities)'!$F$3:$F$5</c:f>
              <c:numCache>
                <c:formatCode>General</c:formatCode>
                <c:ptCount val="3"/>
                <c:pt idx="0">
                  <c:v>1960</c:v>
                </c:pt>
                <c:pt idx="1">
                  <c:v>1967</c:v>
                </c:pt>
                <c:pt idx="2">
                  <c:v>1976</c:v>
                </c:pt>
              </c:numCache>
            </c:numRef>
          </c:cat>
          <c:val>
            <c:numRef>
              <c:f>'Total (All Cities)'!$G$3:$G$5</c:f>
              <c:numCache>
                <c:formatCode>General</c:formatCode>
                <c:ptCount val="3"/>
                <c:pt idx="0">
                  <c:v>0</c:v>
                </c:pt>
                <c:pt idx="1">
                  <c:v>4</c:v>
                </c:pt>
                <c:pt idx="2">
                  <c:v>4</c:v>
                </c:pt>
              </c:numCache>
            </c:numRef>
          </c:val>
          <c:smooth val="0"/>
        </c:ser>
        <c:dLbls>
          <c:showLegendKey val="0"/>
          <c:showVal val="1"/>
          <c:showCatName val="0"/>
          <c:showSerName val="0"/>
          <c:showPercent val="0"/>
          <c:showBubbleSize val="0"/>
        </c:dLbls>
        <c:marker val="1"/>
        <c:smooth val="0"/>
        <c:axId val="8138992"/>
        <c:axId val="161297488"/>
      </c:lineChart>
      <c:catAx>
        <c:axId val="8138992"/>
        <c:scaling>
          <c:orientation val="minMax"/>
        </c:scaling>
        <c:delete val="0"/>
        <c:axPos val="b"/>
        <c:title>
          <c:tx>
            <c:rich>
              <a:bodyPr/>
              <a:lstStyle/>
              <a:p>
                <a:pPr>
                  <a:defRPr sz="1600"/>
                </a:pPr>
                <a:r>
                  <a:rPr lang="en-US" sz="1600"/>
                  <a:t>Year</a:t>
                </a:r>
              </a:p>
            </c:rich>
          </c:tx>
          <c:layout>
            <c:manualLayout>
              <c:xMode val="edge"/>
              <c:yMode val="edge"/>
              <c:x val="0.50773189745283298"/>
              <c:y val="0.93776008213277795"/>
            </c:manualLayout>
          </c:layout>
          <c:overlay val="0"/>
        </c:title>
        <c:numFmt formatCode="General" sourceLinked="1"/>
        <c:majorTickMark val="out"/>
        <c:minorTickMark val="none"/>
        <c:tickLblPos val="nextTo"/>
        <c:txPr>
          <a:bodyPr/>
          <a:lstStyle/>
          <a:p>
            <a:pPr>
              <a:defRPr sz="1600" b="1"/>
            </a:pPr>
            <a:endParaRPr lang="en-US"/>
          </a:p>
        </c:txPr>
        <c:crossAx val="161297488"/>
        <c:crosses val="autoZero"/>
        <c:auto val="1"/>
        <c:lblAlgn val="ctr"/>
        <c:lblOffset val="100"/>
        <c:noMultiLvlLbl val="0"/>
      </c:catAx>
      <c:valAx>
        <c:axId val="161297488"/>
        <c:scaling>
          <c:orientation val="minMax"/>
          <c:max val="40"/>
        </c:scaling>
        <c:delete val="0"/>
        <c:axPos val="l"/>
        <c:majorGridlines>
          <c:spPr>
            <a:ln w="0"/>
          </c:spPr>
        </c:majorGridlines>
        <c:title>
          <c:tx>
            <c:rich>
              <a:bodyPr rot="-5400000" vert="horz"/>
              <a:lstStyle/>
              <a:p>
                <a:pPr>
                  <a:defRPr sz="1600">
                    <a:latin typeface="Arial Narrow" pitchFamily="34" charset="0"/>
                  </a:defRPr>
                </a:pPr>
                <a:r>
                  <a:rPr lang="en-US" sz="1600">
                    <a:latin typeface="Arial Narrow" pitchFamily="34" charset="0"/>
                  </a:rPr>
                  <a:t>Expressway (km)</a:t>
                </a:r>
              </a:p>
            </c:rich>
          </c:tx>
          <c:layout>
            <c:manualLayout>
              <c:xMode val="edge"/>
              <c:yMode val="edge"/>
              <c:x val="1.1580121562882E-2"/>
              <c:y val="0.37001965050720198"/>
            </c:manualLayout>
          </c:layout>
          <c:overlay val="0"/>
        </c:title>
        <c:numFmt formatCode="General" sourceLinked="1"/>
        <c:majorTickMark val="out"/>
        <c:minorTickMark val="none"/>
        <c:tickLblPos val="nextTo"/>
        <c:txPr>
          <a:bodyPr/>
          <a:lstStyle/>
          <a:p>
            <a:pPr algn="ctr">
              <a:defRPr sz="1600" b="1"/>
            </a:pPr>
            <a:endParaRPr lang="en-US"/>
          </a:p>
        </c:txPr>
        <c:crossAx val="8138992"/>
        <c:crosses val="autoZero"/>
        <c:crossBetween val="between"/>
        <c:majorUnit val="10"/>
      </c:valAx>
      <c:spPr>
        <a:solidFill>
          <a:srgbClr val="FFFFFF"/>
        </a:solidFill>
        <a:ln>
          <a:noFill/>
        </a:ln>
      </c:spPr>
    </c:plotArea>
    <c:legend>
      <c:legendPos val="r"/>
      <c:legendEntry>
        <c:idx val="0"/>
        <c:txPr>
          <a:bodyPr/>
          <a:lstStyle/>
          <a:p>
            <a:pPr>
              <a:defRPr sz="1400" b="1">
                <a:latin typeface="Arial Narrow" pitchFamily="34" charset="0"/>
              </a:defRPr>
            </a:pPr>
            <a:endParaRPr lang="en-US"/>
          </a:p>
        </c:txPr>
      </c:legendEntry>
      <c:legendEntry>
        <c:idx val="1"/>
        <c:txPr>
          <a:bodyPr/>
          <a:lstStyle/>
          <a:p>
            <a:pPr>
              <a:defRPr sz="1400" b="1">
                <a:latin typeface="Arial Narrow" pitchFamily="34" charset="0"/>
              </a:defRPr>
            </a:pPr>
            <a:endParaRPr lang="en-US"/>
          </a:p>
        </c:txPr>
      </c:legendEntry>
      <c:legendEntry>
        <c:idx val="2"/>
        <c:txPr>
          <a:bodyPr/>
          <a:lstStyle/>
          <a:p>
            <a:pPr>
              <a:defRPr sz="1400" b="1">
                <a:latin typeface="Arial Narrow" pitchFamily="34" charset="0"/>
              </a:defRPr>
            </a:pPr>
            <a:endParaRPr lang="en-US"/>
          </a:p>
        </c:txPr>
      </c:legendEntry>
      <c:layout>
        <c:manualLayout>
          <c:xMode val="edge"/>
          <c:yMode val="edge"/>
          <c:x val="0.11342751634746"/>
          <c:y val="8.1269458758358698E-2"/>
          <c:w val="0.22819969591856051"/>
          <c:h val="0.23409437368888833"/>
        </c:manualLayout>
      </c:layout>
      <c:overlay val="0"/>
      <c:txPr>
        <a:bodyPr/>
        <a:lstStyle/>
        <a:p>
          <a:pPr>
            <a:defRPr sz="1100" b="1"/>
          </a:pPr>
          <a:endParaRPr lang="en-US"/>
        </a:p>
      </c:txPr>
    </c:legend>
    <c:plotVisOnly val="1"/>
    <c:dispBlanksAs val="gap"/>
    <c:showDLblsOverMax val="0"/>
  </c:chart>
  <c:spPr>
    <a:solidFill>
      <a:srgbClr val="FFFFFF"/>
    </a:solidFill>
    <a:ln>
      <a:solidFill>
        <a:schemeClr val="tx1"/>
      </a:solidFill>
    </a:ln>
  </c:spPr>
  <c:txPr>
    <a:bodyPr/>
    <a:lstStyle/>
    <a:p>
      <a:pPr>
        <a:defRPr sz="14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D97778-1F35-4F39-A9EB-54A3E32EC4A7}" type="doc">
      <dgm:prSet loTypeId="urn:microsoft.com/office/officeart/2005/8/layout/cycle1" loCatId="cycle" qsTypeId="urn:microsoft.com/office/officeart/2005/8/quickstyle/simple1" qsCatId="simple" csTypeId="urn:microsoft.com/office/officeart/2005/8/colors/accent1_2" csCatId="accent1" phldr="1"/>
      <dgm:spPr/>
    </dgm:pt>
    <dgm:pt modelId="{2B9E9BFA-0A8E-4CCE-B32B-487E9D059F6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charset="0"/>
            </a:rPr>
            <a:t>Emergence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charset="0"/>
            </a:rPr>
            <a:t>of a problem</a:t>
          </a:r>
        </a:p>
      </dgm:t>
    </dgm:pt>
    <dgm:pt modelId="{F19AC456-D54F-4907-9A64-C303A83F8C02}" type="parTrans" cxnId="{5B3182A4-ECE6-4A47-B59C-BC981E96EBD1}">
      <dgm:prSet/>
      <dgm:spPr/>
      <dgm:t>
        <a:bodyPr/>
        <a:lstStyle/>
        <a:p>
          <a:endParaRPr lang="en-US"/>
        </a:p>
      </dgm:t>
    </dgm:pt>
    <dgm:pt modelId="{8C8046AA-965E-4DB4-B115-AD2F6E902D72}" type="sibTrans" cxnId="{5B3182A4-ECE6-4A47-B59C-BC981E96EBD1}">
      <dgm:prSet/>
      <dgm:spPr/>
      <dgm:t>
        <a:bodyPr/>
        <a:lstStyle/>
        <a:p>
          <a:endParaRPr lang="en-US"/>
        </a:p>
      </dgm:t>
    </dgm:pt>
    <dgm:pt modelId="{8A5E9910-8779-4D30-8A9F-0C6F292252A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charset="0"/>
            </a:rPr>
            <a:t>Identification as 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charset="0"/>
            </a:rPr>
            <a:t>public problem</a:t>
          </a:r>
        </a:p>
      </dgm:t>
    </dgm:pt>
    <dgm:pt modelId="{85A07577-9604-4256-A166-D54CF78AA6FB}" type="parTrans" cxnId="{46FFA46B-82FB-4763-9203-666EBEFE87B8}">
      <dgm:prSet/>
      <dgm:spPr/>
      <dgm:t>
        <a:bodyPr/>
        <a:lstStyle/>
        <a:p>
          <a:endParaRPr lang="en-US"/>
        </a:p>
      </dgm:t>
    </dgm:pt>
    <dgm:pt modelId="{669AC665-C80E-4319-8B03-0D33BC5FB215}" type="sibTrans" cxnId="{46FFA46B-82FB-4763-9203-666EBEFE87B8}">
      <dgm:prSet/>
      <dgm:spPr/>
      <dgm:t>
        <a:bodyPr/>
        <a:lstStyle/>
        <a:p>
          <a:endParaRPr lang="en-US"/>
        </a:p>
      </dgm:t>
    </dgm:pt>
    <dgm:pt modelId="{2DBBC858-7CE3-4730-989C-3A0D77D77C5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charset="0"/>
            </a:rPr>
            <a:t>Agenda Setting</a:t>
          </a:r>
        </a:p>
      </dgm:t>
    </dgm:pt>
    <dgm:pt modelId="{CC3A674C-E3E1-4711-B82A-0B1B6F72F8EA}" type="parTrans" cxnId="{33A77D2A-E2B8-4EE3-AF62-AC91FFC5538F}">
      <dgm:prSet/>
      <dgm:spPr/>
      <dgm:t>
        <a:bodyPr/>
        <a:lstStyle/>
        <a:p>
          <a:endParaRPr lang="en-US"/>
        </a:p>
      </dgm:t>
    </dgm:pt>
    <dgm:pt modelId="{373A1ABE-4907-4DAB-AFB2-6F1B1DD90CA3}" type="sibTrans" cxnId="{33A77D2A-E2B8-4EE3-AF62-AC91FFC5538F}">
      <dgm:prSet/>
      <dgm:spPr/>
      <dgm:t>
        <a:bodyPr/>
        <a:lstStyle/>
        <a:p>
          <a:endParaRPr lang="en-US"/>
        </a:p>
      </dgm:t>
    </dgm:pt>
    <dgm:pt modelId="{6A4EF02A-23B4-4A4B-B400-C39C4148D60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charset="0"/>
            </a:rPr>
            <a:t>Formulation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charset="0"/>
            </a:rPr>
            <a:t>Of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charset="0"/>
            </a:rPr>
            <a:t>Alternatives</a:t>
          </a:r>
        </a:p>
      </dgm:t>
    </dgm:pt>
    <dgm:pt modelId="{B2A9E5E3-3DD7-47A6-9970-1D26BDF27C9D}" type="parTrans" cxnId="{3B6E877E-5854-4FFF-8CA7-3DFBD6C62C91}">
      <dgm:prSet/>
      <dgm:spPr/>
      <dgm:t>
        <a:bodyPr/>
        <a:lstStyle/>
        <a:p>
          <a:endParaRPr lang="en-US"/>
        </a:p>
      </dgm:t>
    </dgm:pt>
    <dgm:pt modelId="{324D229E-700A-41D6-8CA7-BF98D92F66DD}" type="sibTrans" cxnId="{3B6E877E-5854-4FFF-8CA7-3DFBD6C62C91}">
      <dgm:prSet/>
      <dgm:spPr/>
      <dgm:t>
        <a:bodyPr/>
        <a:lstStyle/>
        <a:p>
          <a:endParaRPr lang="en-US"/>
        </a:p>
      </dgm:t>
    </dgm:pt>
    <dgm:pt modelId="{102256E9-2DAA-4DF4-B15F-1EC8B424B3C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charset="0"/>
            </a:rPr>
            <a:t>Selection of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charset="0"/>
            </a:rPr>
            <a:t>Alternative</a:t>
          </a:r>
        </a:p>
      </dgm:t>
    </dgm:pt>
    <dgm:pt modelId="{15084618-D257-497B-9919-B663B02E1D6B}" type="parTrans" cxnId="{C7EC7E3D-B87A-48DF-9459-154E3CF35B1B}">
      <dgm:prSet/>
      <dgm:spPr/>
      <dgm:t>
        <a:bodyPr/>
        <a:lstStyle/>
        <a:p>
          <a:endParaRPr lang="en-US"/>
        </a:p>
      </dgm:t>
    </dgm:pt>
    <dgm:pt modelId="{55466B4E-326E-4766-AD1B-EF1AD973FA3F}" type="sibTrans" cxnId="{C7EC7E3D-B87A-48DF-9459-154E3CF35B1B}">
      <dgm:prSet/>
      <dgm:spPr/>
      <dgm:t>
        <a:bodyPr/>
        <a:lstStyle/>
        <a:p>
          <a:endParaRPr lang="en-US"/>
        </a:p>
      </dgm:t>
    </dgm:pt>
    <dgm:pt modelId="{8CA9DA2A-9CE6-4096-8377-7DBE8EDFB71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charset="0"/>
            </a:rPr>
            <a:t>Implementation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charset="0"/>
            </a:rPr>
            <a:t>of Plan</a:t>
          </a:r>
        </a:p>
      </dgm:t>
    </dgm:pt>
    <dgm:pt modelId="{178894FE-05D5-4D63-BD15-3AFA65796B8B}" type="parTrans" cxnId="{5226CA3F-1FFE-48B6-8F55-C871CE1FDACA}">
      <dgm:prSet/>
      <dgm:spPr/>
      <dgm:t>
        <a:bodyPr/>
        <a:lstStyle/>
        <a:p>
          <a:endParaRPr lang="en-US"/>
        </a:p>
      </dgm:t>
    </dgm:pt>
    <dgm:pt modelId="{F7B3CDA1-1269-4E38-A6C8-212B85D6781F}" type="sibTrans" cxnId="{5226CA3F-1FFE-48B6-8F55-C871CE1FDACA}">
      <dgm:prSet/>
      <dgm:spPr/>
      <dgm:t>
        <a:bodyPr/>
        <a:lstStyle/>
        <a:p>
          <a:endParaRPr lang="en-US"/>
        </a:p>
      </dgm:t>
    </dgm:pt>
    <dgm:pt modelId="{AE4423BA-7B17-4F09-BABD-C3F4CBBF83D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FF0000"/>
              </a:solidFill>
              <a:effectLst/>
              <a:latin typeface="Arial" charset="0"/>
            </a:rPr>
            <a:t>Evaluation</a:t>
          </a:r>
        </a:p>
      </dgm:t>
    </dgm:pt>
    <dgm:pt modelId="{1669C92D-5243-4376-9118-611B16E02AB5}" type="parTrans" cxnId="{59A5A184-7BE1-405C-A2F7-2A9F6428A3B2}">
      <dgm:prSet/>
      <dgm:spPr/>
      <dgm:t>
        <a:bodyPr/>
        <a:lstStyle/>
        <a:p>
          <a:endParaRPr lang="en-US"/>
        </a:p>
      </dgm:t>
    </dgm:pt>
    <dgm:pt modelId="{808415F8-E48A-4ED4-8F7C-748371A41054}" type="sibTrans" cxnId="{59A5A184-7BE1-405C-A2F7-2A9F6428A3B2}">
      <dgm:prSet/>
      <dgm:spPr/>
      <dgm:t>
        <a:bodyPr/>
        <a:lstStyle/>
        <a:p>
          <a:endParaRPr lang="en-US"/>
        </a:p>
      </dgm:t>
    </dgm:pt>
    <dgm:pt modelId="{299C8A1B-2DD9-433C-919D-BD0998B7ADAF}" type="pres">
      <dgm:prSet presAssocID="{4AD97778-1F35-4F39-A9EB-54A3E32EC4A7}" presName="cycle" presStyleCnt="0">
        <dgm:presLayoutVars>
          <dgm:dir/>
          <dgm:resizeHandles val="exact"/>
        </dgm:presLayoutVars>
      </dgm:prSet>
      <dgm:spPr/>
    </dgm:pt>
    <dgm:pt modelId="{81BDAC8A-F9BF-45B4-BF0C-EDB24250952E}" type="pres">
      <dgm:prSet presAssocID="{2B9E9BFA-0A8E-4CCE-B32B-487E9D059F63}" presName="dummy" presStyleCnt="0"/>
      <dgm:spPr/>
    </dgm:pt>
    <dgm:pt modelId="{ABAB65E6-9CA7-49A8-9522-9352209DE311}" type="pres">
      <dgm:prSet presAssocID="{2B9E9BFA-0A8E-4CCE-B32B-487E9D059F63}" presName="node" presStyleLbl="revTx" presStyleIdx="0" presStyleCnt="7">
        <dgm:presLayoutVars>
          <dgm:bulletEnabled val="1"/>
        </dgm:presLayoutVars>
      </dgm:prSet>
      <dgm:spPr/>
      <dgm:t>
        <a:bodyPr/>
        <a:lstStyle/>
        <a:p>
          <a:endParaRPr lang="en-US"/>
        </a:p>
      </dgm:t>
    </dgm:pt>
    <dgm:pt modelId="{1A5EC4F5-0EAC-47EB-BCD1-5BB9F2761EC1}" type="pres">
      <dgm:prSet presAssocID="{8C8046AA-965E-4DB4-B115-AD2F6E902D72}" presName="sibTrans" presStyleLbl="node1" presStyleIdx="0" presStyleCnt="7"/>
      <dgm:spPr/>
      <dgm:t>
        <a:bodyPr/>
        <a:lstStyle/>
        <a:p>
          <a:endParaRPr lang="en-US"/>
        </a:p>
      </dgm:t>
    </dgm:pt>
    <dgm:pt modelId="{F7A7A7EF-E658-4D73-A1A9-AF462219DF63}" type="pres">
      <dgm:prSet presAssocID="{8A5E9910-8779-4D30-8A9F-0C6F292252AE}" presName="dummy" presStyleCnt="0"/>
      <dgm:spPr/>
    </dgm:pt>
    <dgm:pt modelId="{68EEF234-0A84-466C-B03E-EECDE58523EF}" type="pres">
      <dgm:prSet presAssocID="{8A5E9910-8779-4D30-8A9F-0C6F292252AE}" presName="node" presStyleLbl="revTx" presStyleIdx="1" presStyleCnt="7">
        <dgm:presLayoutVars>
          <dgm:bulletEnabled val="1"/>
        </dgm:presLayoutVars>
      </dgm:prSet>
      <dgm:spPr/>
      <dgm:t>
        <a:bodyPr/>
        <a:lstStyle/>
        <a:p>
          <a:endParaRPr lang="en-US"/>
        </a:p>
      </dgm:t>
    </dgm:pt>
    <dgm:pt modelId="{CC995228-DB85-4133-9F84-066695BF1CF8}" type="pres">
      <dgm:prSet presAssocID="{669AC665-C80E-4319-8B03-0D33BC5FB215}" presName="sibTrans" presStyleLbl="node1" presStyleIdx="1" presStyleCnt="7"/>
      <dgm:spPr/>
      <dgm:t>
        <a:bodyPr/>
        <a:lstStyle/>
        <a:p>
          <a:endParaRPr lang="en-US"/>
        </a:p>
      </dgm:t>
    </dgm:pt>
    <dgm:pt modelId="{A6D29ABE-0E2D-4EF3-A47C-D5D7F3D0FBC3}" type="pres">
      <dgm:prSet presAssocID="{2DBBC858-7CE3-4730-989C-3A0D77D77C5B}" presName="dummy" presStyleCnt="0"/>
      <dgm:spPr/>
    </dgm:pt>
    <dgm:pt modelId="{0CA53817-7610-44B4-A88F-2FF32A07B9DE}" type="pres">
      <dgm:prSet presAssocID="{2DBBC858-7CE3-4730-989C-3A0D77D77C5B}" presName="node" presStyleLbl="revTx" presStyleIdx="2" presStyleCnt="7">
        <dgm:presLayoutVars>
          <dgm:bulletEnabled val="1"/>
        </dgm:presLayoutVars>
      </dgm:prSet>
      <dgm:spPr/>
      <dgm:t>
        <a:bodyPr/>
        <a:lstStyle/>
        <a:p>
          <a:endParaRPr lang="en-US"/>
        </a:p>
      </dgm:t>
    </dgm:pt>
    <dgm:pt modelId="{BD507DAD-0CD6-4283-A760-B24624E7943D}" type="pres">
      <dgm:prSet presAssocID="{373A1ABE-4907-4DAB-AFB2-6F1B1DD90CA3}" presName="sibTrans" presStyleLbl="node1" presStyleIdx="2" presStyleCnt="7"/>
      <dgm:spPr/>
      <dgm:t>
        <a:bodyPr/>
        <a:lstStyle/>
        <a:p>
          <a:endParaRPr lang="en-US"/>
        </a:p>
      </dgm:t>
    </dgm:pt>
    <dgm:pt modelId="{7B87BEA2-75DE-48F0-98DC-4BB428B45B2A}" type="pres">
      <dgm:prSet presAssocID="{6A4EF02A-23B4-4A4B-B400-C39C4148D607}" presName="dummy" presStyleCnt="0"/>
      <dgm:spPr/>
    </dgm:pt>
    <dgm:pt modelId="{C48E6F55-2D2F-4DC9-A6C0-A7C8834FB014}" type="pres">
      <dgm:prSet presAssocID="{6A4EF02A-23B4-4A4B-B400-C39C4148D607}" presName="node" presStyleLbl="revTx" presStyleIdx="3" presStyleCnt="7">
        <dgm:presLayoutVars>
          <dgm:bulletEnabled val="1"/>
        </dgm:presLayoutVars>
      </dgm:prSet>
      <dgm:spPr/>
      <dgm:t>
        <a:bodyPr/>
        <a:lstStyle/>
        <a:p>
          <a:endParaRPr lang="en-US"/>
        </a:p>
      </dgm:t>
    </dgm:pt>
    <dgm:pt modelId="{254E72E5-4C4B-46C2-847B-F952D4B149F6}" type="pres">
      <dgm:prSet presAssocID="{324D229E-700A-41D6-8CA7-BF98D92F66DD}" presName="sibTrans" presStyleLbl="node1" presStyleIdx="3" presStyleCnt="7"/>
      <dgm:spPr/>
      <dgm:t>
        <a:bodyPr/>
        <a:lstStyle/>
        <a:p>
          <a:endParaRPr lang="en-US"/>
        </a:p>
      </dgm:t>
    </dgm:pt>
    <dgm:pt modelId="{131ABEA4-BF48-4CC5-A24C-FEA1E85C3B0D}" type="pres">
      <dgm:prSet presAssocID="{102256E9-2DAA-4DF4-B15F-1EC8B424B3CC}" presName="dummy" presStyleCnt="0"/>
      <dgm:spPr/>
    </dgm:pt>
    <dgm:pt modelId="{B25AB6C8-1A4B-4430-A4DB-21D7ADBAAA4E}" type="pres">
      <dgm:prSet presAssocID="{102256E9-2DAA-4DF4-B15F-1EC8B424B3CC}" presName="node" presStyleLbl="revTx" presStyleIdx="4" presStyleCnt="7">
        <dgm:presLayoutVars>
          <dgm:bulletEnabled val="1"/>
        </dgm:presLayoutVars>
      </dgm:prSet>
      <dgm:spPr/>
      <dgm:t>
        <a:bodyPr/>
        <a:lstStyle/>
        <a:p>
          <a:endParaRPr lang="en-US"/>
        </a:p>
      </dgm:t>
    </dgm:pt>
    <dgm:pt modelId="{AEB3F86B-EBFF-45DC-BBD0-E62968D84A06}" type="pres">
      <dgm:prSet presAssocID="{55466B4E-326E-4766-AD1B-EF1AD973FA3F}" presName="sibTrans" presStyleLbl="node1" presStyleIdx="4" presStyleCnt="7"/>
      <dgm:spPr/>
      <dgm:t>
        <a:bodyPr/>
        <a:lstStyle/>
        <a:p>
          <a:endParaRPr lang="en-US"/>
        </a:p>
      </dgm:t>
    </dgm:pt>
    <dgm:pt modelId="{71BF848B-EC99-4411-82DE-F3DA7DF78346}" type="pres">
      <dgm:prSet presAssocID="{8CA9DA2A-9CE6-4096-8377-7DBE8EDFB71B}" presName="dummy" presStyleCnt="0"/>
      <dgm:spPr/>
    </dgm:pt>
    <dgm:pt modelId="{0BF8361E-12DA-4538-9E9B-E197DF188EC6}" type="pres">
      <dgm:prSet presAssocID="{8CA9DA2A-9CE6-4096-8377-7DBE8EDFB71B}" presName="node" presStyleLbl="revTx" presStyleIdx="5" presStyleCnt="7">
        <dgm:presLayoutVars>
          <dgm:bulletEnabled val="1"/>
        </dgm:presLayoutVars>
      </dgm:prSet>
      <dgm:spPr/>
      <dgm:t>
        <a:bodyPr/>
        <a:lstStyle/>
        <a:p>
          <a:endParaRPr lang="en-US"/>
        </a:p>
      </dgm:t>
    </dgm:pt>
    <dgm:pt modelId="{318522F0-05C9-43BD-8C6F-408C07FA4B87}" type="pres">
      <dgm:prSet presAssocID="{F7B3CDA1-1269-4E38-A6C8-212B85D6781F}" presName="sibTrans" presStyleLbl="node1" presStyleIdx="5" presStyleCnt="7"/>
      <dgm:spPr/>
      <dgm:t>
        <a:bodyPr/>
        <a:lstStyle/>
        <a:p>
          <a:endParaRPr lang="en-US"/>
        </a:p>
      </dgm:t>
    </dgm:pt>
    <dgm:pt modelId="{A1CB25A0-55DE-4E61-9888-5B6292234C64}" type="pres">
      <dgm:prSet presAssocID="{AE4423BA-7B17-4F09-BABD-C3F4CBBF83D9}" presName="dummy" presStyleCnt="0"/>
      <dgm:spPr/>
    </dgm:pt>
    <dgm:pt modelId="{3D96F074-D8D1-4761-A03C-7C51F33B44EA}" type="pres">
      <dgm:prSet presAssocID="{AE4423BA-7B17-4F09-BABD-C3F4CBBF83D9}" presName="node" presStyleLbl="revTx" presStyleIdx="6" presStyleCnt="7" custScaleX="166171" custRadScaleRad="97167" custRadScaleInc="-22149">
        <dgm:presLayoutVars>
          <dgm:bulletEnabled val="1"/>
        </dgm:presLayoutVars>
      </dgm:prSet>
      <dgm:spPr/>
      <dgm:t>
        <a:bodyPr/>
        <a:lstStyle/>
        <a:p>
          <a:endParaRPr lang="en-US"/>
        </a:p>
      </dgm:t>
    </dgm:pt>
    <dgm:pt modelId="{E2B63A22-9D3E-4A43-954D-1F901365B329}" type="pres">
      <dgm:prSet presAssocID="{808415F8-E48A-4ED4-8F7C-748371A41054}" presName="sibTrans" presStyleLbl="node1" presStyleIdx="6" presStyleCnt="7"/>
      <dgm:spPr/>
      <dgm:t>
        <a:bodyPr/>
        <a:lstStyle/>
        <a:p>
          <a:endParaRPr lang="en-US"/>
        </a:p>
      </dgm:t>
    </dgm:pt>
  </dgm:ptLst>
  <dgm:cxnLst>
    <dgm:cxn modelId="{5DCD797B-70C8-43F6-AFEC-617EAF57BEFD}" type="presOf" srcId="{55466B4E-326E-4766-AD1B-EF1AD973FA3F}" destId="{AEB3F86B-EBFF-45DC-BBD0-E62968D84A06}" srcOrd="0" destOrd="0" presId="urn:microsoft.com/office/officeart/2005/8/layout/cycle1"/>
    <dgm:cxn modelId="{128146F6-F3EC-454A-B4AC-CC40CA26081D}" type="presOf" srcId="{8A5E9910-8779-4D30-8A9F-0C6F292252AE}" destId="{68EEF234-0A84-466C-B03E-EECDE58523EF}" srcOrd="0" destOrd="0" presId="urn:microsoft.com/office/officeart/2005/8/layout/cycle1"/>
    <dgm:cxn modelId="{E032F921-C7FE-4B8E-9322-1F425AA2A7F2}" type="presOf" srcId="{2DBBC858-7CE3-4730-989C-3A0D77D77C5B}" destId="{0CA53817-7610-44B4-A88F-2FF32A07B9DE}" srcOrd="0" destOrd="0" presId="urn:microsoft.com/office/officeart/2005/8/layout/cycle1"/>
    <dgm:cxn modelId="{33A77D2A-E2B8-4EE3-AF62-AC91FFC5538F}" srcId="{4AD97778-1F35-4F39-A9EB-54A3E32EC4A7}" destId="{2DBBC858-7CE3-4730-989C-3A0D77D77C5B}" srcOrd="2" destOrd="0" parTransId="{CC3A674C-E3E1-4711-B82A-0B1B6F72F8EA}" sibTransId="{373A1ABE-4907-4DAB-AFB2-6F1B1DD90CA3}"/>
    <dgm:cxn modelId="{AE17E789-8322-444C-8A3D-F101E797FCCA}" type="presOf" srcId="{808415F8-E48A-4ED4-8F7C-748371A41054}" destId="{E2B63A22-9D3E-4A43-954D-1F901365B329}" srcOrd="0" destOrd="0" presId="urn:microsoft.com/office/officeart/2005/8/layout/cycle1"/>
    <dgm:cxn modelId="{A9116E09-F380-4890-AEFD-DE9ACDF79A8D}" type="presOf" srcId="{4AD97778-1F35-4F39-A9EB-54A3E32EC4A7}" destId="{299C8A1B-2DD9-433C-919D-BD0998B7ADAF}" srcOrd="0" destOrd="0" presId="urn:microsoft.com/office/officeart/2005/8/layout/cycle1"/>
    <dgm:cxn modelId="{2C68DA56-2AE9-4282-B333-9137C86FFE60}" type="presOf" srcId="{8CA9DA2A-9CE6-4096-8377-7DBE8EDFB71B}" destId="{0BF8361E-12DA-4538-9E9B-E197DF188EC6}" srcOrd="0" destOrd="0" presId="urn:microsoft.com/office/officeart/2005/8/layout/cycle1"/>
    <dgm:cxn modelId="{5226CA3F-1FFE-48B6-8F55-C871CE1FDACA}" srcId="{4AD97778-1F35-4F39-A9EB-54A3E32EC4A7}" destId="{8CA9DA2A-9CE6-4096-8377-7DBE8EDFB71B}" srcOrd="5" destOrd="0" parTransId="{178894FE-05D5-4D63-BD15-3AFA65796B8B}" sibTransId="{F7B3CDA1-1269-4E38-A6C8-212B85D6781F}"/>
    <dgm:cxn modelId="{59A5A184-7BE1-405C-A2F7-2A9F6428A3B2}" srcId="{4AD97778-1F35-4F39-A9EB-54A3E32EC4A7}" destId="{AE4423BA-7B17-4F09-BABD-C3F4CBBF83D9}" srcOrd="6" destOrd="0" parTransId="{1669C92D-5243-4376-9118-611B16E02AB5}" sibTransId="{808415F8-E48A-4ED4-8F7C-748371A41054}"/>
    <dgm:cxn modelId="{BC812D13-C1CE-48CE-BF17-9096AF369A4F}" type="presOf" srcId="{2B9E9BFA-0A8E-4CCE-B32B-487E9D059F63}" destId="{ABAB65E6-9CA7-49A8-9522-9352209DE311}" srcOrd="0" destOrd="0" presId="urn:microsoft.com/office/officeart/2005/8/layout/cycle1"/>
    <dgm:cxn modelId="{5B3182A4-ECE6-4A47-B59C-BC981E96EBD1}" srcId="{4AD97778-1F35-4F39-A9EB-54A3E32EC4A7}" destId="{2B9E9BFA-0A8E-4CCE-B32B-487E9D059F63}" srcOrd="0" destOrd="0" parTransId="{F19AC456-D54F-4907-9A64-C303A83F8C02}" sibTransId="{8C8046AA-965E-4DB4-B115-AD2F6E902D72}"/>
    <dgm:cxn modelId="{41A683E0-3499-4ED0-AFD3-3E34B974BA94}" type="presOf" srcId="{F7B3CDA1-1269-4E38-A6C8-212B85D6781F}" destId="{318522F0-05C9-43BD-8C6F-408C07FA4B87}" srcOrd="0" destOrd="0" presId="urn:microsoft.com/office/officeart/2005/8/layout/cycle1"/>
    <dgm:cxn modelId="{C7EC7E3D-B87A-48DF-9459-154E3CF35B1B}" srcId="{4AD97778-1F35-4F39-A9EB-54A3E32EC4A7}" destId="{102256E9-2DAA-4DF4-B15F-1EC8B424B3CC}" srcOrd="4" destOrd="0" parTransId="{15084618-D257-497B-9919-B663B02E1D6B}" sibTransId="{55466B4E-326E-4766-AD1B-EF1AD973FA3F}"/>
    <dgm:cxn modelId="{747E61A7-54E0-4676-A7A1-F45CCA0E7B31}" type="presOf" srcId="{6A4EF02A-23B4-4A4B-B400-C39C4148D607}" destId="{C48E6F55-2D2F-4DC9-A6C0-A7C8834FB014}" srcOrd="0" destOrd="0" presId="urn:microsoft.com/office/officeart/2005/8/layout/cycle1"/>
    <dgm:cxn modelId="{999D07CA-DE90-4058-B837-09FF2B910614}" type="presOf" srcId="{AE4423BA-7B17-4F09-BABD-C3F4CBBF83D9}" destId="{3D96F074-D8D1-4761-A03C-7C51F33B44EA}" srcOrd="0" destOrd="0" presId="urn:microsoft.com/office/officeart/2005/8/layout/cycle1"/>
    <dgm:cxn modelId="{46FFA46B-82FB-4763-9203-666EBEFE87B8}" srcId="{4AD97778-1F35-4F39-A9EB-54A3E32EC4A7}" destId="{8A5E9910-8779-4D30-8A9F-0C6F292252AE}" srcOrd="1" destOrd="0" parTransId="{85A07577-9604-4256-A166-D54CF78AA6FB}" sibTransId="{669AC665-C80E-4319-8B03-0D33BC5FB215}"/>
    <dgm:cxn modelId="{F316C1FD-32D8-41AC-9D28-9E2670B42C3B}" type="presOf" srcId="{324D229E-700A-41D6-8CA7-BF98D92F66DD}" destId="{254E72E5-4C4B-46C2-847B-F952D4B149F6}" srcOrd="0" destOrd="0" presId="urn:microsoft.com/office/officeart/2005/8/layout/cycle1"/>
    <dgm:cxn modelId="{FBC45DC4-E2EF-41D9-9283-C0A8936D8B8D}" type="presOf" srcId="{102256E9-2DAA-4DF4-B15F-1EC8B424B3CC}" destId="{B25AB6C8-1A4B-4430-A4DB-21D7ADBAAA4E}" srcOrd="0" destOrd="0" presId="urn:microsoft.com/office/officeart/2005/8/layout/cycle1"/>
    <dgm:cxn modelId="{3DA04A22-8255-402B-8B9C-E86F8AE83053}" type="presOf" srcId="{8C8046AA-965E-4DB4-B115-AD2F6E902D72}" destId="{1A5EC4F5-0EAC-47EB-BCD1-5BB9F2761EC1}" srcOrd="0" destOrd="0" presId="urn:microsoft.com/office/officeart/2005/8/layout/cycle1"/>
    <dgm:cxn modelId="{3B6E877E-5854-4FFF-8CA7-3DFBD6C62C91}" srcId="{4AD97778-1F35-4F39-A9EB-54A3E32EC4A7}" destId="{6A4EF02A-23B4-4A4B-B400-C39C4148D607}" srcOrd="3" destOrd="0" parTransId="{B2A9E5E3-3DD7-47A6-9970-1D26BDF27C9D}" sibTransId="{324D229E-700A-41D6-8CA7-BF98D92F66DD}"/>
    <dgm:cxn modelId="{D9F1D64E-512B-41EB-8640-7A060F9680FF}" type="presOf" srcId="{669AC665-C80E-4319-8B03-0D33BC5FB215}" destId="{CC995228-DB85-4133-9F84-066695BF1CF8}" srcOrd="0" destOrd="0" presId="urn:microsoft.com/office/officeart/2005/8/layout/cycle1"/>
    <dgm:cxn modelId="{E78E2946-F7D1-417A-B1DB-B531926A8EE5}" type="presOf" srcId="{373A1ABE-4907-4DAB-AFB2-6F1B1DD90CA3}" destId="{BD507DAD-0CD6-4283-A760-B24624E7943D}" srcOrd="0" destOrd="0" presId="urn:microsoft.com/office/officeart/2005/8/layout/cycle1"/>
    <dgm:cxn modelId="{8D77367C-BD8E-455D-98D8-792B86594512}" type="presParOf" srcId="{299C8A1B-2DD9-433C-919D-BD0998B7ADAF}" destId="{81BDAC8A-F9BF-45B4-BF0C-EDB24250952E}" srcOrd="0" destOrd="0" presId="urn:microsoft.com/office/officeart/2005/8/layout/cycle1"/>
    <dgm:cxn modelId="{E0C8705A-02C5-42B3-950C-7CAA687C4F0B}" type="presParOf" srcId="{299C8A1B-2DD9-433C-919D-BD0998B7ADAF}" destId="{ABAB65E6-9CA7-49A8-9522-9352209DE311}" srcOrd="1" destOrd="0" presId="urn:microsoft.com/office/officeart/2005/8/layout/cycle1"/>
    <dgm:cxn modelId="{F8010AF0-F3D0-4586-864A-3143D43FBBC7}" type="presParOf" srcId="{299C8A1B-2DD9-433C-919D-BD0998B7ADAF}" destId="{1A5EC4F5-0EAC-47EB-BCD1-5BB9F2761EC1}" srcOrd="2" destOrd="0" presId="urn:microsoft.com/office/officeart/2005/8/layout/cycle1"/>
    <dgm:cxn modelId="{97F6596E-89F5-47CE-83FE-78CC5CD1BF8D}" type="presParOf" srcId="{299C8A1B-2DD9-433C-919D-BD0998B7ADAF}" destId="{F7A7A7EF-E658-4D73-A1A9-AF462219DF63}" srcOrd="3" destOrd="0" presId="urn:microsoft.com/office/officeart/2005/8/layout/cycle1"/>
    <dgm:cxn modelId="{A78E5244-6720-44DD-B9FE-B78B80749838}" type="presParOf" srcId="{299C8A1B-2DD9-433C-919D-BD0998B7ADAF}" destId="{68EEF234-0A84-466C-B03E-EECDE58523EF}" srcOrd="4" destOrd="0" presId="urn:microsoft.com/office/officeart/2005/8/layout/cycle1"/>
    <dgm:cxn modelId="{39BC4139-1538-42ED-A3D4-7F1E23EF1D7A}" type="presParOf" srcId="{299C8A1B-2DD9-433C-919D-BD0998B7ADAF}" destId="{CC995228-DB85-4133-9F84-066695BF1CF8}" srcOrd="5" destOrd="0" presId="urn:microsoft.com/office/officeart/2005/8/layout/cycle1"/>
    <dgm:cxn modelId="{2449B2E1-87FB-4C6A-8A52-791134A62836}" type="presParOf" srcId="{299C8A1B-2DD9-433C-919D-BD0998B7ADAF}" destId="{A6D29ABE-0E2D-4EF3-A47C-D5D7F3D0FBC3}" srcOrd="6" destOrd="0" presId="urn:microsoft.com/office/officeart/2005/8/layout/cycle1"/>
    <dgm:cxn modelId="{47D3C1E4-C55F-4FDB-B1F4-ACB0E8CF0D71}" type="presParOf" srcId="{299C8A1B-2DD9-433C-919D-BD0998B7ADAF}" destId="{0CA53817-7610-44B4-A88F-2FF32A07B9DE}" srcOrd="7" destOrd="0" presId="urn:microsoft.com/office/officeart/2005/8/layout/cycle1"/>
    <dgm:cxn modelId="{28AB4CEB-6162-4FF6-BFB8-6BA5AF47B2E2}" type="presParOf" srcId="{299C8A1B-2DD9-433C-919D-BD0998B7ADAF}" destId="{BD507DAD-0CD6-4283-A760-B24624E7943D}" srcOrd="8" destOrd="0" presId="urn:microsoft.com/office/officeart/2005/8/layout/cycle1"/>
    <dgm:cxn modelId="{882CD09D-2BA2-41B7-BC9E-AE0CBBA8B5BD}" type="presParOf" srcId="{299C8A1B-2DD9-433C-919D-BD0998B7ADAF}" destId="{7B87BEA2-75DE-48F0-98DC-4BB428B45B2A}" srcOrd="9" destOrd="0" presId="urn:microsoft.com/office/officeart/2005/8/layout/cycle1"/>
    <dgm:cxn modelId="{FF08528F-91EC-43C0-BFB7-977D1ED4B40F}" type="presParOf" srcId="{299C8A1B-2DD9-433C-919D-BD0998B7ADAF}" destId="{C48E6F55-2D2F-4DC9-A6C0-A7C8834FB014}" srcOrd="10" destOrd="0" presId="urn:microsoft.com/office/officeart/2005/8/layout/cycle1"/>
    <dgm:cxn modelId="{B8DCFEB4-97F4-4D47-8A18-1213BD610693}" type="presParOf" srcId="{299C8A1B-2DD9-433C-919D-BD0998B7ADAF}" destId="{254E72E5-4C4B-46C2-847B-F952D4B149F6}" srcOrd="11" destOrd="0" presId="urn:microsoft.com/office/officeart/2005/8/layout/cycle1"/>
    <dgm:cxn modelId="{ED014A14-784F-4CCA-BE99-7D6ABDF65BC1}" type="presParOf" srcId="{299C8A1B-2DD9-433C-919D-BD0998B7ADAF}" destId="{131ABEA4-BF48-4CC5-A24C-FEA1E85C3B0D}" srcOrd="12" destOrd="0" presId="urn:microsoft.com/office/officeart/2005/8/layout/cycle1"/>
    <dgm:cxn modelId="{CAF40956-2B88-4A3D-BE6E-6493212C11CC}" type="presParOf" srcId="{299C8A1B-2DD9-433C-919D-BD0998B7ADAF}" destId="{B25AB6C8-1A4B-4430-A4DB-21D7ADBAAA4E}" srcOrd="13" destOrd="0" presId="urn:microsoft.com/office/officeart/2005/8/layout/cycle1"/>
    <dgm:cxn modelId="{C6DE5E23-C495-430F-B6FA-9723DFE7A780}" type="presParOf" srcId="{299C8A1B-2DD9-433C-919D-BD0998B7ADAF}" destId="{AEB3F86B-EBFF-45DC-BBD0-E62968D84A06}" srcOrd="14" destOrd="0" presId="urn:microsoft.com/office/officeart/2005/8/layout/cycle1"/>
    <dgm:cxn modelId="{988627F6-7170-4E45-A985-D18DE32022FC}" type="presParOf" srcId="{299C8A1B-2DD9-433C-919D-BD0998B7ADAF}" destId="{71BF848B-EC99-4411-82DE-F3DA7DF78346}" srcOrd="15" destOrd="0" presId="urn:microsoft.com/office/officeart/2005/8/layout/cycle1"/>
    <dgm:cxn modelId="{11361B48-0EC6-4005-8BFA-39FFFE587AD9}" type="presParOf" srcId="{299C8A1B-2DD9-433C-919D-BD0998B7ADAF}" destId="{0BF8361E-12DA-4538-9E9B-E197DF188EC6}" srcOrd="16" destOrd="0" presId="urn:microsoft.com/office/officeart/2005/8/layout/cycle1"/>
    <dgm:cxn modelId="{62A2796C-3DC4-4A67-84EB-F04267CB2961}" type="presParOf" srcId="{299C8A1B-2DD9-433C-919D-BD0998B7ADAF}" destId="{318522F0-05C9-43BD-8C6F-408C07FA4B87}" srcOrd="17" destOrd="0" presId="urn:microsoft.com/office/officeart/2005/8/layout/cycle1"/>
    <dgm:cxn modelId="{E036288C-D3FE-4651-B91F-74AAC9F391FA}" type="presParOf" srcId="{299C8A1B-2DD9-433C-919D-BD0998B7ADAF}" destId="{A1CB25A0-55DE-4E61-9888-5B6292234C64}" srcOrd="18" destOrd="0" presId="urn:microsoft.com/office/officeart/2005/8/layout/cycle1"/>
    <dgm:cxn modelId="{520E7D9D-9D69-4948-A7E8-737B53A87E92}" type="presParOf" srcId="{299C8A1B-2DD9-433C-919D-BD0998B7ADAF}" destId="{3D96F074-D8D1-4761-A03C-7C51F33B44EA}" srcOrd="19" destOrd="0" presId="urn:microsoft.com/office/officeart/2005/8/layout/cycle1"/>
    <dgm:cxn modelId="{098F8B7F-6225-40BD-8059-5A100897A4A7}" type="presParOf" srcId="{299C8A1B-2DD9-433C-919D-BD0998B7ADAF}" destId="{E2B63A22-9D3E-4A43-954D-1F901365B329}" srcOrd="20"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t" anchorCtr="0" compatLnSpc="1">
            <a:prstTxWarp prst="textNoShape">
              <a:avLst/>
            </a:prstTxWarp>
          </a:bodyPr>
          <a:lstStyle>
            <a:lvl1pPr eaLnBrk="1" hangingPunct="1">
              <a:defRPr sz="1200"/>
            </a:lvl1pPr>
          </a:lstStyle>
          <a:p>
            <a:pPr>
              <a:defRPr/>
            </a:pPr>
            <a:endParaRPr lang="en-US"/>
          </a:p>
        </p:txBody>
      </p:sp>
      <p:sp>
        <p:nvSpPr>
          <p:cNvPr id="99331" name="Rectangle 3"/>
          <p:cNvSpPr>
            <a:spLocks noGrp="1" noChangeArrowheads="1"/>
          </p:cNvSpPr>
          <p:nvPr>
            <p:ph type="dt" sz="quarter"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t" anchorCtr="0" compatLnSpc="1">
            <a:prstTxWarp prst="textNoShape">
              <a:avLst/>
            </a:prstTxWarp>
          </a:bodyPr>
          <a:lstStyle>
            <a:lvl1pPr algn="r" eaLnBrk="1" hangingPunct="1">
              <a:defRPr sz="1200"/>
            </a:lvl1pPr>
          </a:lstStyle>
          <a:p>
            <a:pPr>
              <a:defRPr/>
            </a:pPr>
            <a:endParaRPr lang="en-US"/>
          </a:p>
        </p:txBody>
      </p:sp>
      <p:sp>
        <p:nvSpPr>
          <p:cNvPr id="99332" name="Rectangle 4"/>
          <p:cNvSpPr>
            <a:spLocks noGrp="1" noChangeArrowheads="1"/>
          </p:cNvSpPr>
          <p:nvPr>
            <p:ph type="ftr" sz="quarter" idx="2"/>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b" anchorCtr="0" compatLnSpc="1">
            <a:prstTxWarp prst="textNoShape">
              <a:avLst/>
            </a:prstTxWarp>
          </a:bodyPr>
          <a:lstStyle>
            <a:lvl1pPr eaLnBrk="1" hangingPunct="1">
              <a:defRPr sz="1200"/>
            </a:lvl1pPr>
          </a:lstStyle>
          <a:p>
            <a:pPr>
              <a:defRPr/>
            </a:pPr>
            <a:endParaRPr lang="en-US"/>
          </a:p>
        </p:txBody>
      </p:sp>
      <p:sp>
        <p:nvSpPr>
          <p:cNvPr id="99333" name="Rectangle 5"/>
          <p:cNvSpPr>
            <a:spLocks noGrp="1" noChangeArrowheads="1"/>
          </p:cNvSpPr>
          <p:nvPr>
            <p:ph type="sldNum" sz="quarter" idx="3"/>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b" anchorCtr="0" compatLnSpc="1">
            <a:prstTxWarp prst="textNoShape">
              <a:avLst/>
            </a:prstTxWarp>
          </a:bodyPr>
          <a:lstStyle>
            <a:lvl1pPr algn="r" eaLnBrk="1" hangingPunct="1">
              <a:defRPr sz="1200"/>
            </a:lvl1pPr>
          </a:lstStyle>
          <a:p>
            <a:pPr>
              <a:defRPr/>
            </a:pPr>
            <a:fld id="{B0EF817B-F4CC-4D1B-B8B3-9011B81A03AB}" type="slidenum">
              <a:rPr lang="en-US" altLang="en-US"/>
              <a:pPr>
                <a:defRPr/>
              </a:pPr>
              <a:t>‹#›</a:t>
            </a:fld>
            <a:endParaRPr lang="en-US" altLang="en-US"/>
          </a:p>
        </p:txBody>
      </p:sp>
    </p:spTree>
    <p:extLst>
      <p:ext uri="{BB962C8B-B14F-4D97-AF65-F5344CB8AC3E}">
        <p14:creationId xmlns:p14="http://schemas.microsoft.com/office/powerpoint/2010/main" val="213094656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t" anchorCtr="0" compatLnSpc="1">
            <a:prstTxWarp prst="textNoShape">
              <a:avLst/>
            </a:prstTxWarp>
          </a:bodyPr>
          <a:lstStyle>
            <a:lvl1pPr eaLnBrk="1" hangingPunct="1">
              <a:defRPr sz="1200"/>
            </a:lvl1pPr>
          </a:lstStyle>
          <a:p>
            <a:pPr>
              <a:defRPr/>
            </a:pPr>
            <a:endParaRPr lang="en-US"/>
          </a:p>
        </p:txBody>
      </p:sp>
      <p:sp>
        <p:nvSpPr>
          <p:cNvPr id="11267" name="Rectangle 3"/>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t" anchorCtr="0" compatLnSpc="1">
            <a:prstTxWarp prst="textNoShape">
              <a:avLst/>
            </a:prstTxWarp>
          </a:bodyPr>
          <a:lstStyle>
            <a:lvl1pPr algn="r" eaLnBrk="1" hangingPunct="1">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b" anchorCtr="0" compatLnSpc="1">
            <a:prstTxWarp prst="textNoShape">
              <a:avLst/>
            </a:prstTxWarp>
          </a:bodyPr>
          <a:lstStyle>
            <a:lvl1pPr eaLnBrk="1" hangingPunct="1">
              <a:defRPr sz="1200"/>
            </a:lvl1pPr>
          </a:lstStyle>
          <a:p>
            <a:pPr>
              <a:defRPr/>
            </a:pPr>
            <a:endParaRPr lang="en-US"/>
          </a:p>
        </p:txBody>
      </p:sp>
      <p:sp>
        <p:nvSpPr>
          <p:cNvPr id="11271" name="Rectangle 7"/>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b" anchorCtr="0" compatLnSpc="1">
            <a:prstTxWarp prst="textNoShape">
              <a:avLst/>
            </a:prstTxWarp>
          </a:bodyPr>
          <a:lstStyle>
            <a:lvl1pPr algn="r" eaLnBrk="1" hangingPunct="1">
              <a:defRPr sz="1200"/>
            </a:lvl1pPr>
          </a:lstStyle>
          <a:p>
            <a:pPr>
              <a:defRPr/>
            </a:pPr>
            <a:fld id="{EC328D4C-357E-433E-BB24-404E0AD2CDCE}" type="slidenum">
              <a:rPr lang="en-US" altLang="en-US"/>
              <a:pPr>
                <a:defRPr/>
              </a:pPr>
              <a:t>‹#›</a:t>
            </a:fld>
            <a:endParaRPr lang="en-US" altLang="en-US"/>
          </a:p>
        </p:txBody>
      </p:sp>
    </p:spTree>
    <p:extLst>
      <p:ext uri="{BB962C8B-B14F-4D97-AF65-F5344CB8AC3E}">
        <p14:creationId xmlns:p14="http://schemas.microsoft.com/office/powerpoint/2010/main" val="35202868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endParaRPr lang="en-CA" altLang="en-US" smtClean="0"/>
          </a:p>
        </p:txBody>
      </p:sp>
    </p:spTree>
    <p:extLst>
      <p:ext uri="{BB962C8B-B14F-4D97-AF65-F5344CB8AC3E}">
        <p14:creationId xmlns:p14="http://schemas.microsoft.com/office/powerpoint/2010/main" val="1676720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smtClean="0"/>
              <a:t>In this presentation I would like to look at the ways that evidence is created and used to support specific infrastructure projects.</a:t>
            </a:r>
          </a:p>
          <a:p>
            <a:endParaRPr lang="en-US" baseline="0" dirty="0" smtClean="0"/>
          </a:p>
          <a:p>
            <a:r>
              <a:rPr lang="en-US" baseline="0" dirty="0" smtClean="0"/>
              <a:t>Discuss mega-project paradox – </a:t>
            </a:r>
            <a:r>
              <a:rPr lang="en-US" baseline="0" dirty="0" err="1" smtClean="0"/>
              <a:t>Flyvbjerg</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By integrating </a:t>
            </a:r>
            <a:r>
              <a:rPr lang="en-US" sz="1200" b="1" kern="1200" dirty="0" smtClean="0">
                <a:solidFill>
                  <a:schemeClr val="tx1"/>
                </a:solidFill>
                <a:effectLst/>
                <a:latin typeface="+mn-lt"/>
                <a:ea typeface="+mn-ea"/>
                <a:cs typeface="+mn-cs"/>
              </a:rPr>
              <a:t>both tangible and intangible variables</a:t>
            </a:r>
            <a:r>
              <a:rPr lang="en-US" sz="1200" kern="1200" dirty="0" smtClean="0">
                <a:solidFill>
                  <a:schemeClr val="tx1"/>
                </a:solidFill>
                <a:effectLst/>
                <a:latin typeface="+mn-lt"/>
                <a:ea typeface="+mn-ea"/>
                <a:cs typeface="+mn-cs"/>
              </a:rPr>
              <a:t> into the conscious construction of image, it will be shown that the promotion of public transit merges function with form, becoming the intersection of mass mobility and mass/popular culture.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this broad appeal, and more specifically the conceptualization of the Delhi Metro as a vehicle for societal transformation, that has led to the widespread support for the project.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a:p>
            <a:endParaRPr lang="en-US" baseline="0" dirty="0" smtClean="0"/>
          </a:p>
          <a:p>
            <a:endParaRPr lang="en-US" baseline="0" dirty="0" smtClean="0"/>
          </a:p>
          <a:p>
            <a:r>
              <a:rPr lang="en-US" baseline="0" dirty="0" smtClean="0"/>
              <a:t>1) I’m going to begin by talking about three cases from Canada where evidence was used in diverse ways to support varied decisions</a:t>
            </a:r>
          </a:p>
          <a:p>
            <a:endParaRPr lang="en-US" baseline="0" dirty="0" smtClean="0"/>
          </a:p>
          <a:p>
            <a:r>
              <a:rPr lang="en-US" baseline="0" dirty="0" smtClean="0"/>
              <a:t>2) Once I’ve provided you with a few examples, I’ll explain how I think technical evidence coexists alongside more symbolic, non-quantifiable factors in influencing which projects get built and when</a:t>
            </a:r>
          </a:p>
          <a:p>
            <a:endParaRPr lang="en-US" baseline="0" dirty="0" smtClean="0"/>
          </a:p>
          <a:p>
            <a:r>
              <a:rPr lang="en-US" baseline="0" dirty="0" smtClean="0"/>
              <a:t>3) I’ll reflect on what this means for decision making</a:t>
            </a:r>
          </a:p>
          <a:p>
            <a:endParaRPr lang="en-US" baseline="0" dirty="0" smtClean="0"/>
          </a:p>
        </p:txBody>
      </p:sp>
      <p:sp>
        <p:nvSpPr>
          <p:cNvPr id="4" name="Slide Number Placeholder 3"/>
          <p:cNvSpPr>
            <a:spLocks noGrp="1"/>
          </p:cNvSpPr>
          <p:nvPr>
            <p:ph type="sldNum" sz="quarter" idx="10"/>
          </p:nvPr>
        </p:nvSpPr>
        <p:spPr/>
        <p:txBody>
          <a:bodyPr/>
          <a:lstStyle/>
          <a:p>
            <a:fld id="{5D445EB5-4680-41E1-937C-E6A10C4C9BE0}"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59262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three examples: the</a:t>
            </a:r>
            <a:r>
              <a:rPr lang="en-US" baseline="0" dirty="0" smtClean="0"/>
              <a:t> decision making process deviated so far from the standard policy development process that it was almost unrecognizable.</a:t>
            </a:r>
          </a:p>
          <a:p>
            <a:endParaRPr lang="en-US" baseline="0" dirty="0" smtClean="0"/>
          </a:p>
          <a:p>
            <a:r>
              <a:rPr lang="en-US" baseline="0" dirty="0" smtClean="0"/>
              <a:t>Indeed, in many ways, there was no attempt to even undertake such an analysis.</a:t>
            </a:r>
          </a:p>
          <a:p>
            <a:endParaRPr lang="en-US" baseline="0" dirty="0" smtClean="0"/>
          </a:p>
          <a:p>
            <a:r>
              <a:rPr lang="en-US" baseline="0" dirty="0" smtClean="0"/>
              <a:t>Not only did politics appear to play a very significant role in each case, but the types of arguments being marshaled had no basis in what we might call technical evidence</a:t>
            </a:r>
          </a:p>
          <a:p>
            <a:endParaRPr lang="en-US" baseline="0" dirty="0" smtClean="0"/>
          </a:p>
          <a:p>
            <a:r>
              <a:rPr lang="en-US" baseline="0" dirty="0" smtClean="0"/>
              <a:t>If anything, they drew on evidence about the tangible benefits of the project or policy, and blended them with an intangible, difficult to quantify set of meanings about why the project was important</a:t>
            </a:r>
          </a:p>
          <a:p>
            <a:endParaRPr lang="en-US" baseline="0" dirty="0" smtClean="0"/>
          </a:p>
          <a:p>
            <a:r>
              <a:rPr lang="en-US" baseline="0" dirty="0" smtClean="0"/>
              <a:t>Rather they drew on all sorts of symbolic factors that had little to do with the technical evidence</a:t>
            </a:r>
          </a:p>
          <a:p>
            <a:endParaRPr lang="en-US" baseline="0" dirty="0" smtClean="0"/>
          </a:p>
          <a:p>
            <a:r>
              <a:rPr lang="en-US" baseline="0" dirty="0" smtClean="0"/>
              <a:t>So we would be hard pressed to understand these decisions through the lens of the standard policy development cycle</a:t>
            </a:r>
            <a:endParaRPr lang="en-US" dirty="0"/>
          </a:p>
        </p:txBody>
      </p:sp>
      <p:sp>
        <p:nvSpPr>
          <p:cNvPr id="4" name="Slide Number Placeholder 3"/>
          <p:cNvSpPr>
            <a:spLocks noGrp="1"/>
          </p:cNvSpPr>
          <p:nvPr>
            <p:ph type="sldNum" sz="quarter" idx="10"/>
          </p:nvPr>
        </p:nvSpPr>
        <p:spPr/>
        <p:txBody>
          <a:bodyPr/>
          <a:lstStyle/>
          <a:p>
            <a:fld id="{70251E7B-BEE4-4286-95B8-FFC454C26338}"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4243538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www.toronto.ca</a:t>
            </a:r>
            <a:r>
              <a:rPr lang="en-US" dirty="0" smtClean="0"/>
              <a:t>/</a:t>
            </a:r>
            <a:r>
              <a:rPr lang="en-US" dirty="0" err="1" smtClean="0"/>
              <a:t>legdocs</a:t>
            </a:r>
            <a:r>
              <a:rPr lang="en-US" dirty="0" smtClean="0"/>
              <a:t>/</a:t>
            </a:r>
            <a:r>
              <a:rPr lang="en-US" dirty="0" err="1" smtClean="0"/>
              <a:t>mmis</a:t>
            </a:r>
            <a:r>
              <a:rPr lang="en-US" dirty="0" smtClean="0"/>
              <a:t>/2015/ex/</a:t>
            </a:r>
            <a:r>
              <a:rPr lang="en-US" dirty="0" err="1" smtClean="0"/>
              <a:t>bgrd</a:t>
            </a:r>
            <a:r>
              <a:rPr lang="en-US" dirty="0" smtClean="0"/>
              <a:t>/backgroundfile-81788.pdf</a:t>
            </a:r>
            <a:endParaRPr lang="en-US" dirty="0"/>
          </a:p>
        </p:txBody>
      </p:sp>
      <p:sp>
        <p:nvSpPr>
          <p:cNvPr id="4" name="Slide Number Placeholder 3"/>
          <p:cNvSpPr>
            <a:spLocks noGrp="1"/>
          </p:cNvSpPr>
          <p:nvPr>
            <p:ph type="sldNum" sz="quarter" idx="10"/>
          </p:nvPr>
        </p:nvSpPr>
        <p:spPr/>
        <p:txBody>
          <a:bodyPr/>
          <a:lstStyle/>
          <a:p>
            <a:fld id="{8AC824F3-FE7A-514D-AE4C-BAE81D24FE2F}"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4005485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narrative in this</a:t>
            </a:r>
            <a:r>
              <a:rPr lang="en-US" baseline="0" dirty="0" smtClean="0"/>
              <a:t> case is that taxes will be raised for residents across the province to pay for transit improvements in Toronto, and that this is unfair.</a:t>
            </a:r>
          </a:p>
          <a:p>
            <a:endParaRPr lang="en-US" baseline="0" dirty="0" smtClean="0"/>
          </a:p>
          <a:p>
            <a:r>
              <a:rPr lang="en-US" baseline="0" dirty="0" smtClean="0"/>
              <a:t>Put differently, other forms of evidence, namely political evidence, is being developed to suggest that these revenue tools are not the most optimal</a:t>
            </a:r>
            <a:endParaRPr lang="en-US" dirty="0"/>
          </a:p>
        </p:txBody>
      </p:sp>
      <p:sp>
        <p:nvSpPr>
          <p:cNvPr id="4" name="Slide Number Placeholder 3"/>
          <p:cNvSpPr>
            <a:spLocks noGrp="1"/>
          </p:cNvSpPr>
          <p:nvPr>
            <p:ph type="sldNum" sz="quarter" idx="10"/>
          </p:nvPr>
        </p:nvSpPr>
        <p:spPr/>
        <p:txBody>
          <a:bodyPr/>
          <a:lstStyle/>
          <a:p>
            <a:fld id="{70251E7B-BEE4-4286-95B8-FFC454C26338}"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686665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the capacity to produce more evidence than ever</a:t>
            </a:r>
            <a:r>
              <a:rPr lang="en-US" baseline="0" dirty="0" smtClean="0"/>
              <a:t> before. And yet time and again on big decisions, the evidence is not what’s necessarily used to make decisions. Other symbolic factors take precedence</a:t>
            </a:r>
            <a:endParaRPr lang="en-US" dirty="0"/>
          </a:p>
        </p:txBody>
      </p:sp>
      <p:sp>
        <p:nvSpPr>
          <p:cNvPr id="4" name="Slide Number Placeholder 3"/>
          <p:cNvSpPr>
            <a:spLocks noGrp="1"/>
          </p:cNvSpPr>
          <p:nvPr>
            <p:ph type="sldNum" sz="quarter" idx="10"/>
          </p:nvPr>
        </p:nvSpPr>
        <p:spPr/>
        <p:txBody>
          <a:bodyPr/>
          <a:lstStyle/>
          <a:p>
            <a:fld id="{70251E7B-BEE4-4286-95B8-FFC454C26338}"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135670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Non quantifiable factors</a:t>
            </a:r>
            <a:r>
              <a:rPr lang="en-US" baseline="0" dirty="0" smtClean="0"/>
              <a:t> – histories of place, symbolic narratives of mega-projects take precedence over what technical analysis has been done about the merits and viability of a project</a:t>
            </a:r>
          </a:p>
          <a:p>
            <a:endParaRPr lang="en-US" baseline="0" dirty="0" smtClean="0"/>
          </a:p>
          <a:p>
            <a:r>
              <a:rPr lang="en-US" dirty="0" smtClean="0"/>
              <a:t>Non Quantifiable factors are marshaled skillfully and strategically by politicians and decision makers to promote their preferred projects</a:t>
            </a:r>
          </a:p>
          <a:p>
            <a:endParaRPr lang="en-US" dirty="0" smtClean="0"/>
          </a:p>
          <a:p>
            <a:r>
              <a:rPr lang="en-US" dirty="0" smtClean="0"/>
              <a:t>Non-quantifiable factors do not always override technical factors; sometimes used to support evidence being presented</a:t>
            </a:r>
          </a:p>
          <a:p>
            <a:endParaRPr lang="en-US" dirty="0" smtClean="0"/>
          </a:p>
          <a:p>
            <a:r>
              <a:rPr lang="en-US" dirty="0" smtClean="0"/>
              <a:t>Some jurisdictions are more successful at using technical evidence in decision making than others</a:t>
            </a:r>
          </a:p>
          <a:p>
            <a:endParaRPr lang="en-US" dirty="0" smtClean="0"/>
          </a:p>
          <a:p>
            <a:r>
              <a:rPr lang="en-US" dirty="0" smtClean="0"/>
              <a:t>Some types of mega-projects lend themselves more to technical analysis than non-quantifiable factors</a:t>
            </a:r>
          </a:p>
          <a:p>
            <a:endParaRPr lang="en-US" dirty="0"/>
          </a:p>
        </p:txBody>
      </p:sp>
      <p:sp>
        <p:nvSpPr>
          <p:cNvPr id="4" name="Slide Number Placeholder 3"/>
          <p:cNvSpPr>
            <a:spLocks noGrp="1"/>
          </p:cNvSpPr>
          <p:nvPr>
            <p:ph type="sldNum" sz="quarter" idx="10"/>
          </p:nvPr>
        </p:nvSpPr>
        <p:spPr/>
        <p:txBody>
          <a:bodyPr/>
          <a:lstStyle/>
          <a:p>
            <a:fld id="{70251E7B-BEE4-4286-95B8-FFC454C26338}"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620622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Traditionally, the field of transport studies has viewed decisions to invest in new infra- </a:t>
            </a:r>
            <a:endParaRPr lang="en-US" dirty="0" smtClean="0">
              <a:effectLst/>
            </a:endParaRPr>
          </a:p>
          <a:p>
            <a:r>
              <a:rPr lang="en-US" sz="1200" kern="1200" dirty="0" smtClean="0">
                <a:solidFill>
                  <a:schemeClr val="tx1"/>
                </a:solidFill>
                <a:effectLst/>
                <a:latin typeface="+mn-lt"/>
                <a:ea typeface="+mn-ea"/>
                <a:cs typeface="+mn-cs"/>
              </a:rPr>
              <a:t>structure as being guided by hyper-rational analysis. However, by peeling back the layers and exposing the ironies and internal contradictions that were embedded in the Metro plan- </a:t>
            </a:r>
            <a:r>
              <a:rPr lang="en-US" sz="1200" kern="1200" dirty="0" err="1" smtClean="0">
                <a:solidFill>
                  <a:schemeClr val="tx1"/>
                </a:solidFill>
                <a:effectLst/>
                <a:latin typeface="+mn-lt"/>
                <a:ea typeface="+mn-ea"/>
                <a:cs typeface="+mn-cs"/>
              </a:rPr>
              <a:t>ning</a:t>
            </a:r>
            <a:r>
              <a:rPr lang="en-US" sz="1200" kern="1200" dirty="0" smtClean="0">
                <a:solidFill>
                  <a:schemeClr val="tx1"/>
                </a:solidFill>
                <a:effectLst/>
                <a:latin typeface="+mn-lt"/>
                <a:ea typeface="+mn-ea"/>
                <a:cs typeface="+mn-cs"/>
              </a:rPr>
              <a:t> process in Bilbao, a new dimension has been added to the study of urban </a:t>
            </a:r>
            <a:r>
              <a:rPr lang="en-US" sz="1200" kern="1200" dirty="0" err="1" smtClean="0">
                <a:solidFill>
                  <a:schemeClr val="tx1"/>
                </a:solidFill>
                <a:effectLst/>
                <a:latin typeface="+mn-lt"/>
                <a:ea typeface="+mn-ea"/>
                <a:cs typeface="+mn-cs"/>
              </a:rPr>
              <a:t>transpor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tation</a:t>
            </a:r>
            <a:r>
              <a:rPr lang="en-US" sz="1200" kern="1200" dirty="0" smtClean="0">
                <a:solidFill>
                  <a:schemeClr val="tx1"/>
                </a:solidFill>
                <a:effectLst/>
                <a:latin typeface="+mn-lt"/>
                <a:ea typeface="+mn-ea"/>
                <a:cs typeface="+mn-cs"/>
              </a:rPr>
              <a:t> investment. Specifically, a theoretical framework is infused into the field of transport analysis. </a:t>
            </a:r>
            <a:r>
              <a:rPr lang="en-US" sz="1200" kern="1200" smtClean="0">
                <a:solidFill>
                  <a:schemeClr val="tx1"/>
                </a:solidFill>
                <a:effectLst/>
                <a:latin typeface="+mn-lt"/>
                <a:ea typeface="+mn-ea"/>
                <a:cs typeface="+mn-cs"/>
              </a:rPr>
              <a:t>When public transport projects are presented as being about more than just moving people, it becomes impossible to detach rational planning procedures from the wider regulatory environment and the role of individual agents. </a:t>
            </a:r>
            <a:endParaRPr lang="en-US" smtClean="0"/>
          </a:p>
          <a:p>
            <a:endParaRPr lang="en-US"/>
          </a:p>
        </p:txBody>
      </p:sp>
      <p:sp>
        <p:nvSpPr>
          <p:cNvPr id="4" name="Slide Number Placeholder 3"/>
          <p:cNvSpPr>
            <a:spLocks noGrp="1"/>
          </p:cNvSpPr>
          <p:nvPr>
            <p:ph type="sldNum" sz="quarter" idx="10"/>
          </p:nvPr>
        </p:nvSpPr>
        <p:spPr/>
        <p:txBody>
          <a:bodyPr/>
          <a:lstStyle/>
          <a:p>
            <a:fld id="{70251E7B-BEE4-4286-95B8-FFC454C26338}"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75623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3C5869-AF04-4D83-B4C7-C494D94FA6E0}" type="slidenum">
              <a:rPr lang="en-US" altLang="en-US"/>
              <a:pPr>
                <a:defRPr/>
              </a:pPr>
              <a:t>‹#›</a:t>
            </a:fld>
            <a:endParaRPr lang="en-US" altLang="en-US"/>
          </a:p>
        </p:txBody>
      </p:sp>
    </p:spTree>
    <p:extLst>
      <p:ext uri="{BB962C8B-B14F-4D97-AF65-F5344CB8AC3E}">
        <p14:creationId xmlns:p14="http://schemas.microsoft.com/office/powerpoint/2010/main" val="1791055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4882D0-856E-4D0C-87DB-28A90F184028}" type="slidenum">
              <a:rPr lang="en-US" altLang="en-US"/>
              <a:pPr>
                <a:defRPr/>
              </a:pPr>
              <a:t>‹#›</a:t>
            </a:fld>
            <a:endParaRPr lang="en-US" altLang="en-US"/>
          </a:p>
        </p:txBody>
      </p:sp>
    </p:spTree>
    <p:extLst>
      <p:ext uri="{BB962C8B-B14F-4D97-AF65-F5344CB8AC3E}">
        <p14:creationId xmlns:p14="http://schemas.microsoft.com/office/powerpoint/2010/main" val="3564143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EDC820-01D8-4CA8-BEC5-98081C94295A}" type="slidenum">
              <a:rPr lang="en-US" altLang="en-US"/>
              <a:pPr>
                <a:defRPr/>
              </a:pPr>
              <a:t>‹#›</a:t>
            </a:fld>
            <a:endParaRPr lang="en-US" altLang="en-US"/>
          </a:p>
        </p:txBody>
      </p:sp>
    </p:spTree>
    <p:extLst>
      <p:ext uri="{BB962C8B-B14F-4D97-AF65-F5344CB8AC3E}">
        <p14:creationId xmlns:p14="http://schemas.microsoft.com/office/powerpoint/2010/main" val="3138601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648200" y="1981200"/>
            <a:ext cx="3810000" cy="4114800"/>
          </a:xfrm>
        </p:spPr>
        <p:txBody>
          <a:bodyPr/>
          <a:lstStyle/>
          <a:p>
            <a:pPr lvl="0"/>
            <a:endParaRPr lang="en-CA"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265E04-E17D-4334-8DB3-417D17954B8A}" type="slidenum">
              <a:rPr lang="en-US" altLang="en-US"/>
              <a:pPr>
                <a:defRPr/>
              </a:pPr>
              <a:t>‹#›</a:t>
            </a:fld>
            <a:endParaRPr lang="en-US" altLang="en-US"/>
          </a:p>
        </p:txBody>
      </p:sp>
    </p:spTree>
    <p:extLst>
      <p:ext uri="{BB962C8B-B14F-4D97-AF65-F5344CB8AC3E}">
        <p14:creationId xmlns:p14="http://schemas.microsoft.com/office/powerpoint/2010/main" val="1790431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0B52C30F-FFD3-424D-B90C-A34E7BFC928A}" type="datetimeFigureOut">
              <a:rPr lang="en-CA"/>
              <a:pPr>
                <a:defRPr/>
              </a:pPr>
              <a:t>28/01/2016</a:t>
            </a:fld>
            <a:endParaRPr lang="en-CA"/>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CA"/>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BD829065-DCF7-43DD-B2CD-9EC20819C079}" type="slidenum">
              <a:rPr lang="en-CA"/>
              <a:pPr>
                <a:defRPr/>
              </a:pPr>
              <a:t>‹#›</a:t>
            </a:fld>
            <a:endParaRPr lang="en-CA"/>
          </a:p>
        </p:txBody>
      </p:sp>
    </p:spTree>
    <p:extLst>
      <p:ext uri="{BB962C8B-B14F-4D97-AF65-F5344CB8AC3E}">
        <p14:creationId xmlns:p14="http://schemas.microsoft.com/office/powerpoint/2010/main" val="1150377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B453F4FF-BE0A-43AA-877A-518558E4FF14}" type="datetimeFigureOut">
              <a:rPr lang="en-CA"/>
              <a:pPr>
                <a:defRPr/>
              </a:pPr>
              <a:t>28/01/2016</a:t>
            </a:fld>
            <a:endParaRPr lang="en-CA"/>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CA"/>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3708348C-2C34-4DC4-88F3-F3DE1FE5C073}" type="slidenum">
              <a:rPr lang="en-CA"/>
              <a:pPr>
                <a:defRPr/>
              </a:pPr>
              <a:t>‹#›</a:t>
            </a:fld>
            <a:endParaRPr lang="en-CA"/>
          </a:p>
        </p:txBody>
      </p:sp>
    </p:spTree>
    <p:extLst>
      <p:ext uri="{BB962C8B-B14F-4D97-AF65-F5344CB8AC3E}">
        <p14:creationId xmlns:p14="http://schemas.microsoft.com/office/powerpoint/2010/main" val="4048549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C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C27EFFED-4FC6-4352-9623-52B65FB43FAB}" type="datetimeFigureOut">
              <a:rPr lang="en-CA"/>
              <a:pPr>
                <a:defRPr/>
              </a:pPr>
              <a:t>28/01/2016</a:t>
            </a:fld>
            <a:endParaRPr lang="en-CA"/>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CA"/>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30C6D2AE-4D7C-4229-AC38-AE33FE877B66}" type="slidenum">
              <a:rPr lang="en-CA"/>
              <a:pPr>
                <a:defRPr/>
              </a:pPr>
              <a:t>‹#›</a:t>
            </a:fld>
            <a:endParaRPr lang="en-CA"/>
          </a:p>
        </p:txBody>
      </p:sp>
    </p:spTree>
    <p:extLst>
      <p:ext uri="{BB962C8B-B14F-4D97-AF65-F5344CB8AC3E}">
        <p14:creationId xmlns:p14="http://schemas.microsoft.com/office/powerpoint/2010/main" val="472618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B52090E7-EC34-4309-8E9C-801B8BCD6BC3}" type="datetimeFigureOut">
              <a:rPr lang="en-CA"/>
              <a:pPr>
                <a:defRPr/>
              </a:pPr>
              <a:t>28/01/2016</a:t>
            </a:fld>
            <a:endParaRPr lang="en-CA"/>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CA"/>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8AF1F309-685B-4EBD-BB0F-0E4E19E8D441}" type="slidenum">
              <a:rPr lang="en-CA"/>
              <a:pPr>
                <a:defRPr/>
              </a:pPr>
              <a:t>‹#›</a:t>
            </a:fld>
            <a:endParaRPr lang="en-CA"/>
          </a:p>
        </p:txBody>
      </p:sp>
    </p:spTree>
    <p:extLst>
      <p:ext uri="{BB962C8B-B14F-4D97-AF65-F5344CB8AC3E}">
        <p14:creationId xmlns:p14="http://schemas.microsoft.com/office/powerpoint/2010/main" val="268067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0734C634-A22F-4396-B410-3343B2CFF9E3}" type="datetimeFigureOut">
              <a:rPr lang="en-CA"/>
              <a:pPr>
                <a:defRPr/>
              </a:pPr>
              <a:t>28/01/2016</a:t>
            </a:fld>
            <a:endParaRPr lang="en-CA"/>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CA"/>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A3CE0B8E-ACC9-4484-A044-83FBE368316E}" type="slidenum">
              <a:rPr lang="en-CA"/>
              <a:pPr>
                <a:defRPr/>
              </a:pPr>
              <a:t>‹#›</a:t>
            </a:fld>
            <a:endParaRPr lang="en-CA"/>
          </a:p>
        </p:txBody>
      </p:sp>
    </p:spTree>
    <p:extLst>
      <p:ext uri="{BB962C8B-B14F-4D97-AF65-F5344CB8AC3E}">
        <p14:creationId xmlns:p14="http://schemas.microsoft.com/office/powerpoint/2010/main" val="1516592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02D7AFF8-0103-47FB-811C-BA8D3F9A2B1F}" type="datetimeFigureOut">
              <a:rPr lang="en-CA"/>
              <a:pPr>
                <a:defRPr/>
              </a:pPr>
              <a:t>28/01/2016</a:t>
            </a:fld>
            <a:endParaRPr lang="en-CA"/>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CA"/>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AB4B9315-6F01-46E0-96EA-C1A7784DBA0B}" type="slidenum">
              <a:rPr lang="en-CA"/>
              <a:pPr>
                <a:defRPr/>
              </a:pPr>
              <a:t>‹#›</a:t>
            </a:fld>
            <a:endParaRPr lang="en-CA"/>
          </a:p>
        </p:txBody>
      </p:sp>
    </p:spTree>
    <p:extLst>
      <p:ext uri="{BB962C8B-B14F-4D97-AF65-F5344CB8AC3E}">
        <p14:creationId xmlns:p14="http://schemas.microsoft.com/office/powerpoint/2010/main" val="281956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1ABDB506-C307-43C5-9100-D3DF5FAB4A1F}" type="datetimeFigureOut">
              <a:rPr lang="en-CA"/>
              <a:pPr>
                <a:defRPr/>
              </a:pPr>
              <a:t>28/01/2016</a:t>
            </a:fld>
            <a:endParaRPr lang="en-CA"/>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CA"/>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D0246345-E900-4227-B9D8-8A4669A1D4DF}" type="slidenum">
              <a:rPr lang="en-CA"/>
              <a:pPr>
                <a:defRPr/>
              </a:pPr>
              <a:t>‹#›</a:t>
            </a:fld>
            <a:endParaRPr lang="en-CA"/>
          </a:p>
        </p:txBody>
      </p:sp>
    </p:spTree>
    <p:extLst>
      <p:ext uri="{BB962C8B-B14F-4D97-AF65-F5344CB8AC3E}">
        <p14:creationId xmlns:p14="http://schemas.microsoft.com/office/powerpoint/2010/main" val="1574559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B9E6EE-A7CC-41AB-99F4-336FAA719A84}" type="slidenum">
              <a:rPr lang="en-US" altLang="en-US"/>
              <a:pPr>
                <a:defRPr/>
              </a:pPr>
              <a:t>‹#›</a:t>
            </a:fld>
            <a:endParaRPr lang="en-US" altLang="en-US"/>
          </a:p>
        </p:txBody>
      </p:sp>
    </p:spTree>
    <p:extLst>
      <p:ext uri="{BB962C8B-B14F-4D97-AF65-F5344CB8AC3E}">
        <p14:creationId xmlns:p14="http://schemas.microsoft.com/office/powerpoint/2010/main" val="3101386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C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20AEE6D6-57FB-4F25-BE6E-C4B4B831803C}" type="datetimeFigureOut">
              <a:rPr lang="en-CA"/>
              <a:pPr>
                <a:defRPr/>
              </a:pPr>
              <a:t>28/01/2016</a:t>
            </a:fld>
            <a:endParaRPr lang="en-CA"/>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CA"/>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0C760B28-311A-4D25-A767-106D1F7D45AC}" type="slidenum">
              <a:rPr lang="en-CA"/>
              <a:pPr>
                <a:defRPr/>
              </a:pPr>
              <a:t>‹#›</a:t>
            </a:fld>
            <a:endParaRPr lang="en-CA"/>
          </a:p>
        </p:txBody>
      </p:sp>
    </p:spTree>
    <p:extLst>
      <p:ext uri="{BB962C8B-B14F-4D97-AF65-F5344CB8AC3E}">
        <p14:creationId xmlns:p14="http://schemas.microsoft.com/office/powerpoint/2010/main" val="1096951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C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CA"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D73F28D6-921A-4F0E-9595-818B9571B3CD}" type="datetimeFigureOut">
              <a:rPr lang="en-CA"/>
              <a:pPr>
                <a:defRPr/>
              </a:pPr>
              <a:t>28/01/2016</a:t>
            </a:fld>
            <a:endParaRPr lang="en-CA"/>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CA"/>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FED5CD57-2BA1-409C-91F0-9AC921B60C48}" type="slidenum">
              <a:rPr lang="en-CA"/>
              <a:pPr>
                <a:defRPr/>
              </a:pPr>
              <a:t>‹#›</a:t>
            </a:fld>
            <a:endParaRPr lang="en-CA"/>
          </a:p>
        </p:txBody>
      </p:sp>
    </p:spTree>
    <p:extLst>
      <p:ext uri="{BB962C8B-B14F-4D97-AF65-F5344CB8AC3E}">
        <p14:creationId xmlns:p14="http://schemas.microsoft.com/office/powerpoint/2010/main" val="542323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6B79782D-254D-46C9-B8DC-CE25A6F42882}" type="datetimeFigureOut">
              <a:rPr lang="en-CA"/>
              <a:pPr>
                <a:defRPr/>
              </a:pPr>
              <a:t>28/01/2016</a:t>
            </a:fld>
            <a:endParaRPr lang="en-CA"/>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CA"/>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C14DA864-83B0-4220-9D83-9DD27C310469}" type="slidenum">
              <a:rPr lang="en-CA"/>
              <a:pPr>
                <a:defRPr/>
              </a:pPr>
              <a:t>‹#›</a:t>
            </a:fld>
            <a:endParaRPr lang="en-CA"/>
          </a:p>
        </p:txBody>
      </p:sp>
    </p:spTree>
    <p:extLst>
      <p:ext uri="{BB962C8B-B14F-4D97-AF65-F5344CB8AC3E}">
        <p14:creationId xmlns:p14="http://schemas.microsoft.com/office/powerpoint/2010/main" val="1935538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71B7D3B5-58AA-4773-AED0-1C819D014C97}" type="datetimeFigureOut">
              <a:rPr lang="en-CA"/>
              <a:pPr>
                <a:defRPr/>
              </a:pPr>
              <a:t>28/01/2016</a:t>
            </a:fld>
            <a:endParaRPr lang="en-CA"/>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CA"/>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AADC9A7E-BD27-4174-A947-36FAF5089064}" type="slidenum">
              <a:rPr lang="en-CA"/>
              <a:pPr>
                <a:defRPr/>
              </a:pPr>
              <a:t>‹#›</a:t>
            </a:fld>
            <a:endParaRPr lang="en-CA"/>
          </a:p>
        </p:txBody>
      </p:sp>
    </p:spTree>
    <p:extLst>
      <p:ext uri="{BB962C8B-B14F-4D97-AF65-F5344CB8AC3E}">
        <p14:creationId xmlns:p14="http://schemas.microsoft.com/office/powerpoint/2010/main" val="3656523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78BD2CA8-87E9-47DF-9BA8-E31E327792F4}" type="datetimeFigureOut">
              <a:rPr lang="en-CA"/>
              <a:pPr>
                <a:defRPr/>
              </a:pPr>
              <a:t>28/01/2016</a:t>
            </a:fld>
            <a:endParaRPr lang="en-CA"/>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CA"/>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903EE298-81F6-41CF-B2CC-8BEACE41864E}" type="slidenum">
              <a:rPr lang="en-CA"/>
              <a:pPr>
                <a:defRPr/>
              </a:pPr>
              <a:t>‹#›</a:t>
            </a:fld>
            <a:endParaRPr lang="en-CA"/>
          </a:p>
        </p:txBody>
      </p:sp>
    </p:spTree>
    <p:extLst>
      <p:ext uri="{BB962C8B-B14F-4D97-AF65-F5344CB8AC3E}">
        <p14:creationId xmlns:p14="http://schemas.microsoft.com/office/powerpoint/2010/main" val="539225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1E20DB9E-0EE7-4FCF-9766-334E46F6F44B}" type="datetimeFigureOut">
              <a:rPr lang="en-CA"/>
              <a:pPr>
                <a:defRPr/>
              </a:pPr>
              <a:t>28/01/2016</a:t>
            </a:fld>
            <a:endParaRPr lang="en-CA"/>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CA"/>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1080F207-4660-47FE-9882-95265B1A0CF5}" type="slidenum">
              <a:rPr lang="en-CA"/>
              <a:pPr>
                <a:defRPr/>
              </a:pPr>
              <a:t>‹#›</a:t>
            </a:fld>
            <a:endParaRPr lang="en-CA"/>
          </a:p>
        </p:txBody>
      </p:sp>
    </p:spTree>
    <p:extLst>
      <p:ext uri="{BB962C8B-B14F-4D97-AF65-F5344CB8AC3E}">
        <p14:creationId xmlns:p14="http://schemas.microsoft.com/office/powerpoint/2010/main" val="2496942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C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C3253585-84E6-424D-AE42-0A6D4A3F4060}" type="datetimeFigureOut">
              <a:rPr lang="en-CA"/>
              <a:pPr>
                <a:defRPr/>
              </a:pPr>
              <a:t>28/01/2016</a:t>
            </a:fld>
            <a:endParaRPr lang="en-CA"/>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CA"/>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5951AAD8-B9B6-4523-B2A0-3C50878BE294}" type="slidenum">
              <a:rPr lang="en-CA"/>
              <a:pPr>
                <a:defRPr/>
              </a:pPr>
              <a:t>‹#›</a:t>
            </a:fld>
            <a:endParaRPr lang="en-CA"/>
          </a:p>
        </p:txBody>
      </p:sp>
    </p:spTree>
    <p:extLst>
      <p:ext uri="{BB962C8B-B14F-4D97-AF65-F5344CB8AC3E}">
        <p14:creationId xmlns:p14="http://schemas.microsoft.com/office/powerpoint/2010/main" val="3324561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F0C0C515-B62E-4168-A08B-B4343C28E15A}" type="datetimeFigureOut">
              <a:rPr lang="en-CA"/>
              <a:pPr>
                <a:defRPr/>
              </a:pPr>
              <a:t>28/01/2016</a:t>
            </a:fld>
            <a:endParaRPr lang="en-CA"/>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CA"/>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6AB43A58-7E7E-44DB-97E6-26EBA2599A74}" type="slidenum">
              <a:rPr lang="en-CA"/>
              <a:pPr>
                <a:defRPr/>
              </a:pPr>
              <a:t>‹#›</a:t>
            </a:fld>
            <a:endParaRPr lang="en-CA"/>
          </a:p>
        </p:txBody>
      </p:sp>
    </p:spTree>
    <p:extLst>
      <p:ext uri="{BB962C8B-B14F-4D97-AF65-F5344CB8AC3E}">
        <p14:creationId xmlns:p14="http://schemas.microsoft.com/office/powerpoint/2010/main" val="2928076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623AF79D-A474-477C-9CDA-687A193B4102}" type="datetimeFigureOut">
              <a:rPr lang="en-CA"/>
              <a:pPr>
                <a:defRPr/>
              </a:pPr>
              <a:t>28/01/2016</a:t>
            </a:fld>
            <a:endParaRPr lang="en-CA"/>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CA"/>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FD4DF879-F253-4BAD-AA92-11BF13890BBF}" type="slidenum">
              <a:rPr lang="en-CA"/>
              <a:pPr>
                <a:defRPr/>
              </a:pPr>
              <a:t>‹#›</a:t>
            </a:fld>
            <a:endParaRPr lang="en-CA"/>
          </a:p>
        </p:txBody>
      </p:sp>
    </p:spTree>
    <p:extLst>
      <p:ext uri="{BB962C8B-B14F-4D97-AF65-F5344CB8AC3E}">
        <p14:creationId xmlns:p14="http://schemas.microsoft.com/office/powerpoint/2010/main" val="1670322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5C365321-CA15-4938-B746-8B4DB9AB28D8}" type="datetimeFigureOut">
              <a:rPr lang="en-CA"/>
              <a:pPr>
                <a:defRPr/>
              </a:pPr>
              <a:t>28/01/2016</a:t>
            </a:fld>
            <a:endParaRPr lang="en-CA"/>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CA"/>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DD744ECD-5016-4EC4-B06A-AEDC181B9F38}" type="slidenum">
              <a:rPr lang="en-CA"/>
              <a:pPr>
                <a:defRPr/>
              </a:pPr>
              <a:t>‹#›</a:t>
            </a:fld>
            <a:endParaRPr lang="en-CA"/>
          </a:p>
        </p:txBody>
      </p:sp>
    </p:spTree>
    <p:extLst>
      <p:ext uri="{BB962C8B-B14F-4D97-AF65-F5344CB8AC3E}">
        <p14:creationId xmlns:p14="http://schemas.microsoft.com/office/powerpoint/2010/main" val="929044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065062-462E-4D12-988A-C5E4AD91A4DC}" type="slidenum">
              <a:rPr lang="en-US" altLang="en-US"/>
              <a:pPr>
                <a:defRPr/>
              </a:pPr>
              <a:t>‹#›</a:t>
            </a:fld>
            <a:endParaRPr lang="en-US" altLang="en-US"/>
          </a:p>
        </p:txBody>
      </p:sp>
    </p:spTree>
    <p:extLst>
      <p:ext uri="{BB962C8B-B14F-4D97-AF65-F5344CB8AC3E}">
        <p14:creationId xmlns:p14="http://schemas.microsoft.com/office/powerpoint/2010/main" val="39521737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49A0927F-84E6-48D0-BB94-657460CC934F}" type="datetimeFigureOut">
              <a:rPr lang="en-CA"/>
              <a:pPr>
                <a:defRPr/>
              </a:pPr>
              <a:t>28/01/2016</a:t>
            </a:fld>
            <a:endParaRPr lang="en-CA"/>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CA"/>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17ED4BE7-EED2-4397-883A-52926095F814}" type="slidenum">
              <a:rPr lang="en-CA"/>
              <a:pPr>
                <a:defRPr/>
              </a:pPr>
              <a:t>‹#›</a:t>
            </a:fld>
            <a:endParaRPr lang="en-CA"/>
          </a:p>
        </p:txBody>
      </p:sp>
    </p:spTree>
    <p:extLst>
      <p:ext uri="{BB962C8B-B14F-4D97-AF65-F5344CB8AC3E}">
        <p14:creationId xmlns:p14="http://schemas.microsoft.com/office/powerpoint/2010/main" val="36372429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C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C95950EE-DB40-4033-B99A-7466D7C87C71}" type="datetimeFigureOut">
              <a:rPr lang="en-CA"/>
              <a:pPr>
                <a:defRPr/>
              </a:pPr>
              <a:t>28/01/2016</a:t>
            </a:fld>
            <a:endParaRPr lang="en-CA"/>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CA"/>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16BE13CC-9094-4237-8211-27E390256C78}" type="slidenum">
              <a:rPr lang="en-CA"/>
              <a:pPr>
                <a:defRPr/>
              </a:pPr>
              <a:t>‹#›</a:t>
            </a:fld>
            <a:endParaRPr lang="en-CA"/>
          </a:p>
        </p:txBody>
      </p:sp>
    </p:spTree>
    <p:extLst>
      <p:ext uri="{BB962C8B-B14F-4D97-AF65-F5344CB8AC3E}">
        <p14:creationId xmlns:p14="http://schemas.microsoft.com/office/powerpoint/2010/main" val="27842184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C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CA"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B00BFADB-9C76-47CB-9685-7E7584A24149}" type="datetimeFigureOut">
              <a:rPr lang="en-CA"/>
              <a:pPr>
                <a:defRPr/>
              </a:pPr>
              <a:t>28/01/2016</a:t>
            </a:fld>
            <a:endParaRPr lang="en-CA"/>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CA"/>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D795A8CA-5EB5-4788-94D3-CFFF3922DEB7}" type="slidenum">
              <a:rPr lang="en-CA"/>
              <a:pPr>
                <a:defRPr/>
              </a:pPr>
              <a:t>‹#›</a:t>
            </a:fld>
            <a:endParaRPr lang="en-CA"/>
          </a:p>
        </p:txBody>
      </p:sp>
    </p:spTree>
    <p:extLst>
      <p:ext uri="{BB962C8B-B14F-4D97-AF65-F5344CB8AC3E}">
        <p14:creationId xmlns:p14="http://schemas.microsoft.com/office/powerpoint/2010/main" val="745927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889C1894-D939-49D8-B993-6B17FCE01481}" type="datetimeFigureOut">
              <a:rPr lang="en-CA"/>
              <a:pPr>
                <a:defRPr/>
              </a:pPr>
              <a:t>28/01/2016</a:t>
            </a:fld>
            <a:endParaRPr lang="en-CA"/>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CA"/>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0C8E97D8-FF2C-48DA-B8A8-95E085B35DEE}" type="slidenum">
              <a:rPr lang="en-CA"/>
              <a:pPr>
                <a:defRPr/>
              </a:pPr>
              <a:t>‹#›</a:t>
            </a:fld>
            <a:endParaRPr lang="en-CA"/>
          </a:p>
        </p:txBody>
      </p:sp>
    </p:spTree>
    <p:extLst>
      <p:ext uri="{BB962C8B-B14F-4D97-AF65-F5344CB8AC3E}">
        <p14:creationId xmlns:p14="http://schemas.microsoft.com/office/powerpoint/2010/main" val="20896705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8E70CF3F-3756-4BA1-8E42-93880FBEBF4F}" type="datetimeFigureOut">
              <a:rPr lang="en-CA"/>
              <a:pPr>
                <a:defRPr/>
              </a:pPr>
              <a:t>28/01/2016</a:t>
            </a:fld>
            <a:endParaRPr lang="en-CA"/>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CA"/>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275C8D8A-D07B-426B-99D0-AEC5BC2A54A7}" type="slidenum">
              <a:rPr lang="en-CA"/>
              <a:pPr>
                <a:defRPr/>
              </a:pPr>
              <a:t>‹#›</a:t>
            </a:fld>
            <a:endParaRPr lang="en-CA"/>
          </a:p>
        </p:txBody>
      </p:sp>
    </p:spTree>
    <p:extLst>
      <p:ext uri="{BB962C8B-B14F-4D97-AF65-F5344CB8AC3E}">
        <p14:creationId xmlns:p14="http://schemas.microsoft.com/office/powerpoint/2010/main" val="9327700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90A0B3-AFCC-40D0-885E-0F9C77C9BFDA}" type="datetimeFigureOut">
              <a:rPr lang="en-US" smtClean="0">
                <a:solidFill>
                  <a:prstClr val="black">
                    <a:tint val="75000"/>
                  </a:prstClr>
                </a:solidFill>
              </a:rPr>
              <a:pPr/>
              <a:t>1/28/2016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968D6A-6D05-444D-8171-9C33E39F90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10567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90A0B3-AFCC-40D0-885E-0F9C77C9BFDA}" type="datetimeFigureOut">
              <a:rPr lang="en-US" smtClean="0">
                <a:solidFill>
                  <a:prstClr val="black">
                    <a:tint val="75000"/>
                  </a:prstClr>
                </a:solidFill>
              </a:rPr>
              <a:pPr/>
              <a:t>1/28/2016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968D6A-6D05-444D-8171-9C33E39F90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3980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0A0B3-AFCC-40D0-885E-0F9C77C9BFDA}" type="datetimeFigureOut">
              <a:rPr lang="en-US" smtClean="0">
                <a:solidFill>
                  <a:prstClr val="black">
                    <a:tint val="75000"/>
                  </a:prstClr>
                </a:solidFill>
              </a:rPr>
              <a:pPr/>
              <a:t>1/28/2016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968D6A-6D05-444D-8171-9C33E39F90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5931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90A0B3-AFCC-40D0-885E-0F9C77C9BFDA}" type="datetimeFigureOut">
              <a:rPr lang="en-US" smtClean="0">
                <a:solidFill>
                  <a:prstClr val="black">
                    <a:tint val="75000"/>
                  </a:prstClr>
                </a:solidFill>
              </a:rPr>
              <a:pPr/>
              <a:t>1/28/2016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968D6A-6D05-444D-8171-9C33E39F90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68064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90A0B3-AFCC-40D0-885E-0F9C77C9BFDA}" type="datetimeFigureOut">
              <a:rPr lang="en-US" smtClean="0">
                <a:solidFill>
                  <a:prstClr val="black">
                    <a:tint val="75000"/>
                  </a:prstClr>
                </a:solidFill>
              </a:rPr>
              <a:pPr/>
              <a:t>1/28/2016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968D6A-6D05-444D-8171-9C33E39F90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734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C79927-EFCA-4267-8052-3A0BB139CA5D}" type="slidenum">
              <a:rPr lang="en-US" altLang="en-US"/>
              <a:pPr>
                <a:defRPr/>
              </a:pPr>
              <a:t>‹#›</a:t>
            </a:fld>
            <a:endParaRPr lang="en-US" altLang="en-US"/>
          </a:p>
        </p:txBody>
      </p:sp>
    </p:spTree>
    <p:extLst>
      <p:ext uri="{BB962C8B-B14F-4D97-AF65-F5344CB8AC3E}">
        <p14:creationId xmlns:p14="http://schemas.microsoft.com/office/powerpoint/2010/main" val="20585862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90A0B3-AFCC-40D0-885E-0F9C77C9BFDA}" type="datetimeFigureOut">
              <a:rPr lang="en-US" smtClean="0">
                <a:solidFill>
                  <a:prstClr val="black">
                    <a:tint val="75000"/>
                  </a:prstClr>
                </a:solidFill>
              </a:rPr>
              <a:pPr/>
              <a:t>1/28/2016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968D6A-6D05-444D-8171-9C33E39F90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6786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0A0B3-AFCC-40D0-885E-0F9C77C9BFDA}" type="datetimeFigureOut">
              <a:rPr lang="en-US" smtClean="0">
                <a:solidFill>
                  <a:prstClr val="black">
                    <a:tint val="75000"/>
                  </a:prstClr>
                </a:solidFill>
              </a:rPr>
              <a:pPr/>
              <a:t>1/28/2016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968D6A-6D05-444D-8171-9C33E39F90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072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0A0B3-AFCC-40D0-885E-0F9C77C9BFDA}" type="datetimeFigureOut">
              <a:rPr lang="en-US" smtClean="0">
                <a:solidFill>
                  <a:prstClr val="black">
                    <a:tint val="75000"/>
                  </a:prstClr>
                </a:solidFill>
              </a:rPr>
              <a:pPr/>
              <a:t>1/28/2016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968D6A-6D05-444D-8171-9C33E39F90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4466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0A0B3-AFCC-40D0-885E-0F9C77C9BFDA}" type="datetimeFigureOut">
              <a:rPr lang="en-US" smtClean="0">
                <a:solidFill>
                  <a:prstClr val="black">
                    <a:tint val="75000"/>
                  </a:prstClr>
                </a:solidFill>
              </a:rPr>
              <a:pPr/>
              <a:t>1/28/2016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968D6A-6D05-444D-8171-9C33E39F90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835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90A0B3-AFCC-40D0-885E-0F9C77C9BFDA}" type="datetimeFigureOut">
              <a:rPr lang="en-US" smtClean="0">
                <a:solidFill>
                  <a:prstClr val="black">
                    <a:tint val="75000"/>
                  </a:prstClr>
                </a:solidFill>
              </a:rPr>
              <a:pPr/>
              <a:t>1/28/2016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968D6A-6D05-444D-8171-9C33E39F90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3242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90A0B3-AFCC-40D0-885E-0F9C77C9BFDA}" type="datetimeFigureOut">
              <a:rPr lang="en-US" smtClean="0">
                <a:solidFill>
                  <a:prstClr val="black">
                    <a:tint val="75000"/>
                  </a:prstClr>
                </a:solidFill>
              </a:rPr>
              <a:pPr/>
              <a:t>1/28/2016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968D6A-6D05-444D-8171-9C33E39F90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14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DBCBAC-2A7B-4E46-832B-E602DAC72445}" type="slidenum">
              <a:rPr lang="en-US" altLang="en-US"/>
              <a:pPr>
                <a:defRPr/>
              </a:pPr>
              <a:t>‹#›</a:t>
            </a:fld>
            <a:endParaRPr lang="en-US" altLang="en-US"/>
          </a:p>
        </p:txBody>
      </p:sp>
    </p:spTree>
    <p:extLst>
      <p:ext uri="{BB962C8B-B14F-4D97-AF65-F5344CB8AC3E}">
        <p14:creationId xmlns:p14="http://schemas.microsoft.com/office/powerpoint/2010/main" val="318943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8CF12F1-168D-494D-A0AF-ED352EF5A622}" type="slidenum">
              <a:rPr lang="en-US" altLang="en-US"/>
              <a:pPr>
                <a:defRPr/>
              </a:pPr>
              <a:t>‹#›</a:t>
            </a:fld>
            <a:endParaRPr lang="en-US" altLang="en-US"/>
          </a:p>
        </p:txBody>
      </p:sp>
    </p:spTree>
    <p:extLst>
      <p:ext uri="{BB962C8B-B14F-4D97-AF65-F5344CB8AC3E}">
        <p14:creationId xmlns:p14="http://schemas.microsoft.com/office/powerpoint/2010/main" val="212482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F322C9-B1B6-463B-892D-B617B78EF8BC}" type="slidenum">
              <a:rPr lang="en-US" altLang="en-US"/>
              <a:pPr>
                <a:defRPr/>
              </a:pPr>
              <a:t>‹#›</a:t>
            </a:fld>
            <a:endParaRPr lang="en-US" altLang="en-US"/>
          </a:p>
        </p:txBody>
      </p:sp>
    </p:spTree>
    <p:extLst>
      <p:ext uri="{BB962C8B-B14F-4D97-AF65-F5344CB8AC3E}">
        <p14:creationId xmlns:p14="http://schemas.microsoft.com/office/powerpoint/2010/main" val="3583772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76BDF1-9ED6-47CD-9B33-30D3C2F77F9B}" type="slidenum">
              <a:rPr lang="en-US" altLang="en-US"/>
              <a:pPr>
                <a:defRPr/>
              </a:pPr>
              <a:t>‹#›</a:t>
            </a:fld>
            <a:endParaRPr lang="en-US" altLang="en-US"/>
          </a:p>
        </p:txBody>
      </p:sp>
    </p:spTree>
    <p:extLst>
      <p:ext uri="{BB962C8B-B14F-4D97-AF65-F5344CB8AC3E}">
        <p14:creationId xmlns:p14="http://schemas.microsoft.com/office/powerpoint/2010/main" val="319813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D13098-EF4D-4FB7-8F5F-0EC562CBAB68}" type="slidenum">
              <a:rPr lang="en-US" altLang="en-US"/>
              <a:pPr>
                <a:defRPr/>
              </a:pPr>
              <a:t>‹#›</a:t>
            </a:fld>
            <a:endParaRPr lang="en-US" altLang="en-US"/>
          </a:p>
        </p:txBody>
      </p:sp>
    </p:spTree>
    <p:extLst>
      <p:ext uri="{BB962C8B-B14F-4D97-AF65-F5344CB8AC3E}">
        <p14:creationId xmlns:p14="http://schemas.microsoft.com/office/powerpoint/2010/main" val="3867508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EAEB889-4706-4BB7-82D7-62CEE1F592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prstClr val="black">
                    <a:tint val="75000"/>
                  </a:prstClr>
                </a:solidFill>
                <a:latin typeface="Calibri" panose="020F0502020204030204"/>
              </a:defRPr>
            </a:lvl1pPr>
          </a:lstStyle>
          <a:p>
            <a:pPr>
              <a:defRPr/>
            </a:pPr>
            <a:fld id="{6D77C111-09EA-4EFC-A1E1-96CC57972D64}" type="datetimeFigureOut">
              <a:rPr lang="en-CA"/>
              <a:pPr>
                <a:defRPr/>
              </a:pPr>
              <a:t>28/01/2016</a:t>
            </a:fld>
            <a:endParaRPr lang="en-CA"/>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smtClean="0">
                <a:solidFill>
                  <a:prstClr val="black">
                    <a:tint val="75000"/>
                  </a:prstClr>
                </a:solidFill>
                <a:latin typeface="Calibri" panose="020F0502020204030204"/>
              </a:defRPr>
            </a:lvl1pPr>
          </a:lstStyle>
          <a:p>
            <a:pPr>
              <a:defRPr/>
            </a:pPr>
            <a:endParaRPr lang="en-CA"/>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prstClr val="black">
                    <a:tint val="75000"/>
                  </a:prstClr>
                </a:solidFill>
                <a:latin typeface="Calibri" panose="020F0502020204030204"/>
              </a:defRPr>
            </a:lvl1pPr>
          </a:lstStyle>
          <a:p>
            <a:pPr>
              <a:defRPr/>
            </a:pPr>
            <a:fld id="{14372773-69F2-4B9C-89A6-7EC440AE9702}"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prstClr val="black">
                    <a:tint val="75000"/>
                  </a:prstClr>
                </a:solidFill>
                <a:latin typeface="Calibri" panose="020F0502020204030204"/>
              </a:defRPr>
            </a:lvl1pPr>
          </a:lstStyle>
          <a:p>
            <a:pPr>
              <a:defRPr/>
            </a:pPr>
            <a:fld id="{01CE4E57-9ED4-414D-ACAC-4583C408CD17}" type="datetimeFigureOut">
              <a:rPr lang="en-CA"/>
              <a:pPr>
                <a:defRPr/>
              </a:pPr>
              <a:t>28/01/2016</a:t>
            </a:fld>
            <a:endParaRPr lang="en-CA"/>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smtClean="0">
                <a:solidFill>
                  <a:prstClr val="black">
                    <a:tint val="75000"/>
                  </a:prstClr>
                </a:solidFill>
                <a:latin typeface="Calibri" panose="020F0502020204030204"/>
              </a:defRPr>
            </a:lvl1pPr>
          </a:lstStyle>
          <a:p>
            <a:pPr>
              <a:defRPr/>
            </a:pPr>
            <a:endParaRPr lang="en-CA"/>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prstClr val="black">
                    <a:tint val="75000"/>
                  </a:prstClr>
                </a:solidFill>
                <a:latin typeface="Calibri" panose="020F0502020204030204"/>
              </a:defRPr>
            </a:lvl1pPr>
          </a:lstStyle>
          <a:p>
            <a:pPr>
              <a:defRPr/>
            </a:pPr>
            <a:fld id="{7E5591AD-6695-42C5-AD8F-0129CD8F88CD}"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EF90A0B3-AFCC-40D0-885E-0F9C77C9BFDA}" type="datetimeFigureOut">
              <a:rPr lang="en-US" smtClean="0">
                <a:solidFill>
                  <a:prstClr val="black">
                    <a:tint val="75000"/>
                  </a:prstClr>
                </a:solidFill>
                <a:latin typeface="Calibri"/>
              </a:rPr>
              <a:pPr eaLnBrk="1" fontAlgn="auto" hangingPunct="1">
                <a:spcBef>
                  <a:spcPts val="0"/>
                </a:spcBef>
                <a:spcAft>
                  <a:spcPts val="0"/>
                </a:spcAft>
              </a:pPr>
              <a:t>1/28/2016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A968D6A-6D05-444D-8171-9C33E39F909C}"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6587339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3.png"/><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38.xml"/><Relationship Id="rId4" Type="http://schemas.openxmlformats.org/officeDocument/2006/relationships/image" Target="../media/image67.jpeg"/></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beaconnews.ca/wp-content/uploads/2013/09/scarborough-subway.png" TargetMode="External"/><Relationship Id="rId1" Type="http://schemas.openxmlformats.org/officeDocument/2006/relationships/slideLayout" Target="../slideLayouts/slideLayout38.xml"/><Relationship Id="rId5" Type="http://schemas.openxmlformats.org/officeDocument/2006/relationships/image" Target="../media/image70.jpeg"/><Relationship Id="rId4" Type="http://schemas.openxmlformats.org/officeDocument/2006/relationships/image" Target="../media/image69.jpeg"/></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A5C"/>
        </a:solidFill>
        <a:effectLst/>
      </p:bgPr>
    </p:bg>
    <p:spTree>
      <p:nvGrpSpPr>
        <p:cNvPr id="1" name=""/>
        <p:cNvGrpSpPr/>
        <p:nvPr/>
      </p:nvGrpSpPr>
      <p:grpSpPr>
        <a:xfrm>
          <a:off x="0" y="0"/>
          <a:ext cx="0" cy="0"/>
          <a:chOff x="0" y="0"/>
          <a:chExt cx="0" cy="0"/>
        </a:xfrm>
      </p:grpSpPr>
      <p:pic>
        <p:nvPicPr>
          <p:cNvPr id="2867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625" y="2544763"/>
            <a:ext cx="8269288"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50825" y="333375"/>
            <a:ext cx="8763000" cy="1295400"/>
          </a:xfrm>
        </p:spPr>
        <p:txBody>
          <a:bodyPr/>
          <a:lstStyle/>
          <a:p>
            <a:pPr eaLnBrk="1" hangingPunct="1">
              <a:lnSpc>
                <a:spcPct val="85000"/>
              </a:lnSpc>
            </a:pPr>
            <a:r>
              <a:rPr lang="en-US" altLang="en-US" b="1" smtClean="0">
                <a:latin typeface="Arial Narrow" panose="020B0606020202030204" pitchFamily="34" charset="0"/>
              </a:rPr>
              <a:t>Vancouver has been building one rapid transit line per decade since the 1980s</a:t>
            </a:r>
          </a:p>
        </p:txBody>
      </p:sp>
      <p:sp>
        <p:nvSpPr>
          <p:cNvPr id="37891" name="Text Box 4"/>
          <p:cNvSpPr txBox="1">
            <a:spLocks noChangeArrowheads="1"/>
          </p:cNvSpPr>
          <p:nvPr/>
        </p:nvSpPr>
        <p:spPr bwMode="auto">
          <a:xfrm>
            <a:off x="6588125" y="2070100"/>
            <a:ext cx="2409825"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2250" indent="-2222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85000"/>
              </a:lnSpc>
              <a:spcBef>
                <a:spcPct val="50000"/>
              </a:spcBef>
            </a:pPr>
            <a:r>
              <a:rPr lang="en-US" altLang="en-US" b="1">
                <a:latin typeface="Arial Narrow" panose="020B0606020202030204" pitchFamily="34" charset="0"/>
              </a:rPr>
              <a:t>600,000  population     in the city </a:t>
            </a:r>
          </a:p>
          <a:p>
            <a:pPr eaLnBrk="1" hangingPunct="1">
              <a:lnSpc>
                <a:spcPct val="85000"/>
              </a:lnSpc>
              <a:spcBef>
                <a:spcPct val="50000"/>
              </a:spcBef>
            </a:pPr>
            <a:r>
              <a:rPr lang="en-US" altLang="en-US" b="1">
                <a:latin typeface="Arial Narrow" panose="020B0606020202030204" pitchFamily="34" charset="0"/>
              </a:rPr>
              <a:t>2.4 million in the region</a:t>
            </a:r>
          </a:p>
          <a:p>
            <a:pPr eaLnBrk="1" hangingPunct="1">
              <a:lnSpc>
                <a:spcPct val="85000"/>
              </a:lnSpc>
              <a:spcBef>
                <a:spcPct val="50000"/>
              </a:spcBef>
            </a:pPr>
            <a:endParaRPr lang="en-US" altLang="en-US" sz="900" b="1">
              <a:latin typeface="Arial Narrow" panose="020B0606020202030204" pitchFamily="34" charset="0"/>
            </a:endParaRPr>
          </a:p>
          <a:p>
            <a:pPr eaLnBrk="1" hangingPunct="1">
              <a:lnSpc>
                <a:spcPct val="85000"/>
              </a:lnSpc>
              <a:spcBef>
                <a:spcPct val="50000"/>
              </a:spcBef>
            </a:pPr>
            <a:r>
              <a:rPr lang="en-US" altLang="en-US" b="1">
                <a:latin typeface="Arial Narrow" panose="020B0606020202030204" pitchFamily="34" charset="0"/>
              </a:rPr>
              <a:t>47 stations</a:t>
            </a:r>
          </a:p>
          <a:p>
            <a:pPr eaLnBrk="1" hangingPunct="1">
              <a:lnSpc>
                <a:spcPct val="85000"/>
              </a:lnSpc>
              <a:spcBef>
                <a:spcPct val="50000"/>
              </a:spcBef>
            </a:pPr>
            <a:endParaRPr lang="en-US" altLang="en-US" sz="900" b="1">
              <a:latin typeface="Arial Narrow" panose="020B0606020202030204" pitchFamily="34" charset="0"/>
            </a:endParaRPr>
          </a:p>
          <a:p>
            <a:pPr eaLnBrk="1" hangingPunct="1">
              <a:lnSpc>
                <a:spcPct val="85000"/>
              </a:lnSpc>
              <a:spcBef>
                <a:spcPct val="50000"/>
              </a:spcBef>
            </a:pPr>
            <a:r>
              <a:rPr lang="en-US" altLang="en-US" b="1">
                <a:latin typeface="Arial Narrow" panose="020B0606020202030204" pitchFamily="34" charset="0"/>
              </a:rPr>
              <a:t>68.7 km of routes</a:t>
            </a:r>
          </a:p>
        </p:txBody>
      </p:sp>
      <p:pic>
        <p:nvPicPr>
          <p:cNvPr id="37892"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84213" y="1484313"/>
            <a:ext cx="5749925"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6" descr="http://storyplanets.com/media/2014/12/Slow-and-Steady-Wins-the-Race.png"/>
          <p:cNvPicPr>
            <a:picLocks noChangeAspect="1" noChangeArrowheads="1"/>
          </p:cNvPicPr>
          <p:nvPr/>
        </p:nvPicPr>
        <p:blipFill>
          <a:blip r:embed="rId3" cstate="email">
            <a:extLst>
              <a:ext uri="{28A0092B-C50C-407E-A947-70E740481C1C}">
                <a14:useLocalDpi xmlns:a14="http://schemas.microsoft.com/office/drawing/2010/main"/>
              </a:ext>
            </a:extLst>
          </a:blip>
          <a:srcRect b="12679"/>
          <a:stretch>
            <a:fillRect/>
          </a:stretch>
        </p:blipFill>
        <p:spPr bwMode="auto">
          <a:xfrm>
            <a:off x="684213" y="4597400"/>
            <a:ext cx="467995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228600"/>
            <a:ext cx="8763000" cy="838200"/>
          </a:xfrm>
        </p:spPr>
        <p:txBody>
          <a:bodyPr/>
          <a:lstStyle/>
          <a:p>
            <a:pPr eaLnBrk="1" hangingPunct="1">
              <a:lnSpc>
                <a:spcPct val="85000"/>
              </a:lnSpc>
            </a:pPr>
            <a:r>
              <a:rPr lang="en-US" altLang="en-US" b="1" smtClean="0">
                <a:latin typeface="Arial Narrow" panose="020B0606020202030204" pitchFamily="34" charset="0"/>
              </a:rPr>
              <a:t>Expressways bypass the city of Vancouver almost entirely</a:t>
            </a:r>
          </a:p>
        </p:txBody>
      </p:sp>
      <p:sp>
        <p:nvSpPr>
          <p:cNvPr id="38915" name="Text Box 3"/>
          <p:cNvSpPr txBox="1">
            <a:spLocks noChangeArrowheads="1"/>
          </p:cNvSpPr>
          <p:nvPr/>
        </p:nvSpPr>
        <p:spPr bwMode="auto">
          <a:xfrm>
            <a:off x="2667000" y="51816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
            </a:pPr>
            <a:endParaRPr lang="en-US" altLang="en-US">
              <a:latin typeface="Times" panose="02020603050405020304" pitchFamily="18" charset="0"/>
            </a:endParaRPr>
          </a:p>
        </p:txBody>
      </p:sp>
      <p:pic>
        <p:nvPicPr>
          <p:cNvPr id="38916" name="Picture 5" descr="C:\Users\Ashl\AppData\Local\Microsoft\Windows\Temporary Internet Files\Content.Word\van-04-03.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0113" y="1376363"/>
            <a:ext cx="6929437"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3838" y="596900"/>
            <a:ext cx="9144001" cy="762000"/>
          </a:xfrm>
        </p:spPr>
        <p:txBody>
          <a:bodyPr/>
          <a:lstStyle/>
          <a:p>
            <a:pPr algn="r" eaLnBrk="1" hangingPunct="1">
              <a:lnSpc>
                <a:spcPts val="3900"/>
              </a:lnSpc>
            </a:pPr>
            <a:r>
              <a:rPr lang="en-US" altLang="en-US" sz="4000" b="1" smtClean="0">
                <a:latin typeface="Arial Narrow" panose="020B0606020202030204" pitchFamily="34" charset="0"/>
              </a:rPr>
              <a:t>How did Montreal, Toronto and Vancouver reach such different relationship between highway and rapid transit  infrastructure?</a:t>
            </a:r>
          </a:p>
        </p:txBody>
      </p:sp>
      <p:sp>
        <p:nvSpPr>
          <p:cNvPr id="39939" name="Text Box 3"/>
          <p:cNvSpPr txBox="1">
            <a:spLocks noChangeArrowheads="1"/>
          </p:cNvSpPr>
          <p:nvPr/>
        </p:nvSpPr>
        <p:spPr bwMode="auto">
          <a:xfrm>
            <a:off x="4284663" y="5181600"/>
            <a:ext cx="36401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
            </a:pPr>
            <a:endParaRPr lang="en-US" altLang="en-US">
              <a:latin typeface="Times" panose="02020603050405020304" pitchFamily="18" charset="0"/>
            </a:endParaRPr>
          </a:p>
        </p:txBody>
      </p:sp>
      <p:pic>
        <p:nvPicPr>
          <p:cNvPr id="39940"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44475" y="1758950"/>
            <a:ext cx="4427538"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Box 3"/>
          <p:cNvSpPr txBox="1">
            <a:spLocks noChangeArrowheads="1"/>
          </p:cNvSpPr>
          <p:nvPr/>
        </p:nvSpPr>
        <p:spPr bwMode="auto">
          <a:xfrm>
            <a:off x="4894263" y="2349500"/>
            <a:ext cx="406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b="1">
                <a:latin typeface="Arial Narrow" panose="020B0606020202030204" pitchFamily="34" charset="0"/>
              </a:rPr>
              <a:t>Global city dynamics were less constrained by national and provincial policies, offering an opportunity for the global to influence the local more directly and more dynamically</a:t>
            </a:r>
            <a:endParaRPr lang="en-CA" altLang="en-US" b="1">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692150"/>
            <a:ext cx="8763000" cy="457200"/>
          </a:xfrm>
        </p:spPr>
        <p:txBody>
          <a:bodyPr/>
          <a:lstStyle/>
          <a:p>
            <a:pPr algn="r" eaLnBrk="1" hangingPunct="1">
              <a:lnSpc>
                <a:spcPct val="85000"/>
              </a:lnSpc>
            </a:pPr>
            <a:r>
              <a:rPr lang="en-US" altLang="en-US" b="1" smtClean="0">
                <a:latin typeface="Arial Narrow" panose="020B0606020202030204" pitchFamily="34" charset="0"/>
              </a:rPr>
              <a:t>In 1960s, Montreal was the ‘Alpha’ in Canada’s global city hierarchy</a:t>
            </a:r>
          </a:p>
        </p:txBody>
      </p:sp>
      <p:sp>
        <p:nvSpPr>
          <p:cNvPr id="40963" name="Text Box 3"/>
          <p:cNvSpPr txBox="1">
            <a:spLocks noChangeArrowheads="1"/>
          </p:cNvSpPr>
          <p:nvPr/>
        </p:nvSpPr>
        <p:spPr bwMode="auto">
          <a:xfrm>
            <a:off x="2667000" y="51816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
            </a:pPr>
            <a:endParaRPr lang="en-US" altLang="en-US">
              <a:latin typeface="Times" panose="02020603050405020304" pitchFamily="18" charset="0"/>
            </a:endParaRPr>
          </a:p>
        </p:txBody>
      </p:sp>
      <p:sp>
        <p:nvSpPr>
          <p:cNvPr id="40964" name="TextBox 1"/>
          <p:cNvSpPr txBox="1">
            <a:spLocks noChangeArrowheads="1"/>
          </p:cNvSpPr>
          <p:nvPr/>
        </p:nvSpPr>
        <p:spPr bwMode="auto">
          <a:xfrm>
            <a:off x="5492750" y="1628775"/>
            <a:ext cx="3478213"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en-US" b="1">
                <a:latin typeface="Arial Narrow" panose="020B0606020202030204" pitchFamily="34" charset="0"/>
              </a:rPr>
              <a:t>Canada’s financial centre</a:t>
            </a:r>
          </a:p>
          <a:p>
            <a:pPr eaLnBrk="1" hangingPunct="1">
              <a:spcBef>
                <a:spcPct val="0"/>
              </a:spcBef>
            </a:pPr>
            <a:endParaRPr lang="en-US" altLang="en-US" sz="800" b="1">
              <a:latin typeface="Arial Narrow" panose="020B0606020202030204" pitchFamily="34" charset="0"/>
            </a:endParaRPr>
          </a:p>
          <a:p>
            <a:pPr eaLnBrk="1" hangingPunct="1">
              <a:spcBef>
                <a:spcPct val="0"/>
              </a:spcBef>
            </a:pPr>
            <a:r>
              <a:rPr lang="en-US" altLang="en-US" b="1">
                <a:latin typeface="Arial Narrow" panose="020B0606020202030204" pitchFamily="34" charset="0"/>
              </a:rPr>
              <a:t>Most corporate headquarters</a:t>
            </a:r>
          </a:p>
          <a:p>
            <a:pPr eaLnBrk="1" hangingPunct="1">
              <a:spcBef>
                <a:spcPct val="0"/>
              </a:spcBef>
            </a:pPr>
            <a:endParaRPr lang="en-US" altLang="en-US" sz="800" b="1">
              <a:latin typeface="Arial Narrow" panose="020B0606020202030204" pitchFamily="34" charset="0"/>
            </a:endParaRPr>
          </a:p>
          <a:p>
            <a:pPr eaLnBrk="1" hangingPunct="1">
              <a:spcBef>
                <a:spcPct val="0"/>
              </a:spcBef>
            </a:pPr>
            <a:r>
              <a:rPr lang="en-US" altLang="en-US" b="1">
                <a:latin typeface="Arial Narrow" panose="020B0606020202030204" pitchFamily="34" charset="0"/>
              </a:rPr>
              <a:t>ICAO, Canada’s only UN agency</a:t>
            </a:r>
          </a:p>
          <a:p>
            <a:pPr eaLnBrk="1" hangingPunct="1">
              <a:spcBef>
                <a:spcPct val="0"/>
              </a:spcBef>
            </a:pPr>
            <a:endParaRPr lang="en-US" altLang="en-US" sz="800" b="1">
              <a:latin typeface="Arial Narrow" panose="020B0606020202030204" pitchFamily="34" charset="0"/>
            </a:endParaRPr>
          </a:p>
          <a:p>
            <a:pPr eaLnBrk="1" hangingPunct="1">
              <a:spcBef>
                <a:spcPct val="0"/>
              </a:spcBef>
            </a:pPr>
            <a:r>
              <a:rPr lang="en-US" altLang="en-US" b="1">
                <a:latin typeface="Arial Narrow" panose="020B0606020202030204" pitchFamily="34" charset="0"/>
              </a:rPr>
              <a:t>IATA’s North American headquarters</a:t>
            </a:r>
            <a:endParaRPr lang="en-CA" altLang="en-US" b="1">
              <a:latin typeface="Arial Narrow" panose="020B0606020202030204" pitchFamily="34" charset="0"/>
            </a:endParaRPr>
          </a:p>
        </p:txBody>
      </p:sp>
      <p:pic>
        <p:nvPicPr>
          <p:cNvPr id="40965"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750" y="-47625"/>
            <a:ext cx="1800225"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750" y="2741613"/>
            <a:ext cx="5651500"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938" y="1203325"/>
            <a:ext cx="8763000" cy="762000"/>
          </a:xfrm>
        </p:spPr>
        <p:txBody>
          <a:bodyPr/>
          <a:lstStyle/>
          <a:p>
            <a:pPr algn="r" eaLnBrk="1" hangingPunct="1">
              <a:lnSpc>
                <a:spcPct val="85000"/>
              </a:lnSpc>
            </a:pPr>
            <a:r>
              <a:rPr lang="en-US" altLang="en-US" b="1" smtClean="0">
                <a:latin typeface="Arial Narrow" panose="020B0606020202030204" pitchFamily="34" charset="0"/>
              </a:rPr>
              <a:t>Global status motivated successful competition for mega-events to leverage senior government’s</a:t>
            </a:r>
            <a:br>
              <a:rPr lang="en-US" altLang="en-US" b="1" smtClean="0">
                <a:latin typeface="Arial Narrow" panose="020B0606020202030204" pitchFamily="34" charset="0"/>
              </a:rPr>
            </a:br>
            <a:r>
              <a:rPr lang="en-US" altLang="en-US" b="1" smtClean="0">
                <a:latin typeface="Arial Narrow" panose="020B0606020202030204" pitchFamily="34" charset="0"/>
              </a:rPr>
              <a:t>investment in</a:t>
            </a:r>
            <a:br>
              <a:rPr lang="en-US" altLang="en-US" b="1" smtClean="0">
                <a:latin typeface="Arial Narrow" panose="020B0606020202030204" pitchFamily="34" charset="0"/>
              </a:rPr>
            </a:br>
            <a:r>
              <a:rPr lang="en-US" altLang="en-US" b="1" smtClean="0">
                <a:latin typeface="Arial Narrow" panose="020B0606020202030204" pitchFamily="34" charset="0"/>
              </a:rPr>
              <a:t>infrastructure</a:t>
            </a:r>
          </a:p>
        </p:txBody>
      </p:sp>
      <p:sp>
        <p:nvSpPr>
          <p:cNvPr id="41987" name="Text Box 3"/>
          <p:cNvSpPr txBox="1">
            <a:spLocks noChangeArrowheads="1"/>
          </p:cNvSpPr>
          <p:nvPr/>
        </p:nvSpPr>
        <p:spPr bwMode="auto">
          <a:xfrm>
            <a:off x="2667000" y="51816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
            </a:pPr>
            <a:endParaRPr lang="en-US" altLang="en-US">
              <a:latin typeface="Times" panose="02020603050405020304" pitchFamily="18" charset="0"/>
            </a:endParaRPr>
          </a:p>
        </p:txBody>
      </p:sp>
      <p:pic>
        <p:nvPicPr>
          <p:cNvPr id="41988" name="Picture 1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988" y="1965325"/>
            <a:ext cx="5248275"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3933825"/>
            <a:ext cx="4460875"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3813" y="908050"/>
            <a:ext cx="8763000" cy="762000"/>
          </a:xfrm>
        </p:spPr>
        <p:txBody>
          <a:bodyPr/>
          <a:lstStyle/>
          <a:p>
            <a:pPr eaLnBrk="1" hangingPunct="1">
              <a:lnSpc>
                <a:spcPct val="85000"/>
              </a:lnSpc>
            </a:pPr>
            <a:r>
              <a:rPr lang="en-US" altLang="en-US" b="1" smtClean="0">
                <a:latin typeface="Arial Narrow" panose="020B0606020202030204" pitchFamily="34" charset="0"/>
              </a:rPr>
              <a:t>Federal and provincial governments invested in expressway and metro projects that had to be ready by 1967</a:t>
            </a:r>
          </a:p>
        </p:txBody>
      </p:sp>
      <p:sp>
        <p:nvSpPr>
          <p:cNvPr id="43011" name="Text Box 3"/>
          <p:cNvSpPr txBox="1">
            <a:spLocks noChangeArrowheads="1"/>
          </p:cNvSpPr>
          <p:nvPr/>
        </p:nvSpPr>
        <p:spPr bwMode="auto">
          <a:xfrm>
            <a:off x="2667000" y="51816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
            </a:pPr>
            <a:endParaRPr lang="en-US" altLang="en-US">
              <a:latin typeface="Times" panose="02020603050405020304" pitchFamily="18" charset="0"/>
            </a:endParaRPr>
          </a:p>
        </p:txBody>
      </p:sp>
      <p:pic>
        <p:nvPicPr>
          <p:cNvPr id="43012" name="Picture 1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88" y="2205038"/>
            <a:ext cx="5975350" cy="45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1"/>
          <p:cNvSpPr txBox="1">
            <a:spLocks noChangeArrowheads="1"/>
          </p:cNvSpPr>
          <p:nvPr/>
        </p:nvSpPr>
        <p:spPr bwMode="auto">
          <a:xfrm>
            <a:off x="6732588" y="2565400"/>
            <a:ext cx="2411412"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a:latin typeface="Arial Narrow" panose="020B0606020202030204" pitchFamily="34" charset="0"/>
              </a:rPr>
              <a:t>Linkage between an infrastructure mega-project(s) and mega-event reduced the uncertainty about arrival of benefits.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90500" y="885825"/>
            <a:ext cx="8763000" cy="762000"/>
          </a:xfrm>
        </p:spPr>
        <p:txBody>
          <a:bodyPr/>
          <a:lstStyle/>
          <a:p>
            <a:pPr algn="l" eaLnBrk="1" hangingPunct="1">
              <a:lnSpc>
                <a:spcPct val="85000"/>
              </a:lnSpc>
            </a:pPr>
            <a:r>
              <a:rPr lang="en-US" altLang="en-US" b="1" smtClean="0">
                <a:latin typeface="Arial Narrow" panose="020B0606020202030204" pitchFamily="34" charset="0"/>
              </a:rPr>
              <a:t>Montreal extracted an even  bigger  Olympic commitment from federal and provincial governments based on Expo’s success </a:t>
            </a:r>
          </a:p>
        </p:txBody>
      </p:sp>
      <p:sp>
        <p:nvSpPr>
          <p:cNvPr id="44035" name="Text Box 3"/>
          <p:cNvSpPr txBox="1">
            <a:spLocks noChangeArrowheads="1"/>
          </p:cNvSpPr>
          <p:nvPr/>
        </p:nvSpPr>
        <p:spPr bwMode="auto">
          <a:xfrm>
            <a:off x="5446713" y="5041900"/>
            <a:ext cx="3552825"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800" b="1">
                <a:latin typeface="Arial Narrow" panose="020B0606020202030204" pitchFamily="34" charset="0"/>
              </a:rPr>
              <a:t>Montreal offers Canada’s only example of a locally formulated national urban policy </a:t>
            </a:r>
          </a:p>
        </p:txBody>
      </p:sp>
      <p:pic>
        <p:nvPicPr>
          <p:cNvPr id="44036"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813" y="3206750"/>
            <a:ext cx="3889376"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3"/>
          <p:cNvPicPr>
            <a:picLocks noChangeAspect="1"/>
          </p:cNvPicPr>
          <p:nvPr/>
        </p:nvPicPr>
        <p:blipFill>
          <a:blip r:embed="rId3" cstate="email">
            <a:extLst>
              <a:ext uri="{28A0092B-C50C-407E-A947-70E740481C1C}">
                <a14:useLocalDpi xmlns:a14="http://schemas.microsoft.com/office/drawing/2010/main"/>
              </a:ext>
            </a:extLst>
          </a:blip>
          <a:srcRect l="2150" t="4803" r="3622" b="3180"/>
          <a:stretch>
            <a:fillRect/>
          </a:stretch>
        </p:blipFill>
        <p:spPr bwMode="auto">
          <a:xfrm>
            <a:off x="5256213" y="1941513"/>
            <a:ext cx="374332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4"/>
          <p:cNvPicPr>
            <a:picLocks noChangeAspect="1"/>
          </p:cNvPicPr>
          <p:nvPr/>
        </p:nvPicPr>
        <p:blipFill>
          <a:blip r:embed="rId4" cstate="email">
            <a:extLst>
              <a:ext uri="{28A0092B-C50C-407E-A947-70E740481C1C}">
                <a14:useLocalDpi xmlns:a14="http://schemas.microsoft.com/office/drawing/2010/main"/>
              </a:ext>
            </a:extLst>
          </a:blip>
          <a:srcRect l="7219" t="-2" r="7220" b="3149"/>
          <a:stretch>
            <a:fillRect/>
          </a:stretch>
        </p:blipFill>
        <p:spPr bwMode="auto">
          <a:xfrm>
            <a:off x="3743325" y="2852738"/>
            <a:ext cx="16573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836613"/>
            <a:ext cx="8763000" cy="762000"/>
          </a:xfrm>
        </p:spPr>
        <p:txBody>
          <a:bodyPr/>
          <a:lstStyle/>
          <a:p>
            <a:pPr eaLnBrk="1" hangingPunct="1">
              <a:lnSpc>
                <a:spcPct val="85000"/>
              </a:lnSpc>
            </a:pPr>
            <a:r>
              <a:rPr lang="en-US" altLang="en-US" b="1" smtClean="0">
                <a:latin typeface="Arial Narrow" panose="020B0606020202030204" pitchFamily="34" charset="0"/>
              </a:rPr>
              <a:t>Neighbourhood destruction linked Montreal’s anglos and francophones in resistance against urban expressways</a:t>
            </a:r>
          </a:p>
        </p:txBody>
      </p:sp>
      <p:sp>
        <p:nvSpPr>
          <p:cNvPr id="45059" name="Text Box 3"/>
          <p:cNvSpPr txBox="1">
            <a:spLocks noChangeArrowheads="1"/>
          </p:cNvSpPr>
          <p:nvPr/>
        </p:nvSpPr>
        <p:spPr bwMode="auto">
          <a:xfrm>
            <a:off x="2667000" y="51816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
            </a:pPr>
            <a:endParaRPr lang="en-US" altLang="en-US">
              <a:latin typeface="Times" panose="02020603050405020304" pitchFamily="18" charset="0"/>
            </a:endParaRPr>
          </a:p>
        </p:txBody>
      </p:sp>
      <p:pic>
        <p:nvPicPr>
          <p:cNvPr id="45060" name="Picture 5"/>
          <p:cNvPicPr>
            <a:picLocks noChangeAspect="1"/>
          </p:cNvPicPr>
          <p:nvPr/>
        </p:nvPicPr>
        <p:blipFill>
          <a:blip r:embed="rId2" cstate="email">
            <a:extLst>
              <a:ext uri="{28A0092B-C50C-407E-A947-70E740481C1C}">
                <a14:useLocalDpi xmlns:a14="http://schemas.microsoft.com/office/drawing/2010/main"/>
              </a:ext>
            </a:extLst>
          </a:blip>
          <a:srcRect l="2155" t="2625" r="2158" b="1311"/>
          <a:stretch>
            <a:fillRect/>
          </a:stretch>
        </p:blipFill>
        <p:spPr bwMode="auto">
          <a:xfrm>
            <a:off x="5926138" y="2014538"/>
            <a:ext cx="3248025" cy="47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349500"/>
            <a:ext cx="5762625"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50825" y="549275"/>
            <a:ext cx="8763000" cy="762000"/>
          </a:xfrm>
        </p:spPr>
        <p:txBody>
          <a:bodyPr/>
          <a:lstStyle/>
          <a:p>
            <a:pPr eaLnBrk="1" hangingPunct="1">
              <a:lnSpc>
                <a:spcPct val="85000"/>
              </a:lnSpc>
            </a:pPr>
            <a:r>
              <a:rPr lang="en-US" altLang="en-US" b="1" smtClean="0">
                <a:latin typeface="Arial Narrow" panose="020B0606020202030204" pitchFamily="34" charset="0"/>
              </a:rPr>
              <a:t>Global commitment trumped local concern when it came to completing Montreal’s expressway network</a:t>
            </a:r>
          </a:p>
        </p:txBody>
      </p:sp>
      <p:sp>
        <p:nvSpPr>
          <p:cNvPr id="46083" name="Text Box 3"/>
          <p:cNvSpPr txBox="1">
            <a:spLocks noChangeArrowheads="1"/>
          </p:cNvSpPr>
          <p:nvPr/>
        </p:nvSpPr>
        <p:spPr bwMode="auto">
          <a:xfrm>
            <a:off x="2667000" y="51816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
            </a:pPr>
            <a:endParaRPr lang="en-US" altLang="en-US">
              <a:latin typeface="Times" panose="02020603050405020304" pitchFamily="18" charset="0"/>
            </a:endParaRPr>
          </a:p>
        </p:txBody>
      </p:sp>
      <p:pic>
        <p:nvPicPr>
          <p:cNvPr id="46084" name="Picture 1"/>
          <p:cNvPicPr>
            <a:picLocks noChangeAspect="1"/>
          </p:cNvPicPr>
          <p:nvPr/>
        </p:nvPicPr>
        <p:blipFill>
          <a:blip r:embed="rId2">
            <a:extLst>
              <a:ext uri="{28A0092B-C50C-407E-A947-70E740481C1C}">
                <a14:useLocalDpi xmlns:a14="http://schemas.microsoft.com/office/drawing/2010/main"/>
              </a:ext>
            </a:extLst>
          </a:blip>
          <a:srcRect t="2827" b="5515"/>
          <a:stretch>
            <a:fillRect/>
          </a:stretch>
        </p:blipFill>
        <p:spPr bwMode="auto">
          <a:xfrm>
            <a:off x="984250" y="1800225"/>
            <a:ext cx="6911975"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50825" y="749300"/>
            <a:ext cx="8763000" cy="762000"/>
          </a:xfrm>
        </p:spPr>
        <p:txBody>
          <a:bodyPr/>
          <a:lstStyle/>
          <a:p>
            <a:pPr eaLnBrk="1" hangingPunct="1">
              <a:lnSpc>
                <a:spcPts val="3900"/>
              </a:lnSpc>
            </a:pPr>
            <a:r>
              <a:rPr lang="en-US" altLang="en-US" b="1" smtClean="0">
                <a:latin typeface="Arial Narrow" panose="020B0606020202030204" pitchFamily="34" charset="0"/>
              </a:rPr>
              <a:t>Ontario’s highway development was led provincially, focusing on provincial, more than urban, </a:t>
            </a:r>
            <a:br>
              <a:rPr lang="en-US" altLang="en-US" b="1" smtClean="0">
                <a:latin typeface="Arial Narrow" panose="020B0606020202030204" pitchFamily="34" charset="0"/>
              </a:rPr>
            </a:br>
            <a:r>
              <a:rPr lang="en-US" altLang="en-US" b="1" smtClean="0">
                <a:latin typeface="Arial Narrow" panose="020B0606020202030204" pitchFamily="34" charset="0"/>
              </a:rPr>
              <a:t>economic development</a:t>
            </a:r>
          </a:p>
        </p:txBody>
      </p:sp>
      <p:sp>
        <p:nvSpPr>
          <p:cNvPr id="47107" name="Text Box 3"/>
          <p:cNvSpPr txBox="1">
            <a:spLocks noChangeArrowheads="1"/>
          </p:cNvSpPr>
          <p:nvPr/>
        </p:nvSpPr>
        <p:spPr bwMode="auto">
          <a:xfrm>
            <a:off x="2667000" y="51816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
            </a:pPr>
            <a:endParaRPr lang="en-US" altLang="en-US">
              <a:latin typeface="Times" panose="02020603050405020304" pitchFamily="18" charset="0"/>
            </a:endParaRPr>
          </a:p>
        </p:txBody>
      </p:sp>
      <p:pic>
        <p:nvPicPr>
          <p:cNvPr id="47108" name="Picture 3"/>
          <p:cNvPicPr>
            <a:picLocks noChangeAspect="1"/>
          </p:cNvPicPr>
          <p:nvPr/>
        </p:nvPicPr>
        <p:blipFill>
          <a:blip r:embed="rId2">
            <a:extLst>
              <a:ext uri="{28A0092B-C50C-407E-A947-70E740481C1C}">
                <a14:useLocalDpi xmlns:a14="http://schemas.microsoft.com/office/drawing/2010/main"/>
              </a:ext>
            </a:extLst>
          </a:blip>
          <a:srcRect l="19965" t="8331" r="22842" b="5675"/>
          <a:stretch>
            <a:fillRect/>
          </a:stretch>
        </p:blipFill>
        <p:spPr bwMode="auto">
          <a:xfrm>
            <a:off x="6718300" y="2259013"/>
            <a:ext cx="2413000"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165350"/>
            <a:ext cx="658812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subTitle" idx="1"/>
          </p:nvPr>
        </p:nvSpPr>
        <p:spPr>
          <a:xfrm>
            <a:off x="755650" y="2420938"/>
            <a:ext cx="7391400" cy="533400"/>
          </a:xfrm>
          <a:noFill/>
        </p:spPr>
        <p:txBody>
          <a:bodyPr lIns="92075" tIns="46038" rIns="92075" bIns="46038"/>
          <a:lstStyle/>
          <a:p>
            <a:pPr eaLnBrk="1" hangingPunct="1">
              <a:lnSpc>
                <a:spcPct val="80000"/>
              </a:lnSpc>
              <a:spcBef>
                <a:spcPct val="0"/>
              </a:spcBef>
            </a:pPr>
            <a:r>
              <a:rPr lang="en-US" altLang="en-US" sz="4400" b="1" smtClean="0">
                <a:latin typeface="Arial Narrow" panose="020B0606020202030204" pitchFamily="34" charset="0"/>
              </a:rPr>
              <a:t>Anthony Perl</a:t>
            </a:r>
          </a:p>
        </p:txBody>
      </p:sp>
      <p:sp>
        <p:nvSpPr>
          <p:cNvPr id="29699" name="Rectangle 4"/>
          <p:cNvSpPr>
            <a:spLocks noChangeArrowheads="1"/>
          </p:cNvSpPr>
          <p:nvPr/>
        </p:nvSpPr>
        <p:spPr bwMode="auto">
          <a:xfrm>
            <a:off x="0" y="450850"/>
            <a:ext cx="9039225" cy="159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ts val="3900"/>
              </a:lnSpc>
              <a:spcBef>
                <a:spcPct val="0"/>
              </a:spcBef>
              <a:buFontTx/>
              <a:buNone/>
            </a:pPr>
            <a:r>
              <a:rPr lang="en-US" altLang="en-US" sz="4400" b="1">
                <a:latin typeface="Arial Narrow" panose="020B0606020202030204" pitchFamily="34" charset="0"/>
              </a:rPr>
              <a:t>Considering the global dimensions of transportation infrastructure investment in Canada’s three largest cities</a:t>
            </a:r>
          </a:p>
        </p:txBody>
      </p:sp>
      <p:pic>
        <p:nvPicPr>
          <p:cNvPr id="29700" name="Picture 8" descr="ca_bc_ca_MY007202_c"/>
          <p:cNvPicPr>
            <a:picLocks noChangeAspect="1" noChangeArrowheads="1"/>
          </p:cNvPicPr>
          <p:nvPr/>
        </p:nvPicPr>
        <p:blipFill>
          <a:blip r:embed="rId2">
            <a:lum bright="-4000" contrast="8000"/>
            <a:extLst>
              <a:ext uri="{28A0092B-C50C-407E-A947-70E740481C1C}">
                <a14:useLocalDpi xmlns:a14="http://schemas.microsoft.com/office/drawing/2010/main"/>
              </a:ext>
            </a:extLst>
          </a:blip>
          <a:srcRect/>
          <a:stretch>
            <a:fillRect/>
          </a:stretch>
        </p:blipFill>
        <p:spPr bwMode="auto">
          <a:xfrm>
            <a:off x="4987925" y="3141663"/>
            <a:ext cx="4030663"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10"/>
          <p:cNvSpPr txBox="1">
            <a:spLocks noChangeArrowheads="1"/>
          </p:cNvSpPr>
          <p:nvPr/>
        </p:nvSpPr>
        <p:spPr bwMode="auto">
          <a:xfrm>
            <a:off x="1403350" y="6165850"/>
            <a:ext cx="6192838"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80000"/>
              </a:lnSpc>
              <a:spcBef>
                <a:spcPct val="0"/>
              </a:spcBef>
              <a:buFontTx/>
              <a:buNone/>
            </a:pPr>
            <a:r>
              <a:rPr lang="en-US" altLang="en-US" sz="3600" b="1">
                <a:latin typeface="Arial Narrow" panose="020B0606020202030204" pitchFamily="34" charset="0"/>
              </a:rPr>
              <a:t>aperl@sfu.ca</a:t>
            </a:r>
            <a:endParaRPr lang="en-US" altLang="en-US" sz="3600">
              <a:latin typeface="Arial Narrow" panose="020B0606020202030204" pitchFamily="34" charset="0"/>
            </a:endParaRPr>
          </a:p>
        </p:txBody>
      </p:sp>
      <p:pic>
        <p:nvPicPr>
          <p:cNvPr id="29702" name="Picture 8" descr="http://tsas.sites.olt.ubc.ca/files/2013/04/sfu_logo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225" y="3573463"/>
            <a:ext cx="3814763" cy="1968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a:stCxn id="29702" idx="3"/>
          </p:cNvCxnSpPr>
          <p:nvPr/>
        </p:nvCxnSpPr>
        <p:spPr>
          <a:xfrm flipV="1">
            <a:off x="3836988" y="4076700"/>
            <a:ext cx="2606675" cy="481013"/>
          </a:xfrm>
          <a:prstGeom prst="straightConnector1">
            <a:avLst/>
          </a:prstGeom>
          <a:ln>
            <a:solidFill>
              <a:srgbClr val="F70000"/>
            </a:solidFill>
            <a:prstDash val="lgDash"/>
            <a:tailEnd type="triangle" w="lg" len="lg"/>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50825" y="908050"/>
            <a:ext cx="8763000" cy="762000"/>
          </a:xfrm>
        </p:spPr>
        <p:txBody>
          <a:bodyPr/>
          <a:lstStyle/>
          <a:p>
            <a:pPr eaLnBrk="1" hangingPunct="1">
              <a:lnSpc>
                <a:spcPct val="85000"/>
              </a:lnSpc>
            </a:pPr>
            <a:r>
              <a:rPr lang="en-US" altLang="en-US" b="1" smtClean="0">
                <a:latin typeface="Arial Narrow" panose="020B0606020202030204" pitchFamily="34" charset="0"/>
              </a:rPr>
              <a:t>Toronto’s first expressways fed Provincial Highways and were routed through undeveloped or industrial land </a:t>
            </a:r>
          </a:p>
        </p:txBody>
      </p:sp>
      <p:sp>
        <p:nvSpPr>
          <p:cNvPr id="48131" name="Text Box 3"/>
          <p:cNvSpPr txBox="1">
            <a:spLocks noChangeArrowheads="1"/>
          </p:cNvSpPr>
          <p:nvPr/>
        </p:nvSpPr>
        <p:spPr bwMode="auto">
          <a:xfrm>
            <a:off x="2667000" y="51816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
            </a:pPr>
            <a:endParaRPr lang="en-US" altLang="en-US">
              <a:latin typeface="Times" panose="02020603050405020304" pitchFamily="18" charset="0"/>
            </a:endParaRPr>
          </a:p>
        </p:txBody>
      </p:sp>
      <p:pic>
        <p:nvPicPr>
          <p:cNvPr id="48132"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11600" y="2541588"/>
            <a:ext cx="5051425"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1"/>
          <p:cNvPicPr>
            <a:picLocks noChangeAspect="1"/>
          </p:cNvPicPr>
          <p:nvPr/>
        </p:nvPicPr>
        <p:blipFill>
          <a:blip r:embed="rId3" cstate="email">
            <a:extLst>
              <a:ext uri="{28A0092B-C50C-407E-A947-70E740481C1C}">
                <a14:useLocalDpi xmlns:a14="http://schemas.microsoft.com/office/drawing/2010/main"/>
              </a:ext>
            </a:extLst>
          </a:blip>
          <a:srcRect l="4982" t="8125" r="3470" b="7227"/>
          <a:stretch>
            <a:fillRect/>
          </a:stretch>
        </p:blipFill>
        <p:spPr bwMode="auto">
          <a:xfrm>
            <a:off x="179388" y="3633788"/>
            <a:ext cx="40322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50825" y="908050"/>
            <a:ext cx="8763000" cy="762000"/>
          </a:xfrm>
        </p:spPr>
        <p:txBody>
          <a:bodyPr/>
          <a:lstStyle/>
          <a:p>
            <a:pPr eaLnBrk="1" hangingPunct="1">
              <a:lnSpc>
                <a:spcPct val="85000"/>
              </a:lnSpc>
            </a:pPr>
            <a:r>
              <a:rPr lang="en-US" altLang="en-US" b="1" smtClean="0">
                <a:latin typeface="Arial Narrow" panose="020B0606020202030204" pitchFamily="34" charset="0"/>
              </a:rPr>
              <a:t>A complete urban expressway network would have required disrupting established communities</a:t>
            </a:r>
          </a:p>
        </p:txBody>
      </p:sp>
      <p:sp>
        <p:nvSpPr>
          <p:cNvPr id="49155" name="Text Box 3"/>
          <p:cNvSpPr txBox="1">
            <a:spLocks noChangeArrowheads="1"/>
          </p:cNvSpPr>
          <p:nvPr/>
        </p:nvSpPr>
        <p:spPr bwMode="auto">
          <a:xfrm>
            <a:off x="2667000" y="51816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
            </a:pPr>
            <a:endParaRPr lang="en-US" altLang="en-US">
              <a:latin typeface="Times" panose="02020603050405020304" pitchFamily="18" charset="0"/>
            </a:endParaRPr>
          </a:p>
        </p:txBody>
      </p:sp>
      <p:pic>
        <p:nvPicPr>
          <p:cNvPr id="49156"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3233738"/>
            <a:ext cx="4962525"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8425" y="2470150"/>
            <a:ext cx="396557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50825" y="925513"/>
            <a:ext cx="8763000" cy="762000"/>
          </a:xfrm>
        </p:spPr>
        <p:txBody>
          <a:bodyPr/>
          <a:lstStyle/>
          <a:p>
            <a:pPr eaLnBrk="1" hangingPunct="1">
              <a:lnSpc>
                <a:spcPct val="85000"/>
              </a:lnSpc>
            </a:pPr>
            <a:r>
              <a:rPr lang="en-US" altLang="en-US" b="1" smtClean="0">
                <a:latin typeface="Arial Narrow" panose="020B0606020202030204" pitchFamily="34" charset="0"/>
              </a:rPr>
              <a:t>Spadina Expressway plan would sever University of Toronto campus from </a:t>
            </a:r>
            <a:br>
              <a:rPr lang="en-US" altLang="en-US" b="1" smtClean="0">
                <a:latin typeface="Arial Narrow" panose="020B0606020202030204" pitchFamily="34" charset="0"/>
              </a:rPr>
            </a:br>
            <a:r>
              <a:rPr lang="en-US" altLang="en-US" b="1" smtClean="0">
                <a:latin typeface="Arial Narrow" panose="020B0606020202030204" pitchFamily="34" charset="0"/>
              </a:rPr>
              <a:t>neighbourhoods to the west</a:t>
            </a:r>
          </a:p>
        </p:txBody>
      </p:sp>
      <p:sp>
        <p:nvSpPr>
          <p:cNvPr id="50179" name="Text Box 3"/>
          <p:cNvSpPr txBox="1">
            <a:spLocks noChangeArrowheads="1"/>
          </p:cNvSpPr>
          <p:nvPr/>
        </p:nvSpPr>
        <p:spPr bwMode="auto">
          <a:xfrm>
            <a:off x="2667000" y="51816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
            </a:pPr>
            <a:endParaRPr lang="en-US" altLang="en-US">
              <a:latin typeface="Times" panose="02020603050405020304" pitchFamily="18" charset="0"/>
            </a:endParaRPr>
          </a:p>
        </p:txBody>
      </p:sp>
      <p:pic>
        <p:nvPicPr>
          <p:cNvPr id="50180"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10125" y="2524125"/>
            <a:ext cx="4333875"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t="2" b="15404"/>
          <a:stretch>
            <a:fillRect/>
          </a:stretch>
        </p:blipFill>
        <p:spPr bwMode="auto">
          <a:xfrm>
            <a:off x="-25400" y="3016250"/>
            <a:ext cx="4813300" cy="272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90500" y="692150"/>
            <a:ext cx="8763000" cy="762000"/>
          </a:xfrm>
        </p:spPr>
        <p:txBody>
          <a:bodyPr/>
          <a:lstStyle/>
          <a:p>
            <a:pPr eaLnBrk="1" hangingPunct="1">
              <a:lnSpc>
                <a:spcPct val="85000"/>
              </a:lnSpc>
            </a:pPr>
            <a:r>
              <a:rPr lang="en-US" altLang="en-US" b="1" smtClean="0">
                <a:latin typeface="Arial Narrow" panose="020B0606020202030204" pitchFamily="34" charset="0"/>
              </a:rPr>
              <a:t>A four lane divided highway trench was proposed to run south of Bloor St. to Lakeshore Blvd.</a:t>
            </a:r>
          </a:p>
        </p:txBody>
      </p:sp>
      <p:sp>
        <p:nvSpPr>
          <p:cNvPr id="51203" name="Text Box 3"/>
          <p:cNvSpPr txBox="1">
            <a:spLocks noChangeArrowheads="1"/>
          </p:cNvSpPr>
          <p:nvPr/>
        </p:nvSpPr>
        <p:spPr bwMode="auto">
          <a:xfrm>
            <a:off x="2667000" y="51816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
            </a:pPr>
            <a:endParaRPr lang="en-US" altLang="en-US">
              <a:latin typeface="Times" panose="02020603050405020304" pitchFamily="18" charset="0"/>
            </a:endParaRPr>
          </a:p>
        </p:txBody>
      </p:sp>
      <p:pic>
        <p:nvPicPr>
          <p:cNvPr id="5120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71550" y="1966913"/>
            <a:ext cx="6372225"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79388" y="476250"/>
            <a:ext cx="8856662" cy="762000"/>
          </a:xfrm>
        </p:spPr>
        <p:txBody>
          <a:bodyPr/>
          <a:lstStyle/>
          <a:p>
            <a:pPr eaLnBrk="1" hangingPunct="1">
              <a:lnSpc>
                <a:spcPts val="4000"/>
              </a:lnSpc>
            </a:pPr>
            <a:r>
              <a:rPr lang="en-US" altLang="en-US" b="1" smtClean="0">
                <a:latin typeface="Arial Narrow" panose="020B0606020202030204" pitchFamily="34" charset="0"/>
              </a:rPr>
              <a:t>Both material and </a:t>
            </a:r>
            <a:br>
              <a:rPr lang="en-US" altLang="en-US" b="1" smtClean="0">
                <a:latin typeface="Arial Narrow" panose="020B0606020202030204" pitchFamily="34" charset="0"/>
              </a:rPr>
            </a:br>
            <a:r>
              <a:rPr lang="en-US" altLang="en-US" b="1" smtClean="0">
                <a:latin typeface="Arial Narrow" panose="020B0606020202030204" pitchFamily="34" charset="0"/>
              </a:rPr>
              <a:t>post-material values motivated protests  to ‘Stop Spadina’</a:t>
            </a:r>
          </a:p>
        </p:txBody>
      </p:sp>
      <p:sp>
        <p:nvSpPr>
          <p:cNvPr id="52227" name="Text Box 3"/>
          <p:cNvSpPr txBox="1">
            <a:spLocks noChangeArrowheads="1"/>
          </p:cNvSpPr>
          <p:nvPr/>
        </p:nvSpPr>
        <p:spPr bwMode="auto">
          <a:xfrm>
            <a:off x="2667000" y="51816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
            </a:pPr>
            <a:endParaRPr lang="en-US" altLang="en-US">
              <a:latin typeface="Times" panose="02020603050405020304" pitchFamily="18" charset="0"/>
            </a:endParaRPr>
          </a:p>
        </p:txBody>
      </p:sp>
      <p:pic>
        <p:nvPicPr>
          <p:cNvPr id="52228" name="Picture 2"/>
          <p:cNvPicPr>
            <a:picLocks noChangeAspect="1" noChangeArrowheads="1"/>
          </p:cNvPicPr>
          <p:nvPr/>
        </p:nvPicPr>
        <p:blipFill>
          <a:blip r:embed="rId2">
            <a:lum contrast="4000"/>
            <a:extLst>
              <a:ext uri="{28A0092B-C50C-407E-A947-70E740481C1C}">
                <a14:useLocalDpi xmlns:a14="http://schemas.microsoft.com/office/drawing/2010/main"/>
              </a:ext>
            </a:extLst>
          </a:blip>
          <a:srcRect l="9056" t="5118" r="9406" b="4445"/>
          <a:stretch>
            <a:fillRect/>
          </a:stretch>
        </p:blipFill>
        <p:spPr bwMode="auto">
          <a:xfrm>
            <a:off x="123825" y="1689100"/>
            <a:ext cx="3727450" cy="241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29" name="Picture 6"/>
          <p:cNvPicPr>
            <a:picLocks noChangeAspect="1"/>
          </p:cNvPicPr>
          <p:nvPr/>
        </p:nvPicPr>
        <p:blipFill>
          <a:blip r:embed="rId3" cstate="email">
            <a:lum contrast="18000"/>
            <a:extLst>
              <a:ext uri="{28A0092B-C50C-407E-A947-70E740481C1C}">
                <a14:useLocalDpi xmlns:a14="http://schemas.microsoft.com/office/drawing/2010/main"/>
              </a:ext>
            </a:extLst>
          </a:blip>
          <a:srcRect/>
          <a:stretch>
            <a:fillRect/>
          </a:stretch>
        </p:blipFill>
        <p:spPr bwMode="auto">
          <a:xfrm>
            <a:off x="3779838" y="4581525"/>
            <a:ext cx="3268662"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7"/>
          <p:cNvPicPr>
            <a:picLocks noChangeAspect="1"/>
          </p:cNvPicPr>
          <p:nvPr/>
        </p:nvPicPr>
        <p:blipFill>
          <a:blip r:embed="rId4" cstate="email">
            <a:lum contrast="12000"/>
            <a:extLst>
              <a:ext uri="{28A0092B-C50C-407E-A947-70E740481C1C}">
                <a14:useLocalDpi xmlns:a14="http://schemas.microsoft.com/office/drawing/2010/main"/>
              </a:ext>
            </a:extLst>
          </a:blip>
          <a:srcRect/>
          <a:stretch>
            <a:fillRect/>
          </a:stretch>
        </p:blipFill>
        <p:spPr bwMode="auto">
          <a:xfrm>
            <a:off x="-180975" y="4100513"/>
            <a:ext cx="4106863"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5"/>
          <p:cNvPicPr>
            <a:picLocks noChangeAspect="1"/>
          </p:cNvPicPr>
          <p:nvPr/>
        </p:nvPicPr>
        <p:blipFill>
          <a:blip r:embed="rId5">
            <a:lum contrast="20000"/>
            <a:extLst>
              <a:ext uri="{28A0092B-C50C-407E-A947-70E740481C1C}">
                <a14:useLocalDpi xmlns:a14="http://schemas.microsoft.com/office/drawing/2010/main"/>
              </a:ext>
            </a:extLst>
          </a:blip>
          <a:srcRect/>
          <a:stretch>
            <a:fillRect/>
          </a:stretch>
        </p:blipFill>
        <p:spPr bwMode="auto">
          <a:xfrm>
            <a:off x="6630988" y="1146175"/>
            <a:ext cx="1846262"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8"/>
          <p:cNvPicPr>
            <a:picLocks noChangeAspect="1"/>
          </p:cNvPicPr>
          <p:nvPr/>
        </p:nvPicPr>
        <p:blipFill>
          <a:blip r:embed="rId6" cstate="email">
            <a:extLst>
              <a:ext uri="{28A0092B-C50C-407E-A947-70E740481C1C}">
                <a14:useLocalDpi xmlns:a14="http://schemas.microsoft.com/office/drawing/2010/main"/>
              </a:ext>
            </a:extLst>
          </a:blip>
          <a:srcRect l="11922" r="-11922"/>
          <a:stretch>
            <a:fillRect/>
          </a:stretch>
        </p:blipFill>
        <p:spPr bwMode="auto">
          <a:xfrm>
            <a:off x="7127875" y="3732213"/>
            <a:ext cx="2092325"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9"/>
          <p:cNvPicPr>
            <a:picLocks noChangeAspect="1"/>
          </p:cNvPicPr>
          <p:nvPr/>
        </p:nvPicPr>
        <p:blipFill>
          <a:blip r:embed="rId7" cstate="email">
            <a:lum contrast="16000"/>
            <a:extLst>
              <a:ext uri="{28A0092B-C50C-407E-A947-70E740481C1C}">
                <a14:useLocalDpi xmlns:a14="http://schemas.microsoft.com/office/drawing/2010/main"/>
              </a:ext>
            </a:extLst>
          </a:blip>
          <a:srcRect/>
          <a:stretch>
            <a:fillRect/>
          </a:stretch>
        </p:blipFill>
        <p:spPr bwMode="auto">
          <a:xfrm>
            <a:off x="4565650" y="1633538"/>
            <a:ext cx="1697038"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90500" y="404813"/>
            <a:ext cx="8763000" cy="762000"/>
          </a:xfrm>
        </p:spPr>
        <p:txBody>
          <a:bodyPr/>
          <a:lstStyle/>
          <a:p>
            <a:pPr eaLnBrk="1" hangingPunct="1">
              <a:lnSpc>
                <a:spcPct val="85000"/>
              </a:lnSpc>
            </a:pPr>
            <a:r>
              <a:rPr lang="en-US" altLang="en-US" b="1" smtClean="0">
                <a:latin typeface="Arial Narrow" panose="020B0606020202030204" pitchFamily="34" charset="0"/>
              </a:rPr>
              <a:t>Delays sent Spadina Expressway over budget, setting up a critical juncture</a:t>
            </a:r>
          </a:p>
        </p:txBody>
      </p:sp>
      <p:sp>
        <p:nvSpPr>
          <p:cNvPr id="53251" name="Text Box 3"/>
          <p:cNvSpPr txBox="1">
            <a:spLocks noChangeArrowheads="1"/>
          </p:cNvSpPr>
          <p:nvPr/>
        </p:nvSpPr>
        <p:spPr bwMode="auto">
          <a:xfrm>
            <a:off x="2667000" y="51816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
            </a:pPr>
            <a:endParaRPr lang="en-US" altLang="en-US">
              <a:latin typeface="Times" panose="02020603050405020304" pitchFamily="18" charset="0"/>
            </a:endParaRPr>
          </a:p>
        </p:txBody>
      </p:sp>
      <p:pic>
        <p:nvPicPr>
          <p:cNvPr id="53252"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341438"/>
            <a:ext cx="91440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549275"/>
            <a:ext cx="8763000" cy="762000"/>
          </a:xfrm>
        </p:spPr>
        <p:txBody>
          <a:bodyPr/>
          <a:lstStyle/>
          <a:p>
            <a:pPr eaLnBrk="1" hangingPunct="1">
              <a:lnSpc>
                <a:spcPct val="85000"/>
              </a:lnSpc>
            </a:pPr>
            <a:r>
              <a:rPr lang="en-US" altLang="en-US" b="1" smtClean="0">
                <a:latin typeface="Arial Narrow" panose="020B0606020202030204" pitchFamily="34" charset="0"/>
              </a:rPr>
              <a:t>Ontario’s Premier replaced unfinished portion of the Spadina expressway with rapid transit</a:t>
            </a:r>
          </a:p>
        </p:txBody>
      </p:sp>
      <p:sp>
        <p:nvSpPr>
          <p:cNvPr id="54275" name="Text Box 3"/>
          <p:cNvSpPr txBox="1">
            <a:spLocks noChangeArrowheads="1"/>
          </p:cNvSpPr>
          <p:nvPr/>
        </p:nvSpPr>
        <p:spPr bwMode="auto">
          <a:xfrm>
            <a:off x="2667000" y="51816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
            </a:pPr>
            <a:endParaRPr lang="en-US" altLang="en-US">
              <a:latin typeface="Times" panose="02020603050405020304" pitchFamily="18" charset="0"/>
            </a:endParaRPr>
          </a:p>
        </p:txBody>
      </p:sp>
      <p:pic>
        <p:nvPicPr>
          <p:cNvPr id="54276"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88" y="1781175"/>
            <a:ext cx="2663825"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3"/>
          <p:cNvPicPr>
            <a:picLocks noChangeAspect="1"/>
          </p:cNvPicPr>
          <p:nvPr/>
        </p:nvPicPr>
        <p:blipFill>
          <a:blip r:embed="rId3" cstate="email">
            <a:extLst>
              <a:ext uri="{28A0092B-C50C-407E-A947-70E740481C1C}">
                <a14:useLocalDpi xmlns:a14="http://schemas.microsoft.com/office/drawing/2010/main"/>
              </a:ext>
            </a:extLst>
          </a:blip>
          <a:srcRect l="1695" t="2748" r="954" b="7526"/>
          <a:stretch>
            <a:fillRect/>
          </a:stretch>
        </p:blipFill>
        <p:spPr bwMode="auto">
          <a:xfrm>
            <a:off x="4356100" y="1847850"/>
            <a:ext cx="3568700"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Box 4"/>
          <p:cNvSpPr txBox="1">
            <a:spLocks noChangeArrowheads="1"/>
          </p:cNvSpPr>
          <p:nvPr/>
        </p:nvSpPr>
        <p:spPr bwMode="auto">
          <a:xfrm>
            <a:off x="392113" y="5287963"/>
            <a:ext cx="84248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CA" altLang="en-US" sz="2400" b="1">
                <a:latin typeface="Arial Narrow" panose="020B0606020202030204" pitchFamily="34" charset="0"/>
              </a:rPr>
              <a:t>“If we are building a transportation system to serve the automobile, the Spadina Expressway would be a good place to start. But if we are building a transportation system to serve people, the Spadina Expressway is a good place to stop.”</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39700" y="841375"/>
            <a:ext cx="8763000" cy="762000"/>
          </a:xfrm>
        </p:spPr>
        <p:txBody>
          <a:bodyPr/>
          <a:lstStyle/>
          <a:p>
            <a:pPr eaLnBrk="1" hangingPunct="1">
              <a:lnSpc>
                <a:spcPts val="4000"/>
              </a:lnSpc>
            </a:pPr>
            <a:r>
              <a:rPr lang="en-US" altLang="en-US" b="1" smtClean="0">
                <a:latin typeface="Arial Narrow" panose="020B0606020202030204" pitchFamily="34" charset="0"/>
              </a:rPr>
              <a:t>Ontario has stopped more expressway plans than any other Canadian province – most of them passing through Toronto</a:t>
            </a:r>
          </a:p>
        </p:txBody>
      </p:sp>
      <p:sp>
        <p:nvSpPr>
          <p:cNvPr id="55299" name="Text Box 3"/>
          <p:cNvSpPr txBox="1">
            <a:spLocks noChangeArrowheads="1"/>
          </p:cNvSpPr>
          <p:nvPr/>
        </p:nvSpPr>
        <p:spPr bwMode="auto">
          <a:xfrm>
            <a:off x="2667000" y="51816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
            </a:pPr>
            <a:endParaRPr lang="en-US" altLang="en-US">
              <a:latin typeface="Times" panose="02020603050405020304" pitchFamily="18" charset="0"/>
            </a:endParaRPr>
          </a:p>
        </p:txBody>
      </p:sp>
      <p:pic>
        <p:nvPicPr>
          <p:cNvPr id="55300" name="Picture 1"/>
          <p:cNvPicPr>
            <a:picLocks noChangeAspect="1"/>
          </p:cNvPicPr>
          <p:nvPr/>
        </p:nvPicPr>
        <p:blipFill>
          <a:blip r:embed="rId2" cstate="email">
            <a:extLst>
              <a:ext uri="{28A0092B-C50C-407E-A947-70E740481C1C}">
                <a14:useLocalDpi xmlns:a14="http://schemas.microsoft.com/office/drawing/2010/main"/>
              </a:ext>
            </a:extLst>
          </a:blip>
          <a:srcRect t="9996"/>
          <a:stretch>
            <a:fillRect/>
          </a:stretch>
        </p:blipFill>
        <p:spPr bwMode="auto">
          <a:xfrm>
            <a:off x="1117600" y="2289175"/>
            <a:ext cx="680720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763963" y="1760538"/>
            <a:ext cx="5354637" cy="762000"/>
          </a:xfrm>
        </p:spPr>
        <p:txBody>
          <a:bodyPr/>
          <a:lstStyle/>
          <a:p>
            <a:pPr algn="r" eaLnBrk="1" hangingPunct="1">
              <a:lnSpc>
                <a:spcPts val="3900"/>
              </a:lnSpc>
            </a:pPr>
            <a:r>
              <a:rPr lang="en-US" altLang="en-US" b="1" smtClean="0">
                <a:latin typeface="Arial Narrow" panose="020B0606020202030204" pitchFamily="34" charset="0"/>
              </a:rPr>
              <a:t>Highways and suburban development grew far and fast outside the city of  Toronto, inspiring the metaphor of Vienna </a:t>
            </a:r>
            <a:br>
              <a:rPr lang="en-US" altLang="en-US" b="1" smtClean="0">
                <a:latin typeface="Arial Narrow" panose="020B0606020202030204" pitchFamily="34" charset="0"/>
              </a:rPr>
            </a:br>
            <a:r>
              <a:rPr lang="en-US" altLang="en-US" b="1" smtClean="0">
                <a:latin typeface="Arial Narrow" panose="020B0606020202030204" pitchFamily="34" charset="0"/>
              </a:rPr>
              <a:t>surrounded by Phoenix</a:t>
            </a:r>
          </a:p>
        </p:txBody>
      </p:sp>
      <p:sp>
        <p:nvSpPr>
          <p:cNvPr id="56323" name="Text Box 3"/>
          <p:cNvSpPr txBox="1">
            <a:spLocks noChangeArrowheads="1"/>
          </p:cNvSpPr>
          <p:nvPr/>
        </p:nvSpPr>
        <p:spPr bwMode="auto">
          <a:xfrm>
            <a:off x="2667000" y="51816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
            </a:pPr>
            <a:endParaRPr lang="en-US" altLang="en-US">
              <a:latin typeface="Times" panose="02020603050405020304" pitchFamily="18" charset="0"/>
            </a:endParaRPr>
          </a:p>
        </p:txBody>
      </p:sp>
      <p:pic>
        <p:nvPicPr>
          <p:cNvPr id="56324"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95300" y="4116388"/>
            <a:ext cx="8181975"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388" y="1690688"/>
            <a:ext cx="3652837"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79388" y="908050"/>
            <a:ext cx="8794750" cy="762000"/>
          </a:xfrm>
        </p:spPr>
        <p:txBody>
          <a:bodyPr/>
          <a:lstStyle/>
          <a:p>
            <a:pPr eaLnBrk="1" hangingPunct="1">
              <a:lnSpc>
                <a:spcPts val="3900"/>
              </a:lnSpc>
            </a:pPr>
            <a:r>
              <a:rPr lang="en-US" altLang="en-US" b="1" smtClean="0">
                <a:latin typeface="Arial Narrow" panose="020B0606020202030204" pitchFamily="34" charset="0"/>
              </a:rPr>
              <a:t>What infrastructure would be required to effectively meet the mobility needs of both Phoenix and Vienna?</a:t>
            </a:r>
          </a:p>
        </p:txBody>
      </p:sp>
      <p:sp>
        <p:nvSpPr>
          <p:cNvPr id="57347" name="Text Box 3"/>
          <p:cNvSpPr txBox="1">
            <a:spLocks noChangeArrowheads="1"/>
          </p:cNvSpPr>
          <p:nvPr/>
        </p:nvSpPr>
        <p:spPr bwMode="auto">
          <a:xfrm>
            <a:off x="2667000" y="51816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
            </a:pPr>
            <a:endParaRPr lang="en-US" altLang="en-US">
              <a:latin typeface="Times" panose="02020603050405020304" pitchFamily="18" charset="0"/>
            </a:endParaRPr>
          </a:p>
        </p:txBody>
      </p:sp>
      <p:pic>
        <p:nvPicPr>
          <p:cNvPr id="57348" name="Picture 5" descr="http://www.sundt.com/wp-content/uploads/2013/08/US60-Highway.tifREV_webview.jpg"/>
          <p:cNvPicPr>
            <a:picLocks noChangeAspect="1" noChangeArrowheads="1"/>
          </p:cNvPicPr>
          <p:nvPr/>
        </p:nvPicPr>
        <p:blipFill>
          <a:blip r:embed="rId2" cstate="email">
            <a:extLst>
              <a:ext uri="{28A0092B-C50C-407E-A947-70E740481C1C}">
                <a14:useLocalDpi xmlns:a14="http://schemas.microsoft.com/office/drawing/2010/main"/>
              </a:ext>
            </a:extLst>
          </a:blip>
          <a:srcRect l="4958" t="12819" r="5243"/>
          <a:stretch>
            <a:fillRect/>
          </a:stretch>
        </p:blipFill>
        <p:spPr bwMode="auto">
          <a:xfrm>
            <a:off x="160338" y="2070100"/>
            <a:ext cx="4535487"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2"/>
          <p:cNvPicPr>
            <a:picLocks noChangeAspect="1"/>
          </p:cNvPicPr>
          <p:nvPr/>
        </p:nvPicPr>
        <p:blipFill>
          <a:blip r:embed="rId3" cstate="email">
            <a:extLst>
              <a:ext uri="{28A0092B-C50C-407E-A947-70E740481C1C}">
                <a14:useLocalDpi xmlns:a14="http://schemas.microsoft.com/office/drawing/2010/main"/>
              </a:ext>
            </a:extLst>
          </a:blip>
          <a:srcRect l="18523" r="5676"/>
          <a:stretch>
            <a:fillRect/>
          </a:stretch>
        </p:blipFill>
        <p:spPr bwMode="auto">
          <a:xfrm>
            <a:off x="4822825" y="2112963"/>
            <a:ext cx="4321175"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Box 3"/>
          <p:cNvSpPr txBox="1">
            <a:spLocks noChangeArrowheads="1"/>
          </p:cNvSpPr>
          <p:nvPr/>
        </p:nvSpPr>
        <p:spPr bwMode="auto">
          <a:xfrm>
            <a:off x="179388" y="5891213"/>
            <a:ext cx="89646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a:latin typeface="Arial Narrow" panose="020B0606020202030204" pitchFamily="34" charset="0"/>
              </a:rPr>
              <a:t>A supply-side solution to the GTA’s mobility dilemma </a:t>
            </a:r>
          </a:p>
          <a:p>
            <a:pPr>
              <a:spcBef>
                <a:spcPct val="0"/>
              </a:spcBef>
              <a:buFontTx/>
              <a:buNone/>
            </a:pPr>
            <a:r>
              <a:rPr lang="en-US" altLang="en-US" sz="2800" b="1">
                <a:latin typeface="Arial Narrow" panose="020B0606020202030204" pitchFamily="34" charset="0"/>
              </a:rPr>
              <a:t>would be extremely costly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50825" y="476250"/>
            <a:ext cx="8893175" cy="1143000"/>
          </a:xfrm>
          <a:noFill/>
        </p:spPr>
        <p:txBody>
          <a:bodyPr lIns="92075" tIns="46038" rIns="92075" bIns="46038"/>
          <a:lstStyle/>
          <a:p>
            <a:pPr eaLnBrk="1" hangingPunct="1">
              <a:lnSpc>
                <a:spcPct val="80000"/>
              </a:lnSpc>
            </a:pPr>
            <a:r>
              <a:rPr lang="en-US" altLang="en-US" b="1" smtClean="0">
                <a:latin typeface="Arial Narrow" panose="020B0606020202030204" pitchFamily="34" charset="0"/>
              </a:rPr>
              <a:t>Canadian urban infrastructure policy reflects three characteristics worth exploring</a:t>
            </a:r>
            <a:endParaRPr lang="en-US" altLang="en-US" sz="4800" b="1" smtClean="0">
              <a:latin typeface="Arial Narrow" panose="020B0606020202030204" pitchFamily="34" charset="0"/>
            </a:endParaRPr>
          </a:p>
        </p:txBody>
      </p:sp>
      <p:sp>
        <p:nvSpPr>
          <p:cNvPr id="30723" name="Rectangle 3"/>
          <p:cNvSpPr>
            <a:spLocks noGrp="1" noChangeArrowheads="1"/>
          </p:cNvSpPr>
          <p:nvPr>
            <p:ph type="body" sz="half" idx="1"/>
          </p:nvPr>
        </p:nvSpPr>
        <p:spPr>
          <a:xfrm>
            <a:off x="4424363" y="1989138"/>
            <a:ext cx="4540250" cy="4679950"/>
          </a:xfrm>
          <a:noFill/>
        </p:spPr>
        <p:txBody>
          <a:bodyPr lIns="92075" tIns="46038" rIns="92075" bIns="46038"/>
          <a:lstStyle/>
          <a:p>
            <a:pPr eaLnBrk="1" hangingPunct="1">
              <a:lnSpc>
                <a:spcPct val="85000"/>
              </a:lnSpc>
              <a:spcBef>
                <a:spcPct val="50000"/>
              </a:spcBef>
            </a:pPr>
            <a:r>
              <a:rPr lang="en-US" altLang="en-US" b="1" smtClean="0">
                <a:latin typeface="Arial Narrow" panose="020B0606020202030204" pitchFamily="34" charset="0"/>
              </a:rPr>
              <a:t>Global city dynamics at critical junctures in policy development</a:t>
            </a:r>
          </a:p>
          <a:p>
            <a:pPr eaLnBrk="1" hangingPunct="1">
              <a:lnSpc>
                <a:spcPct val="85000"/>
              </a:lnSpc>
              <a:spcBef>
                <a:spcPct val="50000"/>
              </a:spcBef>
            </a:pPr>
            <a:r>
              <a:rPr lang="en-US" altLang="en-US" b="1" smtClean="0">
                <a:latin typeface="Arial Narrow" panose="020B0606020202030204" pitchFamily="34" charset="0"/>
              </a:rPr>
              <a:t>Policy path dependence and the increasing costs of policy change</a:t>
            </a:r>
          </a:p>
          <a:p>
            <a:pPr eaLnBrk="1" hangingPunct="1">
              <a:lnSpc>
                <a:spcPct val="85000"/>
              </a:lnSpc>
              <a:spcBef>
                <a:spcPct val="50000"/>
              </a:spcBef>
            </a:pPr>
            <a:r>
              <a:rPr lang="en-US" altLang="en-US" b="1" smtClean="0">
                <a:latin typeface="Arial Narrow" panose="020B0606020202030204" pitchFamily="34" charset="0"/>
              </a:rPr>
              <a:t>Equivocation as a policy strategy yields particular infrastructure challenges</a:t>
            </a:r>
            <a:endParaRPr lang="en-US" altLang="en-US" b="1" smtClean="0"/>
          </a:p>
          <a:p>
            <a:pPr eaLnBrk="1" hangingPunct="1">
              <a:lnSpc>
                <a:spcPct val="85000"/>
              </a:lnSpc>
              <a:spcBef>
                <a:spcPct val="50000"/>
              </a:spcBef>
            </a:pPr>
            <a:endParaRPr lang="en-US" altLang="en-US" sz="4000" b="1" smtClean="0">
              <a:latin typeface="Arial Narrow" panose="020B0606020202030204" pitchFamily="34" charset="0"/>
            </a:endParaRPr>
          </a:p>
        </p:txBody>
      </p:sp>
      <p:pic>
        <p:nvPicPr>
          <p:cNvPr id="30724"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2565400"/>
            <a:ext cx="4427538"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3500" y="620713"/>
            <a:ext cx="9101138" cy="762000"/>
          </a:xfrm>
        </p:spPr>
        <p:txBody>
          <a:bodyPr/>
          <a:lstStyle/>
          <a:p>
            <a:pPr eaLnBrk="1" hangingPunct="1">
              <a:lnSpc>
                <a:spcPct val="85000"/>
              </a:lnSpc>
            </a:pPr>
            <a:r>
              <a:rPr lang="en-US" altLang="en-US" b="1" smtClean="0">
                <a:latin typeface="Arial Narrow" panose="020B0606020202030204" pitchFamily="34" charset="0"/>
              </a:rPr>
              <a:t>In the 20</a:t>
            </a:r>
            <a:r>
              <a:rPr lang="en-US" altLang="en-US" b="1" baseline="30000" smtClean="0">
                <a:latin typeface="Arial Narrow" panose="020B0606020202030204" pitchFamily="34" charset="0"/>
              </a:rPr>
              <a:t>th</a:t>
            </a:r>
            <a:r>
              <a:rPr lang="en-US" altLang="en-US" b="1" smtClean="0">
                <a:latin typeface="Arial Narrow" panose="020B0606020202030204" pitchFamily="34" charset="0"/>
              </a:rPr>
              <a:t> century, British Columbia focused most infrastructure spending outside cities</a:t>
            </a:r>
          </a:p>
        </p:txBody>
      </p:sp>
      <p:sp>
        <p:nvSpPr>
          <p:cNvPr id="58371" name="Text Box 3"/>
          <p:cNvSpPr txBox="1">
            <a:spLocks noChangeArrowheads="1"/>
          </p:cNvSpPr>
          <p:nvPr/>
        </p:nvSpPr>
        <p:spPr bwMode="auto">
          <a:xfrm>
            <a:off x="2667000" y="51816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
            </a:pPr>
            <a:endParaRPr lang="en-US" altLang="en-US">
              <a:latin typeface="Times" panose="02020603050405020304" pitchFamily="18" charset="0"/>
            </a:endParaRPr>
          </a:p>
        </p:txBody>
      </p:sp>
      <p:pic>
        <p:nvPicPr>
          <p:cNvPr id="58372"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23850" y="3357563"/>
            <a:ext cx="44450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4"/>
          <p:cNvPicPr>
            <a:picLocks noChangeAspect="1"/>
          </p:cNvPicPr>
          <p:nvPr/>
        </p:nvPicPr>
        <p:blipFill>
          <a:blip r:embed="rId3" cstate="email">
            <a:extLst>
              <a:ext uri="{28A0092B-C50C-407E-A947-70E740481C1C}">
                <a14:useLocalDpi xmlns:a14="http://schemas.microsoft.com/office/drawing/2010/main"/>
              </a:ext>
            </a:extLst>
          </a:blip>
          <a:srcRect l="-14526" r="14526"/>
          <a:stretch>
            <a:fillRect/>
          </a:stretch>
        </p:blipFill>
        <p:spPr bwMode="auto">
          <a:xfrm>
            <a:off x="3924300" y="1844675"/>
            <a:ext cx="5072063"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90513" y="620713"/>
            <a:ext cx="9101137" cy="762000"/>
          </a:xfrm>
        </p:spPr>
        <p:txBody>
          <a:bodyPr/>
          <a:lstStyle/>
          <a:p>
            <a:pPr eaLnBrk="1" hangingPunct="1">
              <a:lnSpc>
                <a:spcPct val="85000"/>
              </a:lnSpc>
            </a:pPr>
            <a:r>
              <a:rPr lang="en-US" altLang="en-US" b="1" smtClean="0">
                <a:latin typeface="Arial Narrow" panose="020B0606020202030204" pitchFamily="34" charset="0"/>
              </a:rPr>
              <a:t>But there were urban redevelopment schemes in mind for Vancouver’s  </a:t>
            </a:r>
            <a:br>
              <a:rPr lang="en-US" altLang="en-US" b="1" smtClean="0">
                <a:latin typeface="Arial Narrow" panose="020B0606020202030204" pitchFamily="34" charset="0"/>
              </a:rPr>
            </a:br>
            <a:r>
              <a:rPr lang="en-US" altLang="en-US" b="1" smtClean="0">
                <a:latin typeface="Arial Narrow" panose="020B0606020202030204" pitchFamily="34" charset="0"/>
              </a:rPr>
              <a:t>waterfront …</a:t>
            </a:r>
          </a:p>
        </p:txBody>
      </p:sp>
      <p:sp>
        <p:nvSpPr>
          <p:cNvPr id="59395" name="Text Box 3"/>
          <p:cNvSpPr txBox="1">
            <a:spLocks noChangeArrowheads="1"/>
          </p:cNvSpPr>
          <p:nvPr/>
        </p:nvSpPr>
        <p:spPr bwMode="auto">
          <a:xfrm>
            <a:off x="2667000" y="51816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
            </a:pPr>
            <a:endParaRPr lang="en-US" altLang="en-US">
              <a:latin typeface="Times" panose="02020603050405020304" pitchFamily="18" charset="0"/>
            </a:endParaRPr>
          </a:p>
        </p:txBody>
      </p:sp>
      <p:pic>
        <p:nvPicPr>
          <p:cNvPr id="59396" name="Picture 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03350" y="2060575"/>
            <a:ext cx="66675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53975" y="549275"/>
            <a:ext cx="9102725" cy="762000"/>
          </a:xfrm>
        </p:spPr>
        <p:txBody>
          <a:bodyPr/>
          <a:lstStyle/>
          <a:p>
            <a:pPr eaLnBrk="1" hangingPunct="1">
              <a:lnSpc>
                <a:spcPct val="85000"/>
              </a:lnSpc>
            </a:pPr>
            <a:r>
              <a:rPr lang="en-US" altLang="en-US" b="1" smtClean="0">
                <a:latin typeface="Arial Narrow" panose="020B0606020202030204" pitchFamily="34" charset="0"/>
              </a:rPr>
              <a:t>Activists mounted spirited and unconventional protests</a:t>
            </a:r>
          </a:p>
        </p:txBody>
      </p:sp>
      <p:sp>
        <p:nvSpPr>
          <p:cNvPr id="60419" name="Text Box 3"/>
          <p:cNvSpPr txBox="1">
            <a:spLocks noChangeArrowheads="1"/>
          </p:cNvSpPr>
          <p:nvPr/>
        </p:nvSpPr>
        <p:spPr bwMode="auto">
          <a:xfrm>
            <a:off x="2667000" y="51816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
            </a:pPr>
            <a:endParaRPr lang="en-US" altLang="en-US">
              <a:latin typeface="Times" panose="02020603050405020304" pitchFamily="18" charset="0"/>
            </a:endParaRPr>
          </a:p>
        </p:txBody>
      </p:sp>
      <p:pic>
        <p:nvPicPr>
          <p:cNvPr id="60420"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8" y="1503363"/>
            <a:ext cx="4859338"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5"/>
          <p:cNvPicPr>
            <a:picLocks noChangeAspect="1"/>
          </p:cNvPicPr>
          <p:nvPr/>
        </p:nvPicPr>
        <p:blipFill>
          <a:blip r:embed="rId3">
            <a:lum contrast="14000"/>
            <a:extLst>
              <a:ext uri="{28A0092B-C50C-407E-A947-70E740481C1C}">
                <a14:useLocalDpi xmlns:a14="http://schemas.microsoft.com/office/drawing/2010/main"/>
              </a:ext>
            </a:extLst>
          </a:blip>
          <a:srcRect/>
          <a:stretch>
            <a:fillRect/>
          </a:stretch>
        </p:blipFill>
        <p:spPr bwMode="auto">
          <a:xfrm>
            <a:off x="4432300" y="3105150"/>
            <a:ext cx="4711700"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088" y="4149725"/>
            <a:ext cx="3605212"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2863" y="1143000"/>
            <a:ext cx="9101137" cy="762000"/>
          </a:xfrm>
        </p:spPr>
        <p:txBody>
          <a:bodyPr/>
          <a:lstStyle/>
          <a:p>
            <a:pPr eaLnBrk="1" hangingPunct="1">
              <a:lnSpc>
                <a:spcPts val="3900"/>
              </a:lnSpc>
            </a:pPr>
            <a:r>
              <a:rPr lang="en-US" altLang="en-US" b="1" smtClean="0">
                <a:latin typeface="Arial Narrow" panose="020B0606020202030204" pitchFamily="34" charset="0"/>
              </a:rPr>
              <a:t>Without federal or provincial funding, Vancouver abandoned its urban expressway plan and came to pursue a different global growth strategy</a:t>
            </a:r>
          </a:p>
        </p:txBody>
      </p:sp>
      <p:sp>
        <p:nvSpPr>
          <p:cNvPr id="61443" name="Text Box 3"/>
          <p:cNvSpPr txBox="1">
            <a:spLocks noChangeArrowheads="1"/>
          </p:cNvSpPr>
          <p:nvPr/>
        </p:nvSpPr>
        <p:spPr bwMode="auto">
          <a:xfrm>
            <a:off x="2667000" y="51816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
            </a:pPr>
            <a:endParaRPr lang="en-US" altLang="en-US">
              <a:latin typeface="Times" panose="02020603050405020304" pitchFamily="18" charset="0"/>
            </a:endParaRPr>
          </a:p>
        </p:txBody>
      </p:sp>
      <p:pic>
        <p:nvPicPr>
          <p:cNvPr id="61444" name="Picture 5" descr="http://www.jackfm.com/files/skytrain1986.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1813" y="2997200"/>
            <a:ext cx="47625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7" descr="http://www.buttonmuseum.org/sites/default/files/styles/superlarge/public/expo-86-vancouver-canada-f.png?itok=F7efqRra"/>
          <p:cNvPicPr>
            <a:picLocks noChangeAspect="1" noChangeArrowheads="1"/>
          </p:cNvPicPr>
          <p:nvPr/>
        </p:nvPicPr>
        <p:blipFill>
          <a:blip r:embed="rId3" cstate="email">
            <a:lum bright="18000"/>
            <a:extLst>
              <a:ext uri="{28A0092B-C50C-407E-A947-70E740481C1C}">
                <a14:useLocalDpi xmlns:a14="http://schemas.microsoft.com/office/drawing/2010/main"/>
              </a:ext>
            </a:extLst>
          </a:blip>
          <a:srcRect/>
          <a:stretch>
            <a:fillRect/>
          </a:stretch>
        </p:blipFill>
        <p:spPr bwMode="auto">
          <a:xfrm>
            <a:off x="5435600" y="3068638"/>
            <a:ext cx="3427413"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2863" y="620713"/>
            <a:ext cx="9101137" cy="762000"/>
          </a:xfrm>
        </p:spPr>
        <p:txBody>
          <a:bodyPr/>
          <a:lstStyle/>
          <a:p>
            <a:pPr eaLnBrk="1" hangingPunct="1">
              <a:lnSpc>
                <a:spcPct val="85000"/>
              </a:lnSpc>
            </a:pPr>
            <a:r>
              <a:rPr lang="en-US" altLang="en-US" b="1" smtClean="0">
                <a:latin typeface="Arial Narrow" panose="020B0606020202030204" pitchFamily="34" charset="0"/>
              </a:rPr>
              <a:t>Core expressway length differences reveal three global city mobility trajectories </a:t>
            </a:r>
          </a:p>
        </p:txBody>
      </p:sp>
      <p:sp>
        <p:nvSpPr>
          <p:cNvPr id="62467" name="Text Box 3"/>
          <p:cNvSpPr txBox="1">
            <a:spLocks noChangeArrowheads="1"/>
          </p:cNvSpPr>
          <p:nvPr/>
        </p:nvSpPr>
        <p:spPr bwMode="auto">
          <a:xfrm>
            <a:off x="2667000" y="51816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
            </a:pPr>
            <a:endParaRPr lang="en-US" altLang="en-US">
              <a:latin typeface="Times" panose="02020603050405020304" pitchFamily="18" charset="0"/>
            </a:endParaRPr>
          </a:p>
        </p:txBody>
      </p:sp>
      <p:graphicFrame>
        <p:nvGraphicFramePr>
          <p:cNvPr id="5" name="Chart 4"/>
          <p:cNvGraphicFramePr>
            <a:graphicFrameLocks noGrp="1"/>
          </p:cNvGraphicFramePr>
          <p:nvPr/>
        </p:nvGraphicFramePr>
        <p:xfrm>
          <a:off x="123442" y="1790131"/>
          <a:ext cx="8687324"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235825" y="3330575"/>
            <a:ext cx="1657350" cy="523875"/>
          </a:xfrm>
          <a:prstGeom prst="rect">
            <a:avLst/>
          </a:prstGeom>
          <a:noFill/>
        </p:spPr>
        <p:txBody>
          <a:bodyPr>
            <a:spAutoFit/>
          </a:bodyPr>
          <a:lstStyle/>
          <a:p>
            <a:pPr>
              <a:defRPr/>
            </a:pPr>
            <a:r>
              <a:rPr lang="en-US" sz="2800" b="1" dirty="0">
                <a:ln w="0"/>
                <a:solidFill>
                  <a:srgbClr val="FF0000"/>
                </a:solidFill>
                <a:effectLst>
                  <a:outerShdw blurRad="38100" dist="19050" dir="2700000" algn="tl" rotWithShape="0">
                    <a:schemeClr val="dk1">
                      <a:alpha val="40000"/>
                    </a:schemeClr>
                  </a:outerShdw>
                </a:effectLst>
                <a:latin typeface="Arial Narrow" panose="020B0606020202030204" pitchFamily="34" charset="0"/>
              </a:rPr>
              <a:t>Modern</a:t>
            </a:r>
            <a:endParaRPr lang="en-US" b="1" dirty="0">
              <a:ln w="0"/>
              <a:solidFill>
                <a:srgbClr val="FF0000"/>
              </a:solidFill>
              <a:effectLst>
                <a:outerShdw blurRad="38100" dist="19050" dir="2700000" algn="tl" rotWithShape="0">
                  <a:schemeClr val="dk1">
                    <a:alpha val="40000"/>
                  </a:schemeClr>
                </a:outerShdw>
              </a:effectLst>
              <a:latin typeface="Arial Narrow" panose="020B0606020202030204" pitchFamily="34" charset="0"/>
            </a:endParaRPr>
          </a:p>
        </p:txBody>
      </p:sp>
      <p:sp>
        <p:nvSpPr>
          <p:cNvPr id="3" name="Rectangle 2"/>
          <p:cNvSpPr/>
          <p:nvPr/>
        </p:nvSpPr>
        <p:spPr>
          <a:xfrm>
            <a:off x="7235825" y="4456113"/>
            <a:ext cx="1574800" cy="522287"/>
          </a:xfrm>
          <a:prstGeom prst="rect">
            <a:avLst/>
          </a:prstGeom>
        </p:spPr>
        <p:txBody>
          <a:bodyPr wrap="none">
            <a:spAutoFit/>
          </a:bodyPr>
          <a:lstStyle/>
          <a:p>
            <a:pPr>
              <a:defRPr/>
            </a:pPr>
            <a:r>
              <a:rPr lang="en-US" sz="2800" b="1" dirty="0">
                <a:ln w="0"/>
                <a:solidFill>
                  <a:srgbClr val="09FF22"/>
                </a:solidFill>
                <a:effectLst>
                  <a:outerShdw blurRad="38100" dist="19050" dir="2700000" algn="tl" rotWithShape="0">
                    <a:schemeClr val="dk1">
                      <a:alpha val="40000"/>
                    </a:schemeClr>
                  </a:outerShdw>
                </a:effectLst>
                <a:latin typeface="Arial Narrow" panose="020B0606020202030204" pitchFamily="34" charset="0"/>
              </a:rPr>
              <a:t>Equivocal</a:t>
            </a:r>
            <a:endParaRPr lang="en-US" b="1" dirty="0">
              <a:solidFill>
                <a:srgbClr val="09FF22"/>
              </a:solidFill>
              <a:latin typeface="Arial Narrow" panose="020B0606020202030204" pitchFamily="34" charset="0"/>
            </a:endParaRPr>
          </a:p>
        </p:txBody>
      </p:sp>
      <p:sp>
        <p:nvSpPr>
          <p:cNvPr id="4" name="Rectangle 3"/>
          <p:cNvSpPr/>
          <p:nvPr/>
        </p:nvSpPr>
        <p:spPr>
          <a:xfrm>
            <a:off x="7261225" y="5580063"/>
            <a:ext cx="1524000" cy="523875"/>
          </a:xfrm>
          <a:prstGeom prst="rect">
            <a:avLst/>
          </a:prstGeom>
        </p:spPr>
        <p:txBody>
          <a:bodyPr wrap="none">
            <a:spAutoFit/>
          </a:bodyPr>
          <a:lstStyle/>
          <a:p>
            <a:pPr>
              <a:defRPr/>
            </a:pPr>
            <a:r>
              <a:rPr lang="en-US" sz="2800" b="1" dirty="0">
                <a:ln w="0"/>
                <a:solidFill>
                  <a:srgbClr val="000099"/>
                </a:solidFill>
                <a:effectLst>
                  <a:outerShdw blurRad="38100" dist="19050" dir="2700000" algn="tl" rotWithShape="0">
                    <a:schemeClr val="dk1">
                      <a:alpha val="40000"/>
                    </a:schemeClr>
                  </a:outerShdw>
                </a:effectLst>
                <a:latin typeface="Arial Narrow" panose="020B0606020202030204" pitchFamily="34" charset="0"/>
              </a:rPr>
              <a:t>Post-Mod</a:t>
            </a:r>
            <a:endParaRPr lang="en-US" b="1" dirty="0">
              <a:solidFill>
                <a:srgbClr val="000099"/>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1275" y="404813"/>
            <a:ext cx="9102725" cy="762000"/>
          </a:xfrm>
        </p:spPr>
        <p:txBody>
          <a:bodyPr/>
          <a:lstStyle/>
          <a:p>
            <a:pPr eaLnBrk="1" hangingPunct="1">
              <a:lnSpc>
                <a:spcPts val="3900"/>
              </a:lnSpc>
            </a:pPr>
            <a:r>
              <a:rPr lang="en-US" altLang="en-US" b="1" smtClean="0">
                <a:latin typeface="Arial Narrow" panose="020B0606020202030204" pitchFamily="34" charset="0"/>
              </a:rPr>
              <a:t>Implications for urban transportation infrastructure policies across Canada</a:t>
            </a:r>
          </a:p>
        </p:txBody>
      </p:sp>
      <p:sp>
        <p:nvSpPr>
          <p:cNvPr id="2" name="TextBox 1"/>
          <p:cNvSpPr txBox="1"/>
          <p:nvPr/>
        </p:nvSpPr>
        <p:spPr>
          <a:xfrm>
            <a:off x="685800" y="1773238"/>
            <a:ext cx="7813675" cy="6316662"/>
          </a:xfrm>
          <a:prstGeom prst="rect">
            <a:avLst/>
          </a:prstGeom>
          <a:noFill/>
        </p:spPr>
        <p:txBody>
          <a:bodyPr>
            <a:spAutoFit/>
          </a:bodyPr>
          <a:lstStyle/>
          <a:p>
            <a:pPr marL="342900" indent="-342900">
              <a:lnSpc>
                <a:spcPts val="3600"/>
              </a:lnSpc>
              <a:buFont typeface="Arial" panose="020B0604020202020204" pitchFamily="34" charset="0"/>
              <a:buChar char="•"/>
              <a:defRPr/>
            </a:pPr>
            <a:r>
              <a:rPr lang="en-US" sz="3200" b="1" dirty="0">
                <a:latin typeface="Arial Narrow" panose="020B0606020202030204" pitchFamily="34" charset="0"/>
              </a:rPr>
              <a:t>Global city dynamics can </a:t>
            </a:r>
            <a:r>
              <a:rPr lang="en-US" sz="3200" b="1" dirty="0" err="1">
                <a:latin typeface="Arial Narrow" panose="020B0606020202030204" pitchFamily="34" charset="0"/>
              </a:rPr>
              <a:t>catalyse</a:t>
            </a:r>
            <a:r>
              <a:rPr lang="en-US" sz="3200" b="1" dirty="0">
                <a:latin typeface="Arial Narrow" panose="020B0606020202030204" pitchFamily="34" charset="0"/>
              </a:rPr>
              <a:t> public and private investment in urban transport infrastructure.</a:t>
            </a:r>
          </a:p>
          <a:p>
            <a:pPr>
              <a:buFont typeface="Arial" panose="020B0604020202020204" pitchFamily="34" charset="0"/>
              <a:buChar char="•"/>
              <a:defRPr/>
            </a:pPr>
            <a:endParaRPr lang="en-US" sz="1050" b="1" dirty="0">
              <a:latin typeface="Arial Narrow" panose="020B0606020202030204" pitchFamily="34" charset="0"/>
            </a:endParaRPr>
          </a:p>
          <a:p>
            <a:pPr marL="342900" indent="-342900">
              <a:lnSpc>
                <a:spcPts val="3600"/>
              </a:lnSpc>
              <a:buFont typeface="Arial" panose="020B0604020202020204" pitchFamily="34" charset="0"/>
              <a:buChar char="•"/>
              <a:defRPr/>
            </a:pPr>
            <a:r>
              <a:rPr lang="en-US" sz="3200" b="1" dirty="0">
                <a:latin typeface="Arial Narrow" panose="020B0606020202030204" pitchFamily="34" charset="0"/>
              </a:rPr>
              <a:t>Firm deadlines for infrastructure delivery, like a mega-event, can increase public support for mega-projects.</a:t>
            </a:r>
          </a:p>
          <a:p>
            <a:pPr>
              <a:defRPr/>
            </a:pPr>
            <a:endParaRPr lang="en-US" sz="1600" b="1" dirty="0">
              <a:latin typeface="Arial Narrow" panose="020B0606020202030204" pitchFamily="34" charset="0"/>
            </a:endParaRPr>
          </a:p>
          <a:p>
            <a:pPr marL="342900" indent="-342900">
              <a:lnSpc>
                <a:spcPts val="3600"/>
              </a:lnSpc>
              <a:buFont typeface="Arial" panose="020B0604020202020204" pitchFamily="34" charset="0"/>
              <a:buChar char="•"/>
              <a:defRPr/>
            </a:pPr>
            <a:r>
              <a:rPr lang="en-US" sz="3200" b="1" dirty="0">
                <a:latin typeface="Arial Narrow" panose="020B0606020202030204" pitchFamily="34" charset="0"/>
              </a:rPr>
              <a:t>Equivocation can be a politically expedient policy strategy, but it defers increasing economic costs that cannot </a:t>
            </a:r>
            <a:r>
              <a:rPr lang="en-US" sz="3200" b="1">
                <a:latin typeface="Arial Narrow" panose="020B0606020202030204" pitchFamily="34" charset="0"/>
              </a:rPr>
              <a:t>be avoided forever</a:t>
            </a:r>
            <a:r>
              <a:rPr lang="en-US" sz="3200" b="1" dirty="0">
                <a:latin typeface="Arial Narrow" panose="020B0606020202030204" pitchFamily="34" charset="0"/>
              </a:rPr>
              <a:t>.</a:t>
            </a:r>
          </a:p>
          <a:p>
            <a:pPr marL="342900" indent="-342900">
              <a:buFont typeface="Arial" panose="020B0604020202020204" pitchFamily="34" charset="0"/>
              <a:buChar char="•"/>
              <a:defRPr/>
            </a:pPr>
            <a:endParaRPr lang="en-US" sz="1400" b="1" dirty="0">
              <a:latin typeface="Arial Narrow" panose="020B0606020202030204" pitchFamily="34" charset="0"/>
            </a:endParaRPr>
          </a:p>
          <a:p>
            <a:pPr marL="342900" indent="-342900">
              <a:buFont typeface="Arial" panose="020B0604020202020204" pitchFamily="34" charset="0"/>
              <a:buChar char="•"/>
              <a:defRPr/>
            </a:pPr>
            <a:endParaRPr lang="en-US" sz="3200" b="1" dirty="0">
              <a:latin typeface="Arial Narrow" panose="020B0606020202030204" pitchFamily="34" charset="0"/>
            </a:endParaRPr>
          </a:p>
          <a:p>
            <a:pPr marL="342900" indent="-342900">
              <a:buFont typeface="Arial" panose="020B0604020202020204" pitchFamily="34" charset="0"/>
              <a:buChar char="•"/>
              <a:defRPr/>
            </a:pPr>
            <a:endParaRPr lang="en-US" sz="3200" b="1"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A5C"/>
        </a:solidFill>
        <a:effectLst/>
      </p:bgPr>
    </p:bg>
    <p:spTree>
      <p:nvGrpSpPr>
        <p:cNvPr id="1" name=""/>
        <p:cNvGrpSpPr/>
        <p:nvPr/>
      </p:nvGrpSpPr>
      <p:grpSpPr>
        <a:xfrm>
          <a:off x="0" y="0"/>
          <a:ext cx="0" cy="0"/>
          <a:chOff x="0" y="0"/>
          <a:chExt cx="0" cy="0"/>
        </a:xfrm>
      </p:grpSpPr>
      <p:pic>
        <p:nvPicPr>
          <p:cNvPr id="65538"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625" y="2544763"/>
            <a:ext cx="8269288"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0"/>
            <a:ext cx="7772400" cy="1470025"/>
          </a:xfrm>
        </p:spPr>
        <p:txBody>
          <a:bodyPr>
            <a:normAutofit/>
          </a:bodyPr>
          <a:lstStyle/>
          <a:p>
            <a:r>
              <a:rPr lang="en-US" sz="2800" b="1" dirty="0" smtClean="0"/>
              <a:t>The State of Evidence Based Transportation Policy in Toronto</a:t>
            </a:r>
            <a:r>
              <a:rPr lang="en-US" sz="2800" dirty="0"/>
              <a:t/>
            </a:r>
            <a:br>
              <a:rPr lang="en-US" sz="2800" dirty="0"/>
            </a:br>
            <a:endParaRPr lang="en-US" sz="2800" b="1" dirty="0"/>
          </a:p>
        </p:txBody>
      </p:sp>
      <p:sp>
        <p:nvSpPr>
          <p:cNvPr id="3" name="Subtitle 2"/>
          <p:cNvSpPr>
            <a:spLocks noGrp="1"/>
          </p:cNvSpPr>
          <p:nvPr>
            <p:ph type="subTitle" idx="1"/>
          </p:nvPr>
        </p:nvSpPr>
        <p:spPr>
          <a:xfrm>
            <a:off x="-304800" y="6019800"/>
            <a:ext cx="9448800" cy="685800"/>
          </a:xfrm>
        </p:spPr>
        <p:txBody>
          <a:bodyPr>
            <a:normAutofit/>
          </a:bodyPr>
          <a:lstStyle/>
          <a:p>
            <a:r>
              <a:rPr lang="en-US" sz="1800" dirty="0" smtClean="0"/>
              <a:t>    Matti Siemiatycki		   Geography and Planning</a:t>
            </a:r>
            <a:r>
              <a:rPr lang="en-US" sz="1800" dirty="0"/>
              <a:t>	</a:t>
            </a:r>
            <a:r>
              <a:rPr lang="en-US" sz="1800" dirty="0" smtClean="0"/>
              <a:t>	University of Toronto</a:t>
            </a:r>
          </a:p>
          <a:p>
            <a:endParaRPr lang="en-US" sz="18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0200" y="345662"/>
            <a:ext cx="2209800" cy="3311938"/>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990600"/>
            <a:ext cx="3759200" cy="2115763"/>
          </a:xfrm>
          <a:prstGeom prst="rect">
            <a:avLst/>
          </a:prstGeom>
        </p:spPr>
      </p:pic>
    </p:spTree>
    <p:extLst>
      <p:ext uri="{BB962C8B-B14F-4D97-AF65-F5344CB8AC3E}">
        <p14:creationId xmlns:p14="http://schemas.microsoft.com/office/powerpoint/2010/main" val="26921473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Standard Policy Development Cycle</a:t>
            </a:r>
            <a:br>
              <a:rPr lang="en-US" dirty="0"/>
            </a:br>
            <a:endParaRPr lang="en-US" dirty="0"/>
          </a:p>
        </p:txBody>
      </p:sp>
      <p:graphicFrame>
        <p:nvGraphicFramePr>
          <p:cNvPr id="5" name="Content Placeholder 4"/>
          <p:cNvGraphicFramePr>
            <a:graphicFrameLocks noGrp="1"/>
          </p:cNvGraphicFramePr>
          <p:nvPr>
            <p:ph sz="half" idx="1"/>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7010400" y="5486400"/>
            <a:ext cx="1676400" cy="307777"/>
          </a:xfrm>
          <a:prstGeom prst="rect">
            <a:avLst/>
          </a:prstGeom>
          <a:noFill/>
        </p:spPr>
        <p:txBody>
          <a:bodyPr wrap="square" rtlCol="0">
            <a:spAutoFit/>
          </a:bodyPr>
          <a:lstStyle/>
          <a:p>
            <a:pPr eaLnBrk="1" fontAlgn="auto" hangingPunct="1">
              <a:spcBef>
                <a:spcPts val="0"/>
              </a:spcBef>
              <a:spcAft>
                <a:spcPts val="0"/>
              </a:spcAft>
            </a:pPr>
            <a:r>
              <a:rPr lang="en-US" sz="1400" dirty="0" err="1">
                <a:solidFill>
                  <a:prstClr val="black"/>
                </a:solidFill>
                <a:latin typeface="Calibri"/>
              </a:rPr>
              <a:t>Howlett</a:t>
            </a:r>
            <a:r>
              <a:rPr lang="en-US" sz="1400" dirty="0">
                <a:solidFill>
                  <a:prstClr val="black"/>
                </a:solidFill>
                <a:latin typeface="Calibri"/>
              </a:rPr>
              <a:t>, 2009</a:t>
            </a:r>
          </a:p>
        </p:txBody>
      </p:sp>
      <p:pic>
        <p:nvPicPr>
          <p:cNvPr id="7" name="Content Placeholder 5"/>
          <p:cNvPicPr>
            <a:picLocks noGrp="1" noChangeAspect="1"/>
          </p:cNvPicPr>
          <p:nvPr>
            <p:ph sz="half" idx="2"/>
          </p:nvPr>
        </p:nvPicPr>
        <p:blipFill>
          <a:blip r:embed="rId8" cstate="email">
            <a:extLst>
              <a:ext uri="{28A0092B-C50C-407E-A947-70E740481C1C}">
                <a14:useLocalDpi xmlns:a14="http://schemas.microsoft.com/office/drawing/2010/main"/>
              </a:ext>
            </a:extLst>
          </a:blip>
          <a:srcRect t="675" b="675"/>
          <a:stretch>
            <a:fillRect/>
          </a:stretch>
        </p:blipFill>
        <p:spPr>
          <a:prstGeom prst="rect">
            <a:avLst/>
          </a:prstGeom>
        </p:spPr>
      </p:pic>
      <p:sp>
        <p:nvSpPr>
          <p:cNvPr id="3" name="TextBox 2"/>
          <p:cNvSpPr txBox="1"/>
          <p:nvPr/>
        </p:nvSpPr>
        <p:spPr>
          <a:xfrm>
            <a:off x="5181600" y="1295400"/>
            <a:ext cx="3200400" cy="369332"/>
          </a:xfrm>
          <a:prstGeom prst="rect">
            <a:avLst/>
          </a:prstGeom>
          <a:noFill/>
        </p:spPr>
        <p:txBody>
          <a:bodyPr wrap="square" rtlCol="0">
            <a:spAutoFit/>
          </a:bodyPr>
          <a:lstStyle/>
          <a:p>
            <a:pPr eaLnBrk="1" fontAlgn="auto" hangingPunct="1">
              <a:spcBef>
                <a:spcPts val="0"/>
              </a:spcBef>
              <a:spcAft>
                <a:spcPts val="0"/>
              </a:spcAft>
            </a:pPr>
            <a:r>
              <a:rPr lang="en-US" sz="1800" dirty="0" err="1">
                <a:solidFill>
                  <a:prstClr val="black"/>
                </a:solidFill>
                <a:latin typeface="Calibri"/>
              </a:rPr>
              <a:t>Metrolinx</a:t>
            </a:r>
            <a:r>
              <a:rPr lang="en-US" sz="1800" dirty="0">
                <a:solidFill>
                  <a:prstClr val="black"/>
                </a:solidFill>
                <a:latin typeface="Calibri"/>
              </a:rPr>
              <a:t> Business Case Process</a:t>
            </a:r>
          </a:p>
        </p:txBody>
      </p:sp>
    </p:spTree>
    <p:extLst>
      <p:ext uri="{BB962C8B-B14F-4D97-AF65-F5344CB8AC3E}">
        <p14:creationId xmlns:p14="http://schemas.microsoft.com/office/powerpoint/2010/main" val="15867498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2800" dirty="0" smtClean="0"/>
              <a:t>How is Evidence Used in Toronto? Case 1 – Finch LRT</a:t>
            </a:r>
            <a:endParaRPr lang="en-US" sz="2800" dirty="0"/>
          </a:p>
        </p:txBody>
      </p:sp>
      <p:sp>
        <p:nvSpPr>
          <p:cNvPr id="4" name="Content Placeholder 3"/>
          <p:cNvSpPr>
            <a:spLocks noGrp="1"/>
          </p:cNvSpPr>
          <p:nvPr>
            <p:ph sz="half" idx="2"/>
          </p:nvPr>
        </p:nvSpPr>
        <p:spPr>
          <a:xfrm>
            <a:off x="152400" y="838200"/>
            <a:ext cx="4495800" cy="5943600"/>
          </a:xfrm>
        </p:spPr>
        <p:txBody>
          <a:bodyPr>
            <a:normAutofit fontScale="55000" lnSpcReduction="20000"/>
          </a:bodyPr>
          <a:lstStyle/>
          <a:p>
            <a:pPr marL="0" indent="0">
              <a:buNone/>
            </a:pPr>
            <a:r>
              <a:rPr lang="en-US" dirty="0" smtClean="0"/>
              <a:t>Finch LRT Business Case, Steer Davies </a:t>
            </a:r>
            <a:r>
              <a:rPr lang="en-US" dirty="0" err="1" smtClean="0"/>
              <a:t>Gleave</a:t>
            </a:r>
            <a:r>
              <a:rPr lang="en-US" dirty="0" smtClean="0"/>
              <a:t>, 2015</a:t>
            </a:r>
          </a:p>
          <a:p>
            <a:pPr marL="0" indent="0">
              <a:buNone/>
            </a:pPr>
            <a:endParaRPr lang="en-US" dirty="0"/>
          </a:p>
          <a:p>
            <a:r>
              <a:rPr lang="en-US" dirty="0" smtClean="0"/>
              <a:t>“The </a:t>
            </a:r>
            <a:r>
              <a:rPr lang="en-US" dirty="0"/>
              <a:t>project cost is estimated at $551m, including the 14 vehicles required to operate the route</a:t>
            </a:r>
            <a:r>
              <a:rPr lang="en-US" dirty="0" smtClean="0"/>
              <a:t>.” </a:t>
            </a:r>
            <a:endParaRPr lang="en-US" dirty="0"/>
          </a:p>
          <a:p>
            <a:endParaRPr lang="en-US" dirty="0" smtClean="0"/>
          </a:p>
          <a:p>
            <a:r>
              <a:rPr lang="en-US" dirty="0" smtClean="0"/>
              <a:t>“The </a:t>
            </a:r>
            <a:r>
              <a:rPr lang="en-US" dirty="0"/>
              <a:t>resulting 2031 forecast shows some 3,600 riders on the extension in the morning peak period, or some 1,600 in the peak hour. Line flow peaks at around 900/hour</a:t>
            </a:r>
            <a:r>
              <a:rPr lang="en-US" b="1" dirty="0"/>
              <a:t>, below the typical demand considered appropriate for LRT. </a:t>
            </a:r>
            <a:r>
              <a:rPr lang="en-US" dirty="0"/>
              <a:t>Transfer from car is accounts for 22% of the LRT demand</a:t>
            </a:r>
            <a:r>
              <a:rPr lang="en-US" dirty="0" smtClean="0"/>
              <a:t>.” p. </a:t>
            </a:r>
            <a:r>
              <a:rPr lang="en-US" dirty="0" err="1" smtClean="0"/>
              <a:t>i</a:t>
            </a:r>
            <a:r>
              <a:rPr lang="en-US" dirty="0" smtClean="0"/>
              <a:t> </a:t>
            </a:r>
          </a:p>
          <a:p>
            <a:endParaRPr lang="en-US" dirty="0" smtClean="0"/>
          </a:p>
          <a:p>
            <a:r>
              <a:rPr lang="en-US" dirty="0" smtClean="0"/>
              <a:t>“The </a:t>
            </a:r>
            <a:r>
              <a:rPr lang="en-US" dirty="0"/>
              <a:t>resulting evaluation is presented in the table below. </a:t>
            </a:r>
            <a:r>
              <a:rPr lang="en-US" dirty="0" err="1"/>
              <a:t>Monetised</a:t>
            </a:r>
            <a:r>
              <a:rPr lang="en-US" dirty="0"/>
              <a:t> transportation user benefits total $546m, with additional transit user benefits expected through the improved reliability and quality of LRT compared to bus based options. Capital, renewal and operating costs, offset by additional transit revenue, total some $751m. Combined with other benefits related to health, a </a:t>
            </a:r>
            <a:r>
              <a:rPr lang="en-US" b="1" dirty="0" err="1"/>
              <a:t>Benefit:Cost</a:t>
            </a:r>
            <a:r>
              <a:rPr lang="en-US" b="1" dirty="0"/>
              <a:t> ratio of 0.75:1 is achieved</a:t>
            </a:r>
            <a:r>
              <a:rPr lang="en-US" dirty="0"/>
              <a:t>. As the additional transit revenue is modest compared to operating costs, the LRT </a:t>
            </a:r>
            <a:r>
              <a:rPr lang="en-US" b="1" dirty="0"/>
              <a:t>revenue to operating cost ratio is 0.16:1</a:t>
            </a:r>
            <a:r>
              <a:rPr lang="en-US" dirty="0" smtClean="0"/>
              <a:t>.” </a:t>
            </a:r>
          </a:p>
          <a:p>
            <a:endParaRPr lang="en-US" dirty="0"/>
          </a:p>
          <a:p>
            <a:r>
              <a:rPr lang="en-US" dirty="0"/>
              <a:t>Environmental benefits are modest, with some reduction in emissions through reduced auto use, and minor adverse impacts possible at implementation. </a:t>
            </a:r>
          </a:p>
          <a:p>
            <a:endParaRPr lang="en-US" dirty="0"/>
          </a:p>
          <a:p>
            <a:endParaRPr lang="en-US" dirty="0" smtClean="0"/>
          </a:p>
          <a:p>
            <a:endParaRPr lang="en-US" dirty="0"/>
          </a:p>
          <a:p>
            <a:endParaRPr lang="en-US" dirty="0"/>
          </a:p>
        </p:txBody>
      </p:sp>
      <p:pic>
        <p:nvPicPr>
          <p:cNvPr id="6" name="Content Placeholder 4"/>
          <p:cNvPicPr>
            <a:picLocks noGrp="1" noChangeAspect="1"/>
          </p:cNvPicPr>
          <p:nvPr>
            <p:ph sz="half" idx="1"/>
          </p:nvPr>
        </p:nvPicPr>
        <p:blipFill>
          <a:blip r:embed="rId3" cstate="email">
            <a:extLst>
              <a:ext uri="{28A0092B-C50C-407E-A947-70E740481C1C}">
                <a14:useLocalDpi xmlns:a14="http://schemas.microsoft.com/office/drawing/2010/main"/>
              </a:ext>
            </a:extLst>
          </a:blip>
          <a:srcRect t="-23375" b="-23375"/>
          <a:stretch>
            <a:fillRect/>
          </a:stretch>
        </p:blipFill>
        <p:spPr>
          <a:xfrm>
            <a:off x="4724400" y="1447800"/>
            <a:ext cx="4038600" cy="4525963"/>
          </a:xfrm>
        </p:spPr>
      </p:pic>
    </p:spTree>
    <p:extLst>
      <p:ext uri="{BB962C8B-B14F-4D97-AF65-F5344CB8AC3E}">
        <p14:creationId xmlns:p14="http://schemas.microsoft.com/office/powerpoint/2010/main" val="932494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3813" y="692150"/>
            <a:ext cx="8783637" cy="1143000"/>
          </a:xfrm>
          <a:noFill/>
        </p:spPr>
        <p:txBody>
          <a:bodyPr lIns="92075" tIns="46038" rIns="92075" bIns="46038"/>
          <a:lstStyle/>
          <a:p>
            <a:pPr eaLnBrk="1" hangingPunct="1">
              <a:lnSpc>
                <a:spcPts val="3900"/>
              </a:lnSpc>
            </a:pPr>
            <a:r>
              <a:rPr lang="en-US" altLang="en-US" b="1" smtClean="0">
                <a:latin typeface="Arial Narrow" panose="020B0606020202030204" pitchFamily="34" charset="0"/>
              </a:rPr>
              <a:t>A structural attribute of Canadian infrastructure development has been the predominant absence of urban policy at the national level</a:t>
            </a:r>
            <a:endParaRPr lang="en-US" altLang="en-US" sz="4800" b="1" smtClean="0">
              <a:latin typeface="Arial Narrow" panose="020B0606020202030204" pitchFamily="34" charset="0"/>
            </a:endParaRPr>
          </a:p>
        </p:txBody>
      </p:sp>
      <p:sp>
        <p:nvSpPr>
          <p:cNvPr id="31747" name="Rectangle 3"/>
          <p:cNvSpPr>
            <a:spLocks noGrp="1" noChangeArrowheads="1"/>
          </p:cNvSpPr>
          <p:nvPr>
            <p:ph type="body" sz="half" idx="1"/>
          </p:nvPr>
        </p:nvSpPr>
        <p:spPr>
          <a:xfrm>
            <a:off x="3848100" y="2486025"/>
            <a:ext cx="5384800" cy="4303713"/>
          </a:xfrm>
          <a:noFill/>
        </p:spPr>
        <p:txBody>
          <a:bodyPr lIns="92075" tIns="46038" rIns="92075" bIns="46038"/>
          <a:lstStyle/>
          <a:p>
            <a:pPr eaLnBrk="1" hangingPunct="1">
              <a:lnSpc>
                <a:spcPct val="85000"/>
              </a:lnSpc>
              <a:spcBef>
                <a:spcPct val="50000"/>
              </a:spcBef>
            </a:pPr>
            <a:r>
              <a:rPr lang="en-US" altLang="en-US" sz="3600" b="1" smtClean="0">
                <a:latin typeface="Arial Narrow" panose="020B0606020202030204" pitchFamily="34" charset="0"/>
              </a:rPr>
              <a:t>Ottawa has had limited  engagement in urban and regional planning</a:t>
            </a:r>
          </a:p>
          <a:p>
            <a:pPr eaLnBrk="1" hangingPunct="1">
              <a:lnSpc>
                <a:spcPct val="85000"/>
              </a:lnSpc>
              <a:spcBef>
                <a:spcPct val="50000"/>
              </a:spcBef>
            </a:pPr>
            <a:r>
              <a:rPr lang="en-US" altLang="en-US" sz="3600" b="1" smtClean="0">
                <a:latin typeface="Arial Narrow" panose="020B0606020202030204" pitchFamily="34" charset="0"/>
              </a:rPr>
              <a:t>Canada only once pursued a nationally sanctioned highway program of the scale that could reshape an urban core</a:t>
            </a:r>
            <a:endParaRPr lang="en-US" altLang="en-US" sz="3600" b="1" smtClean="0"/>
          </a:p>
          <a:p>
            <a:pPr eaLnBrk="1" hangingPunct="1">
              <a:lnSpc>
                <a:spcPct val="85000"/>
              </a:lnSpc>
              <a:spcBef>
                <a:spcPct val="50000"/>
              </a:spcBef>
            </a:pPr>
            <a:endParaRPr lang="en-US" altLang="en-US" sz="3600" b="1" smtClean="0">
              <a:latin typeface="Arial Narrow" panose="020B0606020202030204" pitchFamily="34" charset="0"/>
            </a:endParaRPr>
          </a:p>
        </p:txBody>
      </p:sp>
      <p:pic>
        <p:nvPicPr>
          <p:cNvPr id="31748"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39750" y="2433638"/>
            <a:ext cx="3328988"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9750" y="6213475"/>
            <a:ext cx="3328988" cy="708025"/>
          </a:xfrm>
          <a:prstGeom prst="rect">
            <a:avLst/>
          </a:prstGeom>
          <a:solidFill>
            <a:srgbClr val="006600"/>
          </a:solidFill>
        </p:spPr>
        <p:txBody>
          <a:bodyPr>
            <a:spAutoFit/>
          </a:bodyPr>
          <a:lstStyle/>
          <a:p>
            <a:pPr algn="ctr">
              <a:defRPr/>
            </a:pPr>
            <a:r>
              <a:rPr lang="en-US" sz="4000" b="1" dirty="0">
                <a:solidFill>
                  <a:schemeClr val="bg2">
                    <a:lumMod val="60000"/>
                    <a:lumOff val="40000"/>
                  </a:schemeClr>
                </a:solidFill>
                <a:latin typeface="Aharoni" panose="02010803020104030203" pitchFamily="2" charset="-79"/>
                <a:cs typeface="Aharoni" panose="02010803020104030203" pitchFamily="2" charset="-79"/>
              </a:rPr>
              <a:t>CITIES</a:t>
            </a:r>
            <a:endParaRPr lang="en-US" b="1" dirty="0">
              <a:solidFill>
                <a:schemeClr val="bg2">
                  <a:lumMod val="60000"/>
                  <a:lumOff val="40000"/>
                </a:schemeClr>
              </a:solidFill>
              <a:latin typeface="Aharoni" panose="02010803020104030203" pitchFamily="2" charset="-79"/>
              <a:cs typeface="Aharoni" panose="02010803020104030203" pitchFamily="2" charset="-79"/>
            </a:endParaRPr>
          </a:p>
        </p:txBody>
      </p:sp>
    </p:spTree>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Gardiner Expressway: </a:t>
            </a:r>
            <a:br>
              <a:rPr lang="en-US" dirty="0" smtClean="0"/>
            </a:br>
            <a:r>
              <a:rPr lang="en-US" dirty="0" smtClean="0"/>
              <a:t>Multiple Account Evaluation Result</a:t>
            </a:r>
            <a:endParaRPr lang="en-US" dirty="0"/>
          </a:p>
        </p:txBody>
      </p:sp>
      <p:pic>
        <p:nvPicPr>
          <p:cNvPr id="8" name="Content Placeholder 7"/>
          <p:cNvPicPr>
            <a:picLocks noGrp="1" noChangeAspect="1"/>
          </p:cNvPicPr>
          <p:nvPr>
            <p:ph idx="1"/>
          </p:nvPr>
        </p:nvPicPr>
        <p:blipFill>
          <a:blip r:embed="rId2" cstate="email">
            <a:extLst>
              <a:ext uri="{28A0092B-C50C-407E-A947-70E740481C1C}">
                <a14:useLocalDpi xmlns:a14="http://schemas.microsoft.com/office/drawing/2010/main"/>
              </a:ext>
            </a:extLst>
          </a:blip>
          <a:srcRect l="-69626" r="-69626"/>
          <a:stretch>
            <a:fillRect/>
          </a:stretch>
        </p:blipFill>
        <p:spPr>
          <a:xfrm>
            <a:off x="838200" y="1600200"/>
            <a:ext cx="9560306" cy="5257800"/>
          </a:xfrm>
        </p:spPr>
      </p:pic>
      <p:sp>
        <p:nvSpPr>
          <p:cNvPr id="2" name="TextBox 1"/>
          <p:cNvSpPr txBox="1"/>
          <p:nvPr/>
        </p:nvSpPr>
        <p:spPr>
          <a:xfrm>
            <a:off x="7620000" y="2743200"/>
            <a:ext cx="1295400" cy="2031325"/>
          </a:xfrm>
          <a:prstGeom prst="rect">
            <a:avLst/>
          </a:prstGeom>
          <a:noFill/>
        </p:spPr>
        <p:txBody>
          <a:bodyPr wrap="square" rtlCol="0">
            <a:spAutoFit/>
          </a:bodyPr>
          <a:lstStyle/>
          <a:p>
            <a:pPr eaLnBrk="1" fontAlgn="auto" hangingPunct="1">
              <a:spcBef>
                <a:spcPts val="0"/>
              </a:spcBef>
              <a:spcAft>
                <a:spcPts val="0"/>
              </a:spcAft>
            </a:pPr>
            <a:r>
              <a:rPr lang="en-US" sz="1800" dirty="0">
                <a:solidFill>
                  <a:prstClr val="black"/>
                </a:solidFill>
                <a:latin typeface="Calibri"/>
              </a:rPr>
              <a:t>Gardiner Expressway Cost EA Cost:</a:t>
            </a:r>
          </a:p>
          <a:p>
            <a:pPr eaLnBrk="1" fontAlgn="auto" hangingPunct="1">
              <a:spcBef>
                <a:spcPts val="0"/>
              </a:spcBef>
              <a:spcAft>
                <a:spcPts val="0"/>
              </a:spcAft>
            </a:pPr>
            <a:endParaRPr lang="en-US" sz="1800" dirty="0">
              <a:solidFill>
                <a:prstClr val="black"/>
              </a:solidFill>
              <a:latin typeface="Calibri"/>
            </a:endParaRPr>
          </a:p>
          <a:p>
            <a:pPr eaLnBrk="1" fontAlgn="auto" hangingPunct="1">
              <a:spcBef>
                <a:spcPts val="0"/>
              </a:spcBef>
              <a:spcAft>
                <a:spcPts val="0"/>
              </a:spcAft>
            </a:pPr>
            <a:r>
              <a:rPr lang="en-US" sz="1800" dirty="0">
                <a:solidFill>
                  <a:prstClr val="black"/>
                </a:solidFill>
                <a:latin typeface="Calibri"/>
              </a:rPr>
              <a:t>$3.28 million</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2286000"/>
            <a:ext cx="2209800" cy="3311938"/>
          </a:xfrm>
          <a:prstGeom prst="rect">
            <a:avLst/>
          </a:prstGeom>
        </p:spPr>
      </p:pic>
    </p:spTree>
    <p:extLst>
      <p:ext uri="{BB962C8B-B14F-4D97-AF65-F5344CB8AC3E}">
        <p14:creationId xmlns:p14="http://schemas.microsoft.com/office/powerpoint/2010/main" val="5966724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Politics of Technical Evidence</a:t>
            </a:r>
            <a:endParaRPr lang="en-US" dirty="0"/>
          </a:p>
        </p:txBody>
      </p:sp>
      <p:pic>
        <p:nvPicPr>
          <p:cNvPr id="7" name="Content Placeholder 6"/>
          <p:cNvPicPr>
            <a:picLocks noGrp="1" noChangeAspect="1"/>
          </p:cNvPicPr>
          <p:nvPr>
            <p:ph sz="half" idx="1"/>
          </p:nvPr>
        </p:nvPicPr>
        <p:blipFill>
          <a:blip r:embed="rId2" cstate="email">
            <a:extLst>
              <a:ext uri="{28A0092B-C50C-407E-A947-70E740481C1C}">
                <a14:useLocalDpi xmlns:a14="http://schemas.microsoft.com/office/drawing/2010/main"/>
              </a:ext>
            </a:extLst>
          </a:blip>
          <a:srcRect l="-15705" r="-15705"/>
          <a:stretch>
            <a:fillRect/>
          </a:stretch>
        </p:blipFill>
        <p:spPr/>
      </p:pic>
      <p:sp>
        <p:nvSpPr>
          <p:cNvPr id="5" name="Content Placeholder 4"/>
          <p:cNvSpPr>
            <a:spLocks noGrp="1"/>
          </p:cNvSpPr>
          <p:nvPr>
            <p:ph sz="half" idx="2"/>
          </p:nvPr>
        </p:nvSpPr>
        <p:spPr>
          <a:xfrm>
            <a:off x="4495800" y="1600199"/>
            <a:ext cx="4332626" cy="5146879"/>
          </a:xfrm>
        </p:spPr>
        <p:txBody>
          <a:bodyPr>
            <a:normAutofit fontScale="62500" lnSpcReduction="20000"/>
          </a:bodyPr>
          <a:lstStyle/>
          <a:p>
            <a:r>
              <a:rPr lang="en-US" b="1" i="1" dirty="0"/>
              <a:t>Galloway: </a:t>
            </a:r>
            <a:r>
              <a:rPr lang="en-US" i="1" dirty="0"/>
              <a:t>Has your office restricted her from talking about this publicly because she disagrees with your position?</a:t>
            </a:r>
            <a:endParaRPr lang="en-US" dirty="0"/>
          </a:p>
          <a:p>
            <a:r>
              <a:rPr lang="en-US" b="1" i="1" dirty="0"/>
              <a:t>Tory:</a:t>
            </a:r>
            <a:r>
              <a:rPr lang="en-US" i="1" dirty="0"/>
              <a:t> No, I tell you what. I think there is a line -</a:t>
            </a:r>
            <a:endParaRPr lang="en-US" dirty="0"/>
          </a:p>
          <a:p>
            <a:r>
              <a:rPr lang="en-US" b="1" i="1" dirty="0"/>
              <a:t>Galloway:</a:t>
            </a:r>
            <a:r>
              <a:rPr lang="en-US" i="1" dirty="0"/>
              <a:t> Yes or no question.</a:t>
            </a:r>
            <a:endParaRPr lang="en-US" dirty="0"/>
          </a:p>
          <a:p>
            <a:r>
              <a:rPr lang="en-US" b="1" i="1" dirty="0"/>
              <a:t>Tory:</a:t>
            </a:r>
            <a:r>
              <a:rPr lang="en-US" i="1" dirty="0"/>
              <a:t> No, I think there’s a line that has to be drawn between what a public servant on any issue – not just the Gardiner – should be saying in terms of debating politicians. But at the end of the day she has been free to express her opinion. The only thing, generally, I think public servants should not be doing is sort of debating politicians because they are public servants and there is a line to be drawn there</a:t>
            </a:r>
            <a:r>
              <a:rPr lang="en-US" i="1" dirty="0" smtClean="0"/>
              <a:t>.</a:t>
            </a:r>
          </a:p>
          <a:p>
            <a:pPr lvl="1"/>
            <a:r>
              <a:rPr lang="en-US" i="1" dirty="0" smtClean="0"/>
              <a:t>Metro Morning Interview, June 9, 2015</a:t>
            </a:r>
            <a:endParaRPr lang="en-US" dirty="0"/>
          </a:p>
        </p:txBody>
      </p:sp>
    </p:spTree>
    <p:extLst>
      <p:ext uri="{BB962C8B-B14F-4D97-AF65-F5344CB8AC3E}">
        <p14:creationId xmlns:p14="http://schemas.microsoft.com/office/powerpoint/2010/main" val="2582559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rt-versus-subways-final"/>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648200" y="1965039"/>
            <a:ext cx="4038600" cy="3796284"/>
          </a:xfrm>
          <a:prstGeom prst="rect">
            <a:avLst/>
          </a:prstGeom>
          <a:noFill/>
        </p:spPr>
      </p:pic>
      <p:sp>
        <p:nvSpPr>
          <p:cNvPr id="6" name="Title 1"/>
          <p:cNvSpPr>
            <a:spLocks noGrp="1"/>
          </p:cNvSpPr>
          <p:nvPr>
            <p:ph type="title"/>
          </p:nvPr>
        </p:nvSpPr>
        <p:spPr/>
        <p:txBody>
          <a:bodyPr>
            <a:normAutofit/>
          </a:bodyPr>
          <a:lstStyle/>
          <a:p>
            <a:r>
              <a:rPr lang="en-US" sz="1800" dirty="0" smtClean="0"/>
              <a:t>What role does evidence play in policy-making? Case 2 – Scarborough Subway, Toronto</a:t>
            </a:r>
            <a:endParaRPr lang="en-US" sz="1800" dirty="0"/>
          </a:p>
        </p:txBody>
      </p:sp>
      <p:pic>
        <p:nvPicPr>
          <p:cNvPr id="20482" name="Picture 2" descr="http://www.councillordavis.com/wp-content/uploads/Scarborough-SubwayLRT-GraphicJDedits-page0001.jpg"/>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1066800" y="3648636"/>
            <a:ext cx="2362200" cy="3056964"/>
          </a:xfrm>
          <a:prstGeom prst="rect">
            <a:avLst/>
          </a:prstGeom>
          <a:noFill/>
        </p:spPr>
      </p:pic>
      <p:pic>
        <p:nvPicPr>
          <p:cNvPr id="20484" name="Picture 4" descr="http://www.ttc.ca/images/Transit_expansion_images/Toronto_LRT_Map_E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4400" y="1447800"/>
            <a:ext cx="2590800" cy="2036519"/>
          </a:xfrm>
          <a:prstGeom prst="rect">
            <a:avLst/>
          </a:prstGeom>
          <a:noFill/>
        </p:spPr>
      </p:pic>
    </p:spTree>
    <p:extLst>
      <p:ext uri="{BB962C8B-B14F-4D97-AF65-F5344CB8AC3E}">
        <p14:creationId xmlns:p14="http://schemas.microsoft.com/office/powerpoint/2010/main" val="344521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What role does evidence play in policy-making? Case 2 – Scarborough Subway, Toronto</a:t>
            </a:r>
            <a:endParaRPr lang="en-US" sz="1800" dirty="0"/>
          </a:p>
        </p:txBody>
      </p:sp>
      <p:sp>
        <p:nvSpPr>
          <p:cNvPr id="5" name="Content Placeholder 4"/>
          <p:cNvSpPr>
            <a:spLocks noGrp="1"/>
          </p:cNvSpPr>
          <p:nvPr>
            <p:ph sz="half" idx="2"/>
          </p:nvPr>
        </p:nvSpPr>
        <p:spPr>
          <a:xfrm>
            <a:off x="4648200" y="1295400"/>
            <a:ext cx="4038600" cy="5486400"/>
          </a:xfrm>
        </p:spPr>
        <p:txBody>
          <a:bodyPr>
            <a:normAutofit fontScale="85000" lnSpcReduction="20000"/>
          </a:bodyPr>
          <a:lstStyle/>
          <a:p>
            <a:r>
              <a:rPr lang="en-US" sz="1600" dirty="0" smtClean="0"/>
              <a:t>“The people of Scarborough got the short end of the stick from day one,…</a:t>
            </a:r>
            <a:r>
              <a:rPr lang="en-US" sz="1600" b="1" dirty="0" smtClean="0"/>
              <a:t>People in Scarborough deserve a subway. We have to start somewhere, and this is where we’re going to start. I’m a true believer in this</a:t>
            </a:r>
            <a:r>
              <a:rPr lang="en-US" sz="1600" dirty="0" smtClean="0"/>
              <a:t>, and I’ll fight non-stop for it, and the people of Scarborough want, deserves, and will get subways.”</a:t>
            </a:r>
          </a:p>
          <a:p>
            <a:pPr>
              <a:buNone/>
            </a:pPr>
            <a:r>
              <a:rPr lang="en-US" sz="1600" dirty="0"/>
              <a:t>	</a:t>
            </a:r>
            <a:r>
              <a:rPr lang="en-US" sz="1600" dirty="0" smtClean="0"/>
              <a:t>	Rob Ford, Toronto Mayor</a:t>
            </a:r>
          </a:p>
          <a:p>
            <a:pPr>
              <a:buNone/>
            </a:pPr>
            <a:endParaRPr lang="en-US" sz="1600" dirty="0"/>
          </a:p>
          <a:p>
            <a:r>
              <a:rPr lang="en-US" sz="1600" dirty="0" smtClean="0"/>
              <a:t>“It has to be about subways now. Anything else is seen as second-rate and if you’re supporting anything else, you’re seen as supporting second-class for Scarborough.”</a:t>
            </a:r>
          </a:p>
          <a:p>
            <a:pPr>
              <a:buNone/>
            </a:pPr>
            <a:r>
              <a:rPr lang="en-US" sz="1600" dirty="0"/>
              <a:t>	</a:t>
            </a:r>
            <a:r>
              <a:rPr lang="en-US" sz="1600" dirty="0" smtClean="0"/>
              <a:t>	John Tory, Toronto Mayoral 	Candidate</a:t>
            </a:r>
          </a:p>
          <a:p>
            <a:pPr>
              <a:buNone/>
            </a:pPr>
            <a:endParaRPr lang="en-US" sz="1600" dirty="0"/>
          </a:p>
          <a:p>
            <a:r>
              <a:rPr lang="en-US" sz="1600" dirty="0" smtClean="0"/>
              <a:t>“I can tell you it’s a decision where there’s no evidence that I can find that justifies it.”</a:t>
            </a:r>
          </a:p>
          <a:p>
            <a:pPr>
              <a:buNone/>
            </a:pPr>
            <a:r>
              <a:rPr lang="en-US" sz="1600" dirty="0"/>
              <a:t>	</a:t>
            </a:r>
            <a:r>
              <a:rPr lang="en-US" sz="1600" dirty="0" smtClean="0"/>
              <a:t>	Ann Golden, Toronto Transit Advisory 	Committee Chair</a:t>
            </a:r>
          </a:p>
          <a:p>
            <a:pPr>
              <a:buNone/>
            </a:pPr>
            <a:endParaRPr lang="en-US" sz="1600" dirty="0"/>
          </a:p>
          <a:p>
            <a:r>
              <a:rPr lang="en-US" sz="1600" dirty="0"/>
              <a:t>“I, for the life of me, cannot understand the decision on the Scarborough subway and maybe I’m missing something. I don’t understand why you’d not spend less to serve more people,</a:t>
            </a:r>
            <a:r>
              <a:rPr lang="en-US" sz="1600" dirty="0" smtClean="0"/>
              <a:t>”</a:t>
            </a:r>
            <a:endParaRPr lang="en-US" sz="1600" dirty="0"/>
          </a:p>
          <a:p>
            <a:pPr marL="0" indent="0">
              <a:buNone/>
            </a:pPr>
            <a:r>
              <a:rPr lang="en-US" sz="1600" dirty="0" smtClean="0"/>
              <a:t>	</a:t>
            </a:r>
            <a:r>
              <a:rPr lang="en-US" sz="1600" dirty="0" err="1" smtClean="0"/>
              <a:t>Naheed</a:t>
            </a:r>
            <a:r>
              <a:rPr lang="en-US" sz="1600" dirty="0" smtClean="0"/>
              <a:t> </a:t>
            </a:r>
            <a:r>
              <a:rPr lang="en-US" sz="1600" dirty="0" err="1" smtClean="0"/>
              <a:t>Nenshi</a:t>
            </a:r>
            <a:r>
              <a:rPr lang="en-US" sz="1600" dirty="0" smtClean="0"/>
              <a:t>, Calgary Mayor</a:t>
            </a:r>
          </a:p>
        </p:txBody>
      </p:sp>
      <p:pic>
        <p:nvPicPr>
          <p:cNvPr id="19460" name="Picture 4" descr="scarborough subway">
            <a:hlinkClick r:id="rId2"/>
          </p:cNvPr>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381000" y="1600200"/>
            <a:ext cx="4038600" cy="2133727"/>
          </a:xfrm>
          <a:prstGeom prst="rect">
            <a:avLst/>
          </a:prstGeom>
          <a:noFill/>
        </p:spPr>
      </p:pic>
      <p:pic>
        <p:nvPicPr>
          <p:cNvPr id="19462" name="Picture 6" descr="Federal Finance Minister Jim Flaherty (right) and Toronto Mayor Rob Ford shake hands after announcing funding of a subway line extension in Toronto on Monday September 23, 201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799" y="4114800"/>
            <a:ext cx="2036379" cy="1524000"/>
          </a:xfrm>
          <a:prstGeom prst="rect">
            <a:avLst/>
          </a:prstGeom>
          <a:noFill/>
        </p:spPr>
      </p:pic>
      <p:pic>
        <p:nvPicPr>
          <p:cNvPr id="19464" name="Picture 8" descr=" Glen Murray, Minister of Transportation and Infrastructure, announced the province's offer to take the existing $1.4 billion in provincial transit funding to build a Scarborough subway extension that would be shorter and have only two stops. If the city and Ottawa came through with more funds, he said, the line could go farther.&#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14600" y="4191000"/>
            <a:ext cx="2005340" cy="1343026"/>
          </a:xfrm>
          <a:prstGeom prst="rect">
            <a:avLst/>
          </a:prstGeom>
          <a:noFill/>
        </p:spPr>
      </p:pic>
      <p:sp>
        <p:nvSpPr>
          <p:cNvPr id="11" name="TextBox 10"/>
          <p:cNvSpPr txBox="1"/>
          <p:nvPr/>
        </p:nvSpPr>
        <p:spPr>
          <a:xfrm>
            <a:off x="533400" y="5791200"/>
            <a:ext cx="1524000" cy="461665"/>
          </a:xfrm>
          <a:prstGeom prst="rect">
            <a:avLst/>
          </a:prstGeom>
          <a:noFill/>
        </p:spPr>
        <p:txBody>
          <a:bodyPr wrap="square" rtlCol="0">
            <a:spAutoFit/>
          </a:bodyPr>
          <a:lstStyle/>
          <a:p>
            <a:pPr eaLnBrk="1" fontAlgn="auto" hangingPunct="1">
              <a:spcBef>
                <a:spcPts val="0"/>
              </a:spcBef>
              <a:spcAft>
                <a:spcPts val="0"/>
              </a:spcAft>
            </a:pPr>
            <a:r>
              <a:rPr lang="en-US" sz="1200" dirty="0">
                <a:solidFill>
                  <a:prstClr val="black"/>
                </a:solidFill>
                <a:latin typeface="Calibri"/>
              </a:rPr>
              <a:t>$660 from Federal Government</a:t>
            </a:r>
          </a:p>
        </p:txBody>
      </p:sp>
      <p:sp>
        <p:nvSpPr>
          <p:cNvPr id="12" name="TextBox 11"/>
          <p:cNvSpPr txBox="1"/>
          <p:nvPr/>
        </p:nvSpPr>
        <p:spPr>
          <a:xfrm>
            <a:off x="2743200" y="5786735"/>
            <a:ext cx="1676400" cy="461665"/>
          </a:xfrm>
          <a:prstGeom prst="rect">
            <a:avLst/>
          </a:prstGeom>
          <a:noFill/>
        </p:spPr>
        <p:txBody>
          <a:bodyPr wrap="square" rtlCol="0">
            <a:spAutoFit/>
          </a:bodyPr>
          <a:lstStyle/>
          <a:p>
            <a:pPr eaLnBrk="1" fontAlgn="auto" hangingPunct="1">
              <a:spcBef>
                <a:spcPts val="0"/>
              </a:spcBef>
              <a:spcAft>
                <a:spcPts val="0"/>
              </a:spcAft>
            </a:pPr>
            <a:r>
              <a:rPr lang="en-US" sz="1200" dirty="0">
                <a:solidFill>
                  <a:prstClr val="black"/>
                </a:solidFill>
                <a:latin typeface="Calibri"/>
              </a:rPr>
              <a:t>$1.4 billion from Provincial Government</a:t>
            </a:r>
          </a:p>
        </p:txBody>
      </p:sp>
    </p:spTree>
    <p:extLst>
      <p:ext uri="{BB962C8B-B14F-4D97-AF65-F5344CB8AC3E}">
        <p14:creationId xmlns:p14="http://schemas.microsoft.com/office/powerpoint/2010/main" val="2334388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half" idx="1"/>
          </p:nvPr>
        </p:nvPicPr>
        <p:blipFill>
          <a:blip r:embed="rId2" cstate="email">
            <a:extLst>
              <a:ext uri="{28A0092B-C50C-407E-A947-70E740481C1C}">
                <a14:useLocalDpi xmlns:a14="http://schemas.microsoft.com/office/drawing/2010/main"/>
              </a:ext>
            </a:extLst>
          </a:blip>
          <a:srcRect t="-3432" b="-3432"/>
          <a:stretch>
            <a:fillRect/>
          </a:stretch>
        </p:blipFill>
        <p:spPr/>
      </p:pic>
      <p:pic>
        <p:nvPicPr>
          <p:cNvPr id="5" name="Content Placeholder 4"/>
          <p:cNvPicPr>
            <a:picLocks noGrp="1" noChangeAspect="1"/>
          </p:cNvPicPr>
          <p:nvPr>
            <p:ph sz="half" idx="2"/>
          </p:nvPr>
        </p:nvPicPr>
        <p:blipFill>
          <a:blip r:embed="rId3" cstate="email">
            <a:extLst>
              <a:ext uri="{28A0092B-C50C-407E-A947-70E740481C1C}">
                <a14:useLocalDpi xmlns:a14="http://schemas.microsoft.com/office/drawing/2010/main"/>
              </a:ext>
            </a:extLst>
          </a:blip>
          <a:srcRect l="-4582" r="-4582"/>
          <a:stretch>
            <a:fillRect/>
          </a:stretch>
        </p:blipFill>
        <p:spPr/>
      </p:pic>
    </p:spTree>
    <p:extLst>
      <p:ext uri="{BB962C8B-B14F-4D97-AF65-F5344CB8AC3E}">
        <p14:creationId xmlns:p14="http://schemas.microsoft.com/office/powerpoint/2010/main" val="1075677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Case 3 – Funding the Big </a:t>
            </a:r>
            <a:r>
              <a:rPr lang="en-US" sz="2400" dirty="0" smtClean="0"/>
              <a:t>Move:</a:t>
            </a:r>
            <a:r>
              <a:rPr lang="en-US" sz="2400" dirty="0"/>
              <a:t/>
            </a:r>
            <a:br>
              <a:rPr lang="en-US" sz="2400" dirty="0"/>
            </a:br>
            <a:r>
              <a:rPr lang="en-US" sz="2400" dirty="0"/>
              <a:t>What </a:t>
            </a:r>
            <a:r>
              <a:rPr lang="en-US" sz="2400" dirty="0" smtClean="0"/>
              <a:t>role does evidence play in policy-making? </a:t>
            </a:r>
            <a:endParaRPr lang="en-US" sz="2400" dirty="0"/>
          </a:p>
        </p:txBody>
      </p:sp>
      <p:sp>
        <p:nvSpPr>
          <p:cNvPr id="8" name="Text Placeholder 7"/>
          <p:cNvSpPr>
            <a:spLocks noGrp="1"/>
          </p:cNvSpPr>
          <p:nvPr>
            <p:ph type="body" idx="1"/>
          </p:nvPr>
        </p:nvSpPr>
        <p:spPr/>
        <p:txBody>
          <a:bodyPr>
            <a:normAutofit fontScale="92500"/>
          </a:bodyPr>
          <a:lstStyle/>
          <a:p>
            <a:r>
              <a:rPr lang="en-US" dirty="0" smtClean="0"/>
              <a:t>The Big Move – Greater Toronto</a:t>
            </a:r>
            <a:endParaRPr lang="en-US" dirty="0"/>
          </a:p>
        </p:txBody>
      </p:sp>
      <p:pic>
        <p:nvPicPr>
          <p:cNvPr id="21506" name="Picture 2" descr="http://stevemunro.ca/wp-content/uploads/2012/12/BigPicture.jpg"/>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tretch>
            <a:fillRect/>
          </a:stretch>
        </p:blipFill>
        <p:spPr bwMode="auto">
          <a:xfrm>
            <a:off x="457200" y="2812313"/>
            <a:ext cx="4040188" cy="2676411"/>
          </a:xfrm>
          <a:prstGeom prst="rect">
            <a:avLst/>
          </a:prstGeom>
          <a:noFill/>
        </p:spPr>
      </p:pic>
      <p:sp>
        <p:nvSpPr>
          <p:cNvPr id="9" name="Text Placeholder 8"/>
          <p:cNvSpPr>
            <a:spLocks noGrp="1"/>
          </p:cNvSpPr>
          <p:nvPr>
            <p:ph type="body" sz="quarter" idx="3"/>
          </p:nvPr>
        </p:nvSpPr>
        <p:spPr/>
        <p:txBody>
          <a:bodyPr>
            <a:normAutofit fontScale="92500"/>
          </a:bodyPr>
          <a:lstStyle/>
          <a:p>
            <a:r>
              <a:rPr lang="en-US" dirty="0" smtClean="0"/>
              <a:t>The Big Move - Funding Strategy</a:t>
            </a:r>
            <a:endParaRPr lang="en-US" dirty="0"/>
          </a:p>
        </p:txBody>
      </p:sp>
      <p:pic>
        <p:nvPicPr>
          <p:cNvPr id="21508" name="Picture 4" descr="http://www.metrolinx.com/en/regionalplanning/funding/Investment_Tools-850x600.jpg"/>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tretch>
            <a:fillRect/>
          </a:stretch>
        </p:blipFill>
        <p:spPr bwMode="auto">
          <a:xfrm>
            <a:off x="4645025" y="2724010"/>
            <a:ext cx="4041775" cy="2853018"/>
          </a:xfrm>
          <a:prstGeom prst="rect">
            <a:avLst/>
          </a:prstGeom>
          <a:noFill/>
        </p:spPr>
      </p:pic>
      <p:sp>
        <p:nvSpPr>
          <p:cNvPr id="6" name="TextBox 5"/>
          <p:cNvSpPr txBox="1"/>
          <p:nvPr/>
        </p:nvSpPr>
        <p:spPr>
          <a:xfrm>
            <a:off x="762000" y="5486400"/>
            <a:ext cx="3048000" cy="646331"/>
          </a:xfrm>
          <a:prstGeom prst="rect">
            <a:avLst/>
          </a:prstGeom>
          <a:noFill/>
        </p:spPr>
        <p:txBody>
          <a:bodyPr wrap="square" rtlCol="0">
            <a:spAutoFit/>
          </a:bodyPr>
          <a:lstStyle/>
          <a:p>
            <a:pPr eaLnBrk="1" fontAlgn="auto" hangingPunct="1">
              <a:spcBef>
                <a:spcPts val="0"/>
              </a:spcBef>
              <a:spcAft>
                <a:spcPts val="0"/>
              </a:spcAft>
            </a:pPr>
            <a:r>
              <a:rPr lang="en-US" sz="1800" dirty="0">
                <a:solidFill>
                  <a:prstClr val="black"/>
                </a:solidFill>
                <a:latin typeface="Calibri"/>
              </a:rPr>
              <a:t>25 year, $50 Billion Regional Transportation Strategy</a:t>
            </a:r>
          </a:p>
        </p:txBody>
      </p:sp>
    </p:spTree>
    <p:extLst>
      <p:ext uri="{BB962C8B-B14F-4D97-AF65-F5344CB8AC3E}">
        <p14:creationId xmlns:p14="http://schemas.microsoft.com/office/powerpoint/2010/main" val="3838951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A Second Look at Funding Options: Form A Blue Ribbon Advisory Panel</a:t>
            </a:r>
            <a:endParaRPr lang="en-US" sz="2000" dirty="0"/>
          </a:p>
        </p:txBody>
      </p:sp>
      <p:pic>
        <p:nvPicPr>
          <p:cNvPr id="22530" name="Picture 2" descr="http://farm3.staticflickr.com/2820/9803140863_8772d05b71.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457200" y="1600200"/>
            <a:ext cx="4038600" cy="2689708"/>
          </a:xfrm>
          <a:prstGeom prst="rect">
            <a:avLst/>
          </a:prstGeom>
          <a:noFill/>
        </p:spPr>
      </p:pic>
      <p:pic>
        <p:nvPicPr>
          <p:cNvPr id="22532" name="Picture 4" descr="making the move.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915741" y="1600200"/>
            <a:ext cx="3503517" cy="4525963"/>
          </a:xfrm>
          <a:prstGeom prst="rect">
            <a:avLst/>
          </a:prstGeom>
          <a:noFill/>
        </p:spPr>
      </p:pic>
      <p:sp>
        <p:nvSpPr>
          <p:cNvPr id="12" name="TextBox 11"/>
          <p:cNvSpPr txBox="1"/>
          <p:nvPr/>
        </p:nvSpPr>
        <p:spPr>
          <a:xfrm>
            <a:off x="457200" y="4572000"/>
            <a:ext cx="3657600" cy="1754326"/>
          </a:xfrm>
          <a:prstGeom prst="rect">
            <a:avLst/>
          </a:prstGeom>
          <a:noFill/>
        </p:spPr>
        <p:txBody>
          <a:bodyPr wrap="square" rtlCol="0">
            <a:spAutoFit/>
          </a:bodyPr>
          <a:lstStyle/>
          <a:p>
            <a:pPr eaLnBrk="1" fontAlgn="auto" hangingPunct="1">
              <a:spcBef>
                <a:spcPts val="0"/>
              </a:spcBef>
              <a:spcAft>
                <a:spcPts val="0"/>
              </a:spcAft>
            </a:pPr>
            <a:r>
              <a:rPr lang="en-US" sz="1800" dirty="0">
                <a:solidFill>
                  <a:prstClr val="black"/>
                </a:solidFill>
                <a:latin typeface="Calibri"/>
              </a:rPr>
              <a:t>“Yes we need to pay for it. And so our government is going to find new revenue tools for infrastructure improvements the GTHA. This conversation does not scare me,”</a:t>
            </a:r>
          </a:p>
          <a:p>
            <a:pPr eaLnBrk="1" fontAlgn="auto" hangingPunct="1">
              <a:spcBef>
                <a:spcPts val="0"/>
              </a:spcBef>
              <a:spcAft>
                <a:spcPts val="0"/>
              </a:spcAft>
            </a:pPr>
            <a:endParaRPr lang="en-US" sz="1800" dirty="0">
              <a:solidFill>
                <a:prstClr val="black"/>
              </a:solidFill>
              <a:latin typeface="Calibri"/>
            </a:endParaRPr>
          </a:p>
        </p:txBody>
      </p:sp>
    </p:spTree>
    <p:extLst>
      <p:ext uri="{BB962C8B-B14F-4D97-AF65-F5344CB8AC3E}">
        <p14:creationId xmlns:p14="http://schemas.microsoft.com/office/powerpoint/2010/main" val="3543074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Disregarding the Evidence?</a:t>
            </a:r>
            <a:endParaRPr lang="en-US" dirty="0"/>
          </a:p>
        </p:txBody>
      </p:sp>
      <p:sp>
        <p:nvSpPr>
          <p:cNvPr id="4" name="Content Placeholder 3"/>
          <p:cNvSpPr>
            <a:spLocks noGrp="1"/>
          </p:cNvSpPr>
          <p:nvPr>
            <p:ph sz="half" idx="2"/>
          </p:nvPr>
        </p:nvSpPr>
        <p:spPr/>
        <p:txBody>
          <a:bodyPr>
            <a:normAutofit lnSpcReduction="10000"/>
          </a:bodyPr>
          <a:lstStyle/>
          <a:p>
            <a:r>
              <a:rPr lang="en-US" sz="1700" dirty="0" smtClean="0"/>
              <a:t>“our transit plan will not include increases in the gas tax, HST or income taxes on middle income families or individuals,”</a:t>
            </a:r>
          </a:p>
          <a:p>
            <a:pPr>
              <a:buNone/>
            </a:pPr>
            <a:r>
              <a:rPr lang="en-US" sz="1700" dirty="0"/>
              <a:t>	</a:t>
            </a:r>
            <a:r>
              <a:rPr lang="en-US" sz="1700" dirty="0" smtClean="0"/>
              <a:t>	</a:t>
            </a:r>
            <a:endParaRPr lang="en-US" sz="1700" dirty="0"/>
          </a:p>
          <a:p>
            <a:r>
              <a:rPr lang="en-US" sz="1700" dirty="0" smtClean="0"/>
              <a:t>“I had said all along that funding has to be fair…I am not going to ask the people in North Bay to pay for transit in the GTA . . . that has never been part of our plan.”</a:t>
            </a:r>
          </a:p>
          <a:p>
            <a:pPr>
              <a:buNone/>
            </a:pPr>
            <a:endParaRPr lang="en-US" sz="1800" dirty="0" smtClean="0"/>
          </a:p>
          <a:p>
            <a:pPr>
              <a:buNone/>
            </a:pPr>
            <a:r>
              <a:rPr lang="en-US" sz="1800" dirty="0"/>
              <a:t>	</a:t>
            </a:r>
            <a:r>
              <a:rPr lang="en-US" sz="1800" dirty="0" smtClean="0"/>
              <a:t>	Kathleen Wynne</a:t>
            </a:r>
          </a:p>
          <a:p>
            <a:pPr>
              <a:buNone/>
            </a:pPr>
            <a:r>
              <a:rPr lang="en-US" sz="1800" dirty="0" smtClean="0"/>
              <a:t>		Premier of Ontario</a:t>
            </a:r>
          </a:p>
          <a:p>
            <a:endParaRPr lang="en-US" sz="1800" dirty="0" smtClean="0"/>
          </a:p>
          <a:p>
            <a:pPr>
              <a:buNone/>
            </a:pPr>
            <a:r>
              <a:rPr lang="en-US" dirty="0"/>
              <a:t>	</a:t>
            </a:r>
          </a:p>
        </p:txBody>
      </p:sp>
      <p:pic>
        <p:nvPicPr>
          <p:cNvPr id="23554" name="Picture 2"/>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457200" y="1864308"/>
            <a:ext cx="4038600" cy="3997747"/>
          </a:xfrm>
          <a:prstGeom prst="rect">
            <a:avLst/>
          </a:prstGeom>
          <a:noFill/>
          <a:ln w="9525">
            <a:noFill/>
            <a:miter lim="800000"/>
            <a:headEnd/>
            <a:tailEnd/>
          </a:ln>
          <a:effectLst/>
        </p:spPr>
      </p:pic>
    </p:spTree>
    <p:extLst>
      <p:ext uri="{BB962C8B-B14F-4D97-AF65-F5344CB8AC3E}">
        <p14:creationId xmlns:p14="http://schemas.microsoft.com/office/powerpoint/2010/main" val="8975653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Why do decision makers go against the evidence?</a:t>
            </a:r>
            <a:endParaRPr lang="en-US" sz="2800" dirty="0"/>
          </a:p>
        </p:txBody>
      </p:sp>
      <p:sp>
        <p:nvSpPr>
          <p:cNvPr id="4" name="Content Placeholder 3"/>
          <p:cNvSpPr>
            <a:spLocks noGrp="1"/>
          </p:cNvSpPr>
          <p:nvPr>
            <p:ph sz="half" idx="2"/>
          </p:nvPr>
        </p:nvSpPr>
        <p:spPr>
          <a:xfrm>
            <a:off x="4648200" y="1600200"/>
            <a:ext cx="4038600" cy="5029200"/>
          </a:xfrm>
        </p:spPr>
        <p:txBody>
          <a:bodyPr>
            <a:normAutofit fontScale="85000" lnSpcReduction="20000"/>
          </a:bodyPr>
          <a:lstStyle/>
          <a:p>
            <a:r>
              <a:rPr lang="en-US" dirty="0" smtClean="0"/>
              <a:t>Evidence often conflicts, and can be used to tell different stories depending on who is telling them, and what factors are given priority</a:t>
            </a:r>
          </a:p>
          <a:p>
            <a:r>
              <a:rPr lang="en-US" dirty="0" smtClean="0"/>
              <a:t>Evidence may conflict with key interest group positions</a:t>
            </a:r>
          </a:p>
          <a:p>
            <a:r>
              <a:rPr lang="en-US" dirty="0" smtClean="0"/>
              <a:t>Technical evidence is often complex and difficult to communicate to the public through the media</a:t>
            </a:r>
          </a:p>
          <a:p>
            <a:pPr lvl="1"/>
            <a:r>
              <a:rPr lang="en-US" dirty="0" smtClean="0"/>
              <a:t>Politicians and interest groups may willfully misrepresent the evidence or stress particular points to further their own political ends</a:t>
            </a:r>
            <a:endParaRPr lang="en-US" dirty="0"/>
          </a:p>
        </p:txBody>
      </p:sp>
      <p:pic>
        <p:nvPicPr>
          <p:cNvPr id="26628" name="Picture 4" descr="Decision-making on Mega-projects: Cost-benefit Analysis, Planning and Innovation"/>
          <p:cNvPicPr>
            <a:picLocks noGrp="1" noChangeAspect="1" noChangeArrowheads="1"/>
          </p:cNvPicPr>
          <p:nvPr>
            <p:ph sz="half" idx="1"/>
          </p:nvPr>
        </p:nvPicPr>
        <p:blipFill>
          <a:blip r:embed="rId3"/>
          <a:srcRect/>
          <a:stretch>
            <a:fillRect/>
          </a:stretch>
        </p:blipFill>
        <p:spPr bwMode="auto">
          <a:xfrm>
            <a:off x="380999" y="1752600"/>
            <a:ext cx="3685953" cy="3962400"/>
          </a:xfrm>
          <a:prstGeom prst="rect">
            <a:avLst/>
          </a:prstGeom>
          <a:noFill/>
        </p:spPr>
      </p:pic>
    </p:spTree>
    <p:extLst>
      <p:ext uri="{BB962C8B-B14F-4D97-AF65-F5344CB8AC3E}">
        <p14:creationId xmlns:p14="http://schemas.microsoft.com/office/powerpoint/2010/main" val="20387144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Why do decision makers go against the evidence?</a:t>
            </a:r>
            <a:endParaRPr lang="en-US" sz="2800" dirty="0"/>
          </a:p>
        </p:txBody>
      </p:sp>
      <p:pic>
        <p:nvPicPr>
          <p:cNvPr id="24578" name="Picture 2"/>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bwMode="auto">
          <a:xfrm>
            <a:off x="548427" y="2174875"/>
            <a:ext cx="3857734" cy="3951288"/>
          </a:xfrm>
          <a:prstGeom prst="rect">
            <a:avLst/>
          </a:prstGeom>
          <a:noFill/>
          <a:ln w="9525">
            <a:noFill/>
            <a:miter lim="800000"/>
            <a:headEnd/>
            <a:tailEnd/>
          </a:ln>
          <a:effectLst/>
        </p:spPr>
      </p:pic>
      <p:sp>
        <p:nvSpPr>
          <p:cNvPr id="7" name="Text Placeholder 6"/>
          <p:cNvSpPr>
            <a:spLocks noGrp="1"/>
          </p:cNvSpPr>
          <p:nvPr>
            <p:ph type="body" sz="quarter" idx="3"/>
          </p:nvPr>
        </p:nvSpPr>
        <p:spPr/>
        <p:txBody>
          <a:bodyPr/>
          <a:lstStyle/>
          <a:p>
            <a:r>
              <a:rPr lang="en-US" dirty="0" smtClean="0"/>
              <a:t>Non quantifiable factors</a:t>
            </a:r>
            <a:endParaRPr lang="en-US" dirty="0"/>
          </a:p>
        </p:txBody>
      </p:sp>
      <p:sp>
        <p:nvSpPr>
          <p:cNvPr id="8" name="Content Placeholder 7"/>
          <p:cNvSpPr>
            <a:spLocks noGrp="1"/>
          </p:cNvSpPr>
          <p:nvPr>
            <p:ph sz="quarter" idx="4"/>
          </p:nvPr>
        </p:nvSpPr>
        <p:spPr/>
        <p:txBody>
          <a:bodyPr>
            <a:normAutofit lnSpcReduction="10000"/>
          </a:bodyPr>
          <a:lstStyle/>
          <a:p>
            <a:r>
              <a:rPr lang="en-US" baseline="0" dirty="0" smtClean="0"/>
              <a:t>histories of place, symbolic narratives of mega-projects take precedence over what ‘technical’ analysis has been done</a:t>
            </a:r>
          </a:p>
          <a:p>
            <a:endParaRPr lang="en-US" dirty="0" smtClean="0"/>
          </a:p>
          <a:p>
            <a:r>
              <a:rPr lang="en-US" dirty="0" smtClean="0"/>
              <a:t>Mega-projects become symbolic wedge issues that are very popular with certain segments of the public</a:t>
            </a:r>
          </a:p>
          <a:p>
            <a:endParaRPr lang="en-US" dirty="0"/>
          </a:p>
          <a:p>
            <a:pPr marL="0" indent="0">
              <a:buNone/>
            </a:pPr>
            <a:endParaRPr lang="en-US" dirty="0"/>
          </a:p>
          <a:p>
            <a:pPr marL="0" indent="0">
              <a:buNone/>
            </a:pPr>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363203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7950" y="260350"/>
            <a:ext cx="8856663" cy="1143000"/>
          </a:xfrm>
          <a:noFill/>
        </p:spPr>
        <p:txBody>
          <a:bodyPr lIns="92075" tIns="46038" rIns="92075" bIns="46038"/>
          <a:lstStyle/>
          <a:p>
            <a:pPr eaLnBrk="1" hangingPunct="1">
              <a:lnSpc>
                <a:spcPct val="80000"/>
              </a:lnSpc>
            </a:pPr>
            <a:r>
              <a:rPr lang="en-US" altLang="en-US" b="1" smtClean="0">
                <a:latin typeface="Arial Narrow" panose="020B0606020202030204" pitchFamily="34" charset="0"/>
              </a:rPr>
              <a:t>Canada’s 3 largest cities move differently from each other</a:t>
            </a:r>
          </a:p>
        </p:txBody>
      </p:sp>
      <p:sp>
        <p:nvSpPr>
          <p:cNvPr id="32771" name="Text Box 15"/>
          <p:cNvSpPr txBox="1">
            <a:spLocks noChangeArrowheads="1"/>
          </p:cNvSpPr>
          <p:nvPr/>
        </p:nvSpPr>
        <p:spPr bwMode="auto">
          <a:xfrm>
            <a:off x="539750" y="5073650"/>
            <a:ext cx="831691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80000"/>
              </a:lnSpc>
              <a:spcBef>
                <a:spcPct val="50000"/>
              </a:spcBef>
              <a:buFontTx/>
              <a:buNone/>
            </a:pPr>
            <a:r>
              <a:rPr lang="en-US" altLang="en-US" sz="3600" b="1">
                <a:latin typeface="Arial Narrow" panose="020B0606020202030204" pitchFamily="34" charset="0"/>
              </a:rPr>
              <a:t>Infrastructure disparities both reflect diverse urban mobilities and embed these differences in the urban fabric</a:t>
            </a:r>
          </a:p>
        </p:txBody>
      </p:sp>
      <p:pic>
        <p:nvPicPr>
          <p:cNvPr id="32772" name="Picture 1"/>
          <p:cNvPicPr>
            <a:picLocks noChangeAspect="1"/>
          </p:cNvPicPr>
          <p:nvPr/>
        </p:nvPicPr>
        <p:blipFill>
          <a:blip r:embed="rId2">
            <a:extLst>
              <a:ext uri="{28A0092B-C50C-407E-A947-70E740481C1C}">
                <a14:useLocalDpi xmlns:a14="http://schemas.microsoft.com/office/drawing/2010/main"/>
              </a:ext>
            </a:extLst>
          </a:blip>
          <a:srcRect l="8138" t="18060" r="41370" b="68771"/>
          <a:stretch>
            <a:fillRect/>
          </a:stretch>
        </p:blipFill>
        <p:spPr bwMode="auto">
          <a:xfrm>
            <a:off x="1192213" y="1800225"/>
            <a:ext cx="7451725"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6372225" y="3644900"/>
            <a:ext cx="1647825" cy="688975"/>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 name="Rectangle 4"/>
          <p:cNvSpPr/>
          <p:nvPr/>
        </p:nvSpPr>
        <p:spPr>
          <a:xfrm>
            <a:off x="2368550" y="2992438"/>
            <a:ext cx="1800225" cy="6524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6" name="Rounded Rectangle 5"/>
          <p:cNvSpPr/>
          <p:nvPr/>
        </p:nvSpPr>
        <p:spPr>
          <a:xfrm>
            <a:off x="1196975" y="3644900"/>
            <a:ext cx="2078038" cy="109220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7" name="Rectangle 6"/>
          <p:cNvSpPr/>
          <p:nvPr/>
        </p:nvSpPr>
        <p:spPr>
          <a:xfrm>
            <a:off x="8388350" y="2779713"/>
            <a:ext cx="255588" cy="1530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8" name="Rectangle 7"/>
          <p:cNvSpPr/>
          <p:nvPr/>
        </p:nvSpPr>
        <p:spPr>
          <a:xfrm>
            <a:off x="8020050" y="3644900"/>
            <a:ext cx="495300" cy="6651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9" name="Rectangle 8"/>
          <p:cNvSpPr/>
          <p:nvPr/>
        </p:nvSpPr>
        <p:spPr>
          <a:xfrm>
            <a:off x="5219700" y="4095750"/>
            <a:ext cx="3424238" cy="6207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Tree>
  </p:cSld>
  <p:clrMapOvr>
    <a:masterClrMapping/>
  </p:clrMapOvr>
  <p:transition>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Simplest perspective is to argue for decisions based purely on technical evidence</a:t>
            </a:r>
          </a:p>
          <a:p>
            <a:pPr lvl="1"/>
            <a:r>
              <a:rPr lang="en-US" dirty="0" smtClean="0"/>
              <a:t> set up governance structures and decision making processes that encourage technical evidence over politics</a:t>
            </a:r>
          </a:p>
          <a:p>
            <a:pPr lvl="1"/>
            <a:r>
              <a:rPr lang="en-US" dirty="0" smtClean="0"/>
              <a:t>There is a need to improve technical project evaluation processes</a:t>
            </a:r>
          </a:p>
          <a:p>
            <a:endParaRPr lang="en-US" dirty="0"/>
          </a:p>
          <a:p>
            <a:r>
              <a:rPr lang="en-US" dirty="0" smtClean="0"/>
              <a:t>In practice, policy making is inherently political, and technical evidence about projects merits in terms of costs, benefits and viability is always weighed alongside non-quantifiable symbolic factors that either emphasize or downplay the importance of a project. </a:t>
            </a:r>
          </a:p>
          <a:p>
            <a:endParaRPr lang="en-US" dirty="0"/>
          </a:p>
          <a:p>
            <a:r>
              <a:rPr lang="en-US" dirty="0" smtClean="0"/>
              <a:t>More research identifying the specific non-quantifiable factors that are being used to promote certain technologies</a:t>
            </a:r>
          </a:p>
          <a:p>
            <a:pPr lvl="1"/>
            <a:r>
              <a:rPr lang="en-US" dirty="0" smtClean="0"/>
              <a:t>Then test extent to which these objectives are actually being met; in other words, unpack the non-quantifiable factors to see if evidence exists to support the claims being made</a:t>
            </a:r>
            <a:endParaRPr lang="en-US" dirty="0"/>
          </a:p>
        </p:txBody>
      </p:sp>
    </p:spTree>
    <p:extLst>
      <p:ext uri="{BB962C8B-B14F-4D97-AF65-F5344CB8AC3E}">
        <p14:creationId xmlns:p14="http://schemas.microsoft.com/office/powerpoint/2010/main" val="5377745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2A5C"/>
        </a:solidFill>
        <a:effectLst/>
      </p:bgPr>
    </p:bg>
    <p:spTree>
      <p:nvGrpSpPr>
        <p:cNvPr id="1" name=""/>
        <p:cNvGrpSpPr/>
        <p:nvPr/>
      </p:nvGrpSpPr>
      <p:grpSpPr>
        <a:xfrm>
          <a:off x="0" y="0"/>
          <a:ext cx="0" cy="0"/>
          <a:chOff x="0" y="0"/>
          <a:chExt cx="0" cy="0"/>
        </a:xfrm>
      </p:grpSpPr>
      <p:pic>
        <p:nvPicPr>
          <p:cNvPr id="2867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625" y="2544763"/>
            <a:ext cx="8269288"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6044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260350"/>
            <a:ext cx="9144000" cy="1143000"/>
          </a:xfrm>
          <a:noFill/>
        </p:spPr>
        <p:txBody>
          <a:bodyPr lIns="92075" tIns="46038" rIns="92075" bIns="46038"/>
          <a:lstStyle/>
          <a:p>
            <a:pPr eaLnBrk="1" hangingPunct="1">
              <a:lnSpc>
                <a:spcPct val="80000"/>
              </a:lnSpc>
            </a:pPr>
            <a:r>
              <a:rPr lang="en-US" altLang="en-US" b="1" smtClean="0">
                <a:latin typeface="Arial Narrow" panose="020B0606020202030204" pitchFamily="34" charset="0"/>
              </a:rPr>
              <a:t>Montreal has Canada’s most extensive urban highway and transit infrastructure</a:t>
            </a:r>
          </a:p>
        </p:txBody>
      </p:sp>
      <p:pic>
        <p:nvPicPr>
          <p:cNvPr id="33795"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188" y="1557338"/>
            <a:ext cx="5040312"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2"/>
          <p:cNvSpPr txBox="1">
            <a:spLocks noChangeArrowheads="1"/>
          </p:cNvSpPr>
          <p:nvPr/>
        </p:nvSpPr>
        <p:spPr bwMode="auto">
          <a:xfrm>
            <a:off x="6011863" y="1577975"/>
            <a:ext cx="29876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en-US" b="1">
                <a:latin typeface="Arial Narrow" panose="020B0606020202030204" pitchFamily="34" charset="0"/>
              </a:rPr>
              <a:t>1.9 / 4.1 million population in the city/region as of 2014</a:t>
            </a:r>
          </a:p>
          <a:p>
            <a:pPr eaLnBrk="1" hangingPunct="1">
              <a:spcBef>
                <a:spcPct val="0"/>
              </a:spcBef>
            </a:pPr>
            <a:endParaRPr lang="en-US" altLang="en-US" sz="800" b="1">
              <a:latin typeface="Arial Narrow" panose="020B0606020202030204" pitchFamily="34" charset="0"/>
            </a:endParaRPr>
          </a:p>
          <a:p>
            <a:pPr eaLnBrk="1" hangingPunct="1">
              <a:spcBef>
                <a:spcPct val="0"/>
              </a:spcBef>
            </a:pPr>
            <a:r>
              <a:rPr lang="en-US" altLang="en-US" b="1">
                <a:latin typeface="Arial Narrow" panose="020B0606020202030204" pitchFamily="34" charset="0"/>
              </a:rPr>
              <a:t>Metro opened in 1966 </a:t>
            </a:r>
          </a:p>
          <a:p>
            <a:pPr eaLnBrk="1" hangingPunct="1">
              <a:spcBef>
                <a:spcPct val="0"/>
              </a:spcBef>
            </a:pPr>
            <a:endParaRPr lang="en-US" altLang="en-US" sz="800" b="1">
              <a:latin typeface="Arial Narrow" panose="020B0606020202030204" pitchFamily="34" charset="0"/>
            </a:endParaRPr>
          </a:p>
          <a:p>
            <a:pPr eaLnBrk="1" hangingPunct="1">
              <a:spcBef>
                <a:spcPct val="0"/>
              </a:spcBef>
            </a:pPr>
            <a:r>
              <a:rPr lang="en-US" altLang="en-US" b="1">
                <a:latin typeface="Arial Narrow" panose="020B0606020202030204" pitchFamily="34" charset="0"/>
              </a:rPr>
              <a:t>68 stations</a:t>
            </a:r>
          </a:p>
          <a:p>
            <a:pPr eaLnBrk="1" hangingPunct="1">
              <a:spcBef>
                <a:spcPct val="0"/>
              </a:spcBef>
            </a:pPr>
            <a:endParaRPr lang="en-US" altLang="en-US" sz="800" b="1">
              <a:latin typeface="Arial Narrow" panose="020B0606020202030204" pitchFamily="34" charset="0"/>
            </a:endParaRPr>
          </a:p>
          <a:p>
            <a:pPr eaLnBrk="1" hangingPunct="1">
              <a:spcBef>
                <a:spcPct val="0"/>
              </a:spcBef>
            </a:pPr>
            <a:r>
              <a:rPr lang="en-US" altLang="en-US" b="1">
                <a:latin typeface="Arial Narrow" panose="020B0606020202030204" pitchFamily="34" charset="0"/>
              </a:rPr>
              <a:t>69.2 km route length</a:t>
            </a:r>
          </a:p>
          <a:p>
            <a:pPr eaLnBrk="1" hangingPunct="1">
              <a:spcBef>
                <a:spcPct val="0"/>
              </a:spcBef>
            </a:pPr>
            <a:endParaRPr lang="en-US" altLang="en-US" sz="800" b="1">
              <a:latin typeface="Arial Narrow" panose="020B0606020202030204" pitchFamily="34" charset="0"/>
            </a:endParaRPr>
          </a:p>
        </p:txBody>
      </p:sp>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title"/>
          </p:nvPr>
        </p:nvSpPr>
        <p:spPr>
          <a:xfrm>
            <a:off x="0" y="404813"/>
            <a:ext cx="9144000" cy="1143000"/>
          </a:xfrm>
          <a:noFill/>
        </p:spPr>
        <p:txBody>
          <a:bodyPr lIns="92075" tIns="46038" rIns="92075" bIns="46038"/>
          <a:lstStyle/>
          <a:p>
            <a:pPr eaLnBrk="1" hangingPunct="1">
              <a:lnSpc>
                <a:spcPts val="4000"/>
              </a:lnSpc>
            </a:pPr>
            <a:r>
              <a:rPr lang="en-US" altLang="en-US" b="1" smtClean="0">
                <a:latin typeface="Arial Narrow" panose="020B0606020202030204" pitchFamily="34" charset="0"/>
              </a:rPr>
              <a:t>Montreal’s expressway network </a:t>
            </a:r>
            <a:br>
              <a:rPr lang="en-US" altLang="en-US" b="1" smtClean="0">
                <a:latin typeface="Arial Narrow" panose="020B0606020202030204" pitchFamily="34" charset="0"/>
              </a:rPr>
            </a:br>
            <a:r>
              <a:rPr lang="en-US" altLang="en-US" b="1" smtClean="0">
                <a:latin typeface="Arial Narrow" panose="020B0606020202030204" pitchFamily="34" charset="0"/>
              </a:rPr>
              <a:t>most resembles the U.S. Interstate pattern of complete urban coverage</a:t>
            </a:r>
          </a:p>
        </p:txBody>
      </p:sp>
      <p:sp>
        <p:nvSpPr>
          <p:cNvPr id="34819" name="Rectangle 8"/>
          <p:cNvSpPr>
            <a:spLocks noChangeArrowheads="1"/>
          </p:cNvSpPr>
          <p:nvPr/>
        </p:nvSpPr>
        <p:spPr bwMode="auto">
          <a:xfrm>
            <a:off x="530225" y="5265738"/>
            <a:ext cx="0" cy="1587"/>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CA" altLang="en-US" sz="2400"/>
          </a:p>
        </p:txBody>
      </p:sp>
      <p:sp>
        <p:nvSpPr>
          <p:cNvPr id="34820" name="Rectangle 9"/>
          <p:cNvSpPr>
            <a:spLocks noChangeArrowheads="1"/>
          </p:cNvSpPr>
          <p:nvPr/>
        </p:nvSpPr>
        <p:spPr bwMode="auto">
          <a:xfrm>
            <a:off x="4191000" y="5883275"/>
            <a:ext cx="4953000"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CA" altLang="en-US">
              <a:solidFill>
                <a:schemeClr val="tx2"/>
              </a:solidFill>
              <a:latin typeface="Helvetica" panose="020B0604020202020204" pitchFamily="34" charset="0"/>
            </a:endParaRPr>
          </a:p>
        </p:txBody>
      </p:sp>
      <p:pic>
        <p:nvPicPr>
          <p:cNvPr id="34821" name="Picture 6" descr="C:\Users\Ashl\AppData\Local\Microsoft\Windows\Temporary Internet Files\Content.Word\mtl-04-01.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50" y="2179638"/>
            <a:ext cx="66960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9" descr="http://www.routemarkers.com/canada/Quebec/Autoroute.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9925" y="2079625"/>
            <a:ext cx="16510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89763" y="4408488"/>
            <a:ext cx="17113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
          <p:cNvSpPr>
            <a:spLocks noChangeArrowheads="1"/>
          </p:cNvSpPr>
          <p:nvPr/>
        </p:nvSpPr>
        <p:spPr bwMode="auto">
          <a:xfrm>
            <a:off x="530225" y="5265738"/>
            <a:ext cx="0" cy="1587"/>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CA" altLang="en-US" sz="2400"/>
          </a:p>
        </p:txBody>
      </p:sp>
      <p:sp>
        <p:nvSpPr>
          <p:cNvPr id="35843" name="Rectangle 9"/>
          <p:cNvSpPr>
            <a:spLocks noChangeArrowheads="1"/>
          </p:cNvSpPr>
          <p:nvPr/>
        </p:nvSpPr>
        <p:spPr bwMode="auto">
          <a:xfrm>
            <a:off x="4191000" y="5883275"/>
            <a:ext cx="4953000"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CA" altLang="en-US">
              <a:solidFill>
                <a:schemeClr val="tx2"/>
              </a:solidFill>
              <a:latin typeface="Helvetica" panose="020B0604020202020204" pitchFamily="34" charset="0"/>
            </a:endParaRPr>
          </a:p>
        </p:txBody>
      </p:sp>
      <p:sp>
        <p:nvSpPr>
          <p:cNvPr id="35844" name="Rectangle 10"/>
          <p:cNvSpPr>
            <a:spLocks noChangeArrowheads="1"/>
          </p:cNvSpPr>
          <p:nvPr/>
        </p:nvSpPr>
        <p:spPr bwMode="auto">
          <a:xfrm>
            <a:off x="5219700" y="1844675"/>
            <a:ext cx="39243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85000"/>
              </a:lnSpc>
              <a:spcBef>
                <a:spcPct val="0"/>
              </a:spcBef>
              <a:buClr>
                <a:srgbClr val="F70000"/>
              </a:buClr>
              <a:buSzPct val="75000"/>
              <a:buFont typeface="Wingdings" panose="05000000000000000000" pitchFamily="2" charset="2"/>
              <a:buChar char="§"/>
            </a:pPr>
            <a:r>
              <a:rPr lang="en-US" altLang="en-US" sz="2800"/>
              <a:t> </a:t>
            </a:r>
            <a:endParaRPr lang="en-US" altLang="en-US" sz="2800" b="1">
              <a:latin typeface="Arial Narrow" panose="020B0606020202030204" pitchFamily="34" charset="0"/>
            </a:endParaRPr>
          </a:p>
        </p:txBody>
      </p:sp>
      <p:sp>
        <p:nvSpPr>
          <p:cNvPr id="35845" name="Rectangle 13"/>
          <p:cNvSpPr>
            <a:spLocks noChangeArrowheads="1"/>
          </p:cNvSpPr>
          <p:nvPr/>
        </p:nvSpPr>
        <p:spPr bwMode="auto">
          <a:xfrm>
            <a:off x="258763" y="298450"/>
            <a:ext cx="8512175" cy="171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80000"/>
              </a:lnSpc>
              <a:spcBef>
                <a:spcPct val="0"/>
              </a:spcBef>
              <a:buFontTx/>
              <a:buNone/>
            </a:pPr>
            <a:r>
              <a:rPr lang="en-US" altLang="en-US" sz="4400" b="1">
                <a:solidFill>
                  <a:schemeClr val="tx2"/>
                </a:solidFill>
                <a:latin typeface="Arial Narrow" panose="020B0606020202030204" pitchFamily="34" charset="0"/>
              </a:rPr>
              <a:t>Toronto has an under-sized rapid </a:t>
            </a:r>
          </a:p>
          <a:p>
            <a:pPr algn="ctr" eaLnBrk="1" hangingPunct="1">
              <a:lnSpc>
                <a:spcPct val="80000"/>
              </a:lnSpc>
              <a:spcBef>
                <a:spcPct val="0"/>
              </a:spcBef>
              <a:buFontTx/>
              <a:buNone/>
            </a:pPr>
            <a:r>
              <a:rPr lang="en-US" altLang="en-US" sz="4400" b="1">
                <a:solidFill>
                  <a:schemeClr val="tx2"/>
                </a:solidFill>
                <a:latin typeface="Arial Narrow" panose="020B0606020202030204" pitchFamily="34" charset="0"/>
              </a:rPr>
              <a:t>transit network for a city of 2.6 million</a:t>
            </a:r>
          </a:p>
          <a:p>
            <a:pPr algn="ctr" eaLnBrk="1" hangingPunct="1">
              <a:lnSpc>
                <a:spcPct val="80000"/>
              </a:lnSpc>
              <a:spcBef>
                <a:spcPct val="0"/>
              </a:spcBef>
              <a:buFontTx/>
              <a:buNone/>
            </a:pPr>
            <a:r>
              <a:rPr lang="en-US" altLang="en-US" sz="4400" b="1">
                <a:solidFill>
                  <a:schemeClr val="tx2"/>
                </a:solidFill>
                <a:latin typeface="Arial Narrow" panose="020B0606020202030204" pitchFamily="34" charset="0"/>
              </a:rPr>
              <a:t>and a metro region of 6 million</a:t>
            </a:r>
          </a:p>
        </p:txBody>
      </p:sp>
      <p:pic>
        <p:nvPicPr>
          <p:cNvPr id="35846" name="Picture 1"/>
          <p:cNvPicPr>
            <a:picLocks noChangeAspect="1"/>
          </p:cNvPicPr>
          <p:nvPr/>
        </p:nvPicPr>
        <p:blipFill>
          <a:blip r:embed="rId2">
            <a:extLst>
              <a:ext uri="{28A0092B-C50C-407E-A947-70E740481C1C}">
                <a14:useLocalDpi xmlns:a14="http://schemas.microsoft.com/office/drawing/2010/main"/>
              </a:ext>
            </a:extLst>
          </a:blip>
          <a:srcRect r="2760"/>
          <a:stretch>
            <a:fillRect/>
          </a:stretch>
        </p:blipFill>
        <p:spPr bwMode="auto">
          <a:xfrm>
            <a:off x="115888" y="2084388"/>
            <a:ext cx="72009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Box 2"/>
          <p:cNvSpPr txBox="1">
            <a:spLocks noChangeArrowheads="1"/>
          </p:cNvSpPr>
          <p:nvPr/>
        </p:nvSpPr>
        <p:spPr bwMode="auto">
          <a:xfrm>
            <a:off x="7316788" y="2211388"/>
            <a:ext cx="1822450"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ts val="3700"/>
              </a:lnSpc>
              <a:spcBef>
                <a:spcPct val="0"/>
              </a:spcBef>
            </a:pPr>
            <a:r>
              <a:rPr lang="en-US" altLang="en-US" b="1">
                <a:latin typeface="Arial Narrow" panose="020B0606020202030204" pitchFamily="34" charset="0"/>
              </a:rPr>
              <a:t>Subway opened in 1954</a:t>
            </a:r>
          </a:p>
          <a:p>
            <a:pPr eaLnBrk="1" hangingPunct="1">
              <a:lnSpc>
                <a:spcPts val="3700"/>
              </a:lnSpc>
              <a:spcBef>
                <a:spcPct val="0"/>
              </a:spcBef>
            </a:pPr>
            <a:endParaRPr lang="en-US" altLang="en-US" sz="900" b="1">
              <a:latin typeface="Arial Narrow" panose="020B0606020202030204" pitchFamily="34" charset="0"/>
            </a:endParaRPr>
          </a:p>
          <a:p>
            <a:pPr eaLnBrk="1" hangingPunct="1">
              <a:lnSpc>
                <a:spcPts val="3700"/>
              </a:lnSpc>
              <a:spcBef>
                <a:spcPct val="0"/>
              </a:spcBef>
            </a:pPr>
            <a:r>
              <a:rPr lang="en-US" altLang="en-US" b="1">
                <a:latin typeface="Arial Narrow" panose="020B0606020202030204" pitchFamily="34" charset="0"/>
              </a:rPr>
              <a:t>69 stations</a:t>
            </a:r>
          </a:p>
          <a:p>
            <a:pPr eaLnBrk="1" hangingPunct="1">
              <a:lnSpc>
                <a:spcPts val="3700"/>
              </a:lnSpc>
              <a:spcBef>
                <a:spcPct val="0"/>
              </a:spcBef>
            </a:pPr>
            <a:endParaRPr lang="en-CA" altLang="en-US" sz="900" b="1">
              <a:latin typeface="Arial Narrow" panose="020B0606020202030204" pitchFamily="34" charset="0"/>
            </a:endParaRPr>
          </a:p>
          <a:p>
            <a:pPr eaLnBrk="1" hangingPunct="1">
              <a:lnSpc>
                <a:spcPts val="3700"/>
              </a:lnSpc>
              <a:spcBef>
                <a:spcPct val="0"/>
              </a:spcBef>
            </a:pPr>
            <a:r>
              <a:rPr lang="en-US" altLang="en-US" b="1">
                <a:latin typeface="Arial Narrow" panose="020B0606020202030204" pitchFamily="34" charset="0"/>
              </a:rPr>
              <a:t>68.3 km</a:t>
            </a:r>
          </a:p>
        </p:txBody>
      </p:sp>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530225" y="5265738"/>
            <a:ext cx="0" cy="1587"/>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CA" altLang="en-US" sz="2400"/>
          </a:p>
        </p:txBody>
      </p:sp>
      <p:sp>
        <p:nvSpPr>
          <p:cNvPr id="36867" name="Rectangle 3"/>
          <p:cNvSpPr>
            <a:spLocks noChangeArrowheads="1"/>
          </p:cNvSpPr>
          <p:nvPr/>
        </p:nvSpPr>
        <p:spPr bwMode="auto">
          <a:xfrm>
            <a:off x="4191000" y="5883275"/>
            <a:ext cx="4953000"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CA" altLang="en-US">
              <a:solidFill>
                <a:schemeClr val="tx2"/>
              </a:solidFill>
              <a:latin typeface="Helvetica" panose="020B0604020202020204" pitchFamily="34" charset="0"/>
            </a:endParaRPr>
          </a:p>
        </p:txBody>
      </p:sp>
      <p:sp>
        <p:nvSpPr>
          <p:cNvPr id="36868" name="Rectangle 6"/>
          <p:cNvSpPr>
            <a:spLocks noChangeArrowheads="1"/>
          </p:cNvSpPr>
          <p:nvPr/>
        </p:nvSpPr>
        <p:spPr bwMode="auto">
          <a:xfrm>
            <a:off x="0" y="298450"/>
            <a:ext cx="8937625" cy="171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80000"/>
              </a:lnSpc>
              <a:spcBef>
                <a:spcPct val="0"/>
              </a:spcBef>
              <a:buFontTx/>
              <a:buNone/>
            </a:pPr>
            <a:r>
              <a:rPr lang="en-US" altLang="en-US" sz="4400" b="1">
                <a:solidFill>
                  <a:schemeClr val="tx2"/>
                </a:solidFill>
                <a:latin typeface="Arial Narrow" panose="020B0606020202030204" pitchFamily="34" charset="0"/>
              </a:rPr>
              <a:t>Toronto is surrounded by expressways </a:t>
            </a:r>
          </a:p>
          <a:p>
            <a:pPr algn="ctr" eaLnBrk="1" hangingPunct="1">
              <a:lnSpc>
                <a:spcPct val="80000"/>
              </a:lnSpc>
              <a:spcBef>
                <a:spcPct val="0"/>
              </a:spcBef>
              <a:buFontTx/>
              <a:buNone/>
            </a:pPr>
            <a:r>
              <a:rPr lang="en-US" altLang="en-US" sz="4400" b="1">
                <a:solidFill>
                  <a:schemeClr val="tx2"/>
                </a:solidFill>
                <a:latin typeface="Arial Narrow" panose="020B0606020202030204" pitchFamily="34" charset="0"/>
              </a:rPr>
              <a:t>with limited passage through </a:t>
            </a:r>
          </a:p>
          <a:p>
            <a:pPr algn="ctr" eaLnBrk="1" hangingPunct="1">
              <a:lnSpc>
                <a:spcPct val="80000"/>
              </a:lnSpc>
              <a:spcBef>
                <a:spcPct val="0"/>
              </a:spcBef>
              <a:buFontTx/>
              <a:buNone/>
            </a:pPr>
            <a:r>
              <a:rPr lang="en-US" altLang="en-US" sz="4400" b="1">
                <a:solidFill>
                  <a:schemeClr val="tx2"/>
                </a:solidFill>
                <a:latin typeface="Arial Narrow" panose="020B0606020202030204" pitchFamily="34" charset="0"/>
              </a:rPr>
              <a:t>the urban core</a:t>
            </a:r>
          </a:p>
        </p:txBody>
      </p:sp>
      <p:pic>
        <p:nvPicPr>
          <p:cNvPr id="36869" name="Picture 7" descr="C:\Users\Ashl\AppData\Local\Microsoft\Windows\Temporary Internet Files\Content.Word\tor-04-02.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4813" y="2349500"/>
            <a:ext cx="8532812"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AFB4FF"/>
      </a:lt1>
      <a:dk2>
        <a:srgbClr val="000000"/>
      </a:dk2>
      <a:lt2>
        <a:srgbClr val="808080"/>
      </a:lt2>
      <a:accent1>
        <a:srgbClr val="00CC99"/>
      </a:accent1>
      <a:accent2>
        <a:srgbClr val="3333CC"/>
      </a:accent2>
      <a:accent3>
        <a:srgbClr val="D4D6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AFB4FF"/>
    </a:lt1>
    <a:dk2>
      <a:srgbClr val="000000"/>
    </a:dk2>
    <a:lt2>
      <a:srgbClr val="808080"/>
    </a:lt2>
    <a:accent1>
      <a:srgbClr val="00CC99"/>
    </a:accent1>
    <a:accent2>
      <a:srgbClr val="3333CC"/>
    </a:accent2>
    <a:accent3>
      <a:srgbClr val="D4D6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12155</TotalTime>
  <Words>2105</Words>
  <Application>Microsoft Office PowerPoint</Application>
  <PresentationFormat>On-screen Show (4:3)</PresentationFormat>
  <Paragraphs>234</Paragraphs>
  <Slides>51</Slides>
  <Notes>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51</vt:i4>
      </vt:variant>
    </vt:vector>
  </HeadingPairs>
  <TitlesOfParts>
    <vt:vector size="64" baseType="lpstr">
      <vt:lpstr>Aharoni</vt:lpstr>
      <vt:lpstr>Arial</vt:lpstr>
      <vt:lpstr>Arial Narrow</vt:lpstr>
      <vt:lpstr>Calibri</vt:lpstr>
      <vt:lpstr>Calibri Light</vt:lpstr>
      <vt:lpstr>Helvetica</vt:lpstr>
      <vt:lpstr>Times</vt:lpstr>
      <vt:lpstr>Times New Roman</vt:lpstr>
      <vt:lpstr>Wingdings</vt:lpstr>
      <vt:lpstr>Default Design</vt:lpstr>
      <vt:lpstr>Office Theme</vt:lpstr>
      <vt:lpstr>1_Office Theme</vt:lpstr>
      <vt:lpstr>2_Office Theme</vt:lpstr>
      <vt:lpstr>PowerPoint Presentation</vt:lpstr>
      <vt:lpstr>PowerPoint Presentation</vt:lpstr>
      <vt:lpstr>Canadian urban infrastructure policy reflects three characteristics worth exploring</vt:lpstr>
      <vt:lpstr>A structural attribute of Canadian infrastructure development has been the predominant absence of urban policy at the national level</vt:lpstr>
      <vt:lpstr>Canada’s 3 largest cities move differently from each other</vt:lpstr>
      <vt:lpstr>Montreal has Canada’s most extensive urban highway and transit infrastructure</vt:lpstr>
      <vt:lpstr>Montreal’s expressway network  most resembles the U.S. Interstate pattern of complete urban coverage</vt:lpstr>
      <vt:lpstr>PowerPoint Presentation</vt:lpstr>
      <vt:lpstr>PowerPoint Presentation</vt:lpstr>
      <vt:lpstr>Vancouver has been building one rapid transit line per decade since the 1980s</vt:lpstr>
      <vt:lpstr>Expressways bypass the city of Vancouver almost entirely</vt:lpstr>
      <vt:lpstr>How did Montreal, Toronto and Vancouver reach such different relationship between highway and rapid transit  infrastructure?</vt:lpstr>
      <vt:lpstr>In 1960s, Montreal was the ‘Alpha’ in Canada’s global city hierarchy</vt:lpstr>
      <vt:lpstr>Global status motivated successful competition for mega-events to leverage senior government’s investment in infrastructure</vt:lpstr>
      <vt:lpstr>Federal and provincial governments invested in expressway and metro projects that had to be ready by 1967</vt:lpstr>
      <vt:lpstr>Montreal extracted an even  bigger  Olympic commitment from federal and provincial governments based on Expo’s success </vt:lpstr>
      <vt:lpstr>Neighbourhood destruction linked Montreal’s anglos and francophones in resistance against urban expressways</vt:lpstr>
      <vt:lpstr>Global commitment trumped local concern when it came to completing Montreal’s expressway network</vt:lpstr>
      <vt:lpstr>Ontario’s highway development was led provincially, focusing on provincial, more than urban,  economic development</vt:lpstr>
      <vt:lpstr>Toronto’s first expressways fed Provincial Highways and were routed through undeveloped or industrial land </vt:lpstr>
      <vt:lpstr>A complete urban expressway network would have required disrupting established communities</vt:lpstr>
      <vt:lpstr>Spadina Expressway plan would sever University of Toronto campus from  neighbourhoods to the west</vt:lpstr>
      <vt:lpstr>A four lane divided highway trench was proposed to run south of Bloor St. to Lakeshore Blvd.</vt:lpstr>
      <vt:lpstr>Both material and  post-material values motivated protests  to ‘Stop Spadina’</vt:lpstr>
      <vt:lpstr>Delays sent Spadina Expressway over budget, setting up a critical juncture</vt:lpstr>
      <vt:lpstr>Ontario’s Premier replaced unfinished portion of the Spadina expressway with rapid transit</vt:lpstr>
      <vt:lpstr>Ontario has stopped more expressway plans than any other Canadian province – most of them passing through Toronto</vt:lpstr>
      <vt:lpstr>Highways and suburban development grew far and fast outside the city of  Toronto, inspiring the metaphor of Vienna  surrounded by Phoenix</vt:lpstr>
      <vt:lpstr>What infrastructure would be required to effectively meet the mobility needs of both Phoenix and Vienna?</vt:lpstr>
      <vt:lpstr>In the 20th century, British Columbia focused most infrastructure spending outside cities</vt:lpstr>
      <vt:lpstr>But there were urban redevelopment schemes in mind for Vancouver’s   waterfront …</vt:lpstr>
      <vt:lpstr>Activists mounted spirited and unconventional protests</vt:lpstr>
      <vt:lpstr>Without federal or provincial funding, Vancouver abandoned its urban expressway plan and came to pursue a different global growth strategy</vt:lpstr>
      <vt:lpstr>Core expressway length differences reveal three global city mobility trajectories </vt:lpstr>
      <vt:lpstr>Implications for urban transportation infrastructure policies across Canada</vt:lpstr>
      <vt:lpstr>PowerPoint Presentation</vt:lpstr>
      <vt:lpstr>The State of Evidence Based Transportation Policy in Toronto </vt:lpstr>
      <vt:lpstr>Standard Policy Development Cycle </vt:lpstr>
      <vt:lpstr>How is Evidence Used in Toronto? Case 1 – Finch LRT</vt:lpstr>
      <vt:lpstr>Gardiner Expressway:  Multiple Account Evaluation Result</vt:lpstr>
      <vt:lpstr>The Politics of Technical Evidence</vt:lpstr>
      <vt:lpstr>What role does evidence play in policy-making? Case 2 – Scarborough Subway, Toronto</vt:lpstr>
      <vt:lpstr>What role does evidence play in policy-making? Case 2 – Scarborough Subway, Toronto</vt:lpstr>
      <vt:lpstr>PowerPoint Presentation</vt:lpstr>
      <vt:lpstr>Case 3 – Funding the Big Move: What role does evidence play in policy-making? </vt:lpstr>
      <vt:lpstr>A Second Look at Funding Options: Form A Blue Ribbon Advisory Panel</vt:lpstr>
      <vt:lpstr>Disregarding the Evidence?</vt:lpstr>
      <vt:lpstr>Why do decision makers go against the evidence?</vt:lpstr>
      <vt:lpstr>Why do decision makers go against the evidence?</vt:lpstr>
      <vt:lpstr>Conclusions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Unknown User</dc:creator>
  <cp:lastModifiedBy>Matteo</cp:lastModifiedBy>
  <cp:revision>423</cp:revision>
  <cp:lastPrinted>2013-05-09T12:09:45Z</cp:lastPrinted>
  <dcterms:created xsi:type="dcterms:W3CDTF">2002-01-03T17:29:07Z</dcterms:created>
  <dcterms:modified xsi:type="dcterms:W3CDTF">2016-01-28T22:04:39Z</dcterms:modified>
</cp:coreProperties>
</file>