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94" r:id="rId3"/>
    <p:sldMasterId id="2147483706" r:id="rId4"/>
  </p:sldMasterIdLst>
  <p:notesMasterIdLst>
    <p:notesMasterId r:id="rId58"/>
  </p:notesMasterIdLst>
  <p:handoutMasterIdLst>
    <p:handoutMasterId r:id="rId59"/>
  </p:handoutMasterIdLst>
  <p:sldIdLst>
    <p:sldId id="286"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288" r:id="rId35"/>
    <p:sldId id="261" r:id="rId36"/>
    <p:sldId id="283" r:id="rId37"/>
    <p:sldId id="281" r:id="rId38"/>
    <p:sldId id="282" r:id="rId39"/>
    <p:sldId id="284" r:id="rId40"/>
    <p:sldId id="264" r:id="rId41"/>
    <p:sldId id="265" r:id="rId42"/>
    <p:sldId id="266" r:id="rId43"/>
    <p:sldId id="271" r:id="rId44"/>
    <p:sldId id="267" r:id="rId45"/>
    <p:sldId id="268" r:id="rId46"/>
    <p:sldId id="285" r:id="rId47"/>
    <p:sldId id="269" r:id="rId48"/>
    <p:sldId id="279" r:id="rId49"/>
    <p:sldId id="278" r:id="rId50"/>
    <p:sldId id="277" r:id="rId51"/>
    <p:sldId id="272" r:id="rId52"/>
    <p:sldId id="273" r:id="rId53"/>
    <p:sldId id="274" r:id="rId54"/>
    <p:sldId id="275" r:id="rId55"/>
    <p:sldId id="276" r:id="rId56"/>
    <p:sldId id="287" r:id="rId57"/>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629">
          <p15:clr>
            <a:srgbClr val="A4A3A4"/>
          </p15:clr>
        </p15:guide>
        <p15:guide id="3" orient="horz" pos="997">
          <p15:clr>
            <a:srgbClr val="A4A3A4"/>
          </p15:clr>
        </p15:guide>
        <p15:guide id="4" orient="horz">
          <p15:clr>
            <a:srgbClr val="A4A3A4"/>
          </p15:clr>
        </p15:guide>
        <p15:guide id="5" orient="horz" pos="217">
          <p15:clr>
            <a:srgbClr val="A4A3A4"/>
          </p15:clr>
        </p15:guide>
        <p15:guide id="6" orient="horz" pos="3681">
          <p15:clr>
            <a:srgbClr val="A4A3A4"/>
          </p15:clr>
        </p15:guide>
        <p15:guide id="7" orient="horz" pos="4054">
          <p15:clr>
            <a:srgbClr val="A4A3A4"/>
          </p15:clr>
        </p15:guide>
        <p15:guide id="8" pos="631">
          <p15:clr>
            <a:srgbClr val="A4A3A4"/>
          </p15:clr>
        </p15:guide>
        <p15:guide id="9" pos="1020">
          <p15:clr>
            <a:srgbClr val="A4A3A4"/>
          </p15:clr>
        </p15:guide>
        <p15:guide id="10" pos="5389">
          <p15:clr>
            <a:srgbClr val="A4A3A4"/>
          </p15:clr>
        </p15:guide>
        <p15:guide id="11" pos="3120">
          <p15:clr>
            <a:srgbClr val="A4A3A4"/>
          </p15:clr>
        </p15:guide>
        <p15:guide id="12" pos="219">
          <p15:clr>
            <a:srgbClr val="A4A3A4"/>
          </p15:clr>
        </p15:guide>
        <p15:guide id="13" pos="32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howGuides="1">
      <p:cViewPr varScale="1">
        <p:scale>
          <a:sx n="70" d="100"/>
          <a:sy n="70" d="100"/>
        </p:scale>
        <p:origin x="744" y="72"/>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9D065-03A5-4C09-9A36-A973175AAF75}" type="datetimeFigureOut">
              <a:rPr lang="en-GB" smtClean="0"/>
              <a:pPr/>
              <a:t>18/01/2016</a:t>
            </a:fld>
            <a:endParaRPr lang="en-GB"/>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E531F-F5C3-46EC-8A89-05C0648B522C}" type="datetimeFigureOut">
              <a:rPr lang="sv-SE" smtClean="0"/>
              <a:t>2016-01-18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A77F7-AA0D-4C9C-8834-5FA0FB118C64}" type="slidenum">
              <a:rPr lang="sv-SE" smtClean="0"/>
              <a:t>‹#›</a:t>
            </a:fld>
            <a:endParaRPr lang="sv-SE"/>
          </a:p>
        </p:txBody>
      </p:sp>
    </p:spTree>
    <p:extLst>
      <p:ext uri="{BB962C8B-B14F-4D97-AF65-F5344CB8AC3E}">
        <p14:creationId xmlns:p14="http://schemas.microsoft.com/office/powerpoint/2010/main" val="178071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tx1"/>
                </a:solidFill>
                <a:latin typeface="Times"/>
                <a:cs typeface="Times New Roman" pitchFamily="18" charset="0"/>
              </a:defRPr>
            </a:lvl1pPr>
            <a:lvl2pPr marL="777126" indent="-298895">
              <a:defRPr sz="2500" i="1">
                <a:solidFill>
                  <a:schemeClr val="tx1"/>
                </a:solidFill>
                <a:latin typeface="Times"/>
                <a:cs typeface="Times New Roman" pitchFamily="18" charset="0"/>
              </a:defRPr>
            </a:lvl2pPr>
            <a:lvl3pPr marL="1195578" indent="-239116">
              <a:defRPr sz="2500" i="1">
                <a:solidFill>
                  <a:schemeClr val="tx1"/>
                </a:solidFill>
                <a:latin typeface="Times"/>
                <a:cs typeface="Times New Roman" pitchFamily="18" charset="0"/>
              </a:defRPr>
            </a:lvl3pPr>
            <a:lvl4pPr marL="1673809" indent="-239116">
              <a:defRPr sz="2500" i="1">
                <a:solidFill>
                  <a:schemeClr val="tx1"/>
                </a:solidFill>
                <a:latin typeface="Times"/>
                <a:cs typeface="Times New Roman" pitchFamily="18" charset="0"/>
              </a:defRPr>
            </a:lvl4pPr>
            <a:lvl5pPr marL="2152040" indent="-239116">
              <a:defRPr sz="2500" i="1">
                <a:solidFill>
                  <a:schemeClr val="tx1"/>
                </a:solidFill>
                <a:latin typeface="Times"/>
                <a:cs typeface="Times New Roman" pitchFamily="18" charset="0"/>
              </a:defRPr>
            </a:lvl5pPr>
            <a:lvl6pPr marL="2630272" indent="-239116" eaLnBrk="0" fontAlgn="base" hangingPunct="0">
              <a:spcBef>
                <a:spcPct val="0"/>
              </a:spcBef>
              <a:spcAft>
                <a:spcPct val="0"/>
              </a:spcAft>
              <a:defRPr sz="2500" i="1">
                <a:solidFill>
                  <a:schemeClr val="tx1"/>
                </a:solidFill>
                <a:latin typeface="Times"/>
                <a:cs typeface="Times New Roman" pitchFamily="18" charset="0"/>
              </a:defRPr>
            </a:lvl6pPr>
            <a:lvl7pPr marL="3108503" indent="-239116" eaLnBrk="0" fontAlgn="base" hangingPunct="0">
              <a:spcBef>
                <a:spcPct val="0"/>
              </a:spcBef>
              <a:spcAft>
                <a:spcPct val="0"/>
              </a:spcAft>
              <a:defRPr sz="2500" i="1">
                <a:solidFill>
                  <a:schemeClr val="tx1"/>
                </a:solidFill>
                <a:latin typeface="Times"/>
                <a:cs typeface="Times New Roman" pitchFamily="18" charset="0"/>
              </a:defRPr>
            </a:lvl7pPr>
            <a:lvl8pPr marL="3586734" indent="-239116" eaLnBrk="0" fontAlgn="base" hangingPunct="0">
              <a:spcBef>
                <a:spcPct val="0"/>
              </a:spcBef>
              <a:spcAft>
                <a:spcPct val="0"/>
              </a:spcAft>
              <a:defRPr sz="2500" i="1">
                <a:solidFill>
                  <a:schemeClr val="tx1"/>
                </a:solidFill>
                <a:latin typeface="Times"/>
                <a:cs typeface="Times New Roman" pitchFamily="18" charset="0"/>
              </a:defRPr>
            </a:lvl8pPr>
            <a:lvl9pPr marL="4064965" indent="-239116" eaLnBrk="0" fontAlgn="base" hangingPunct="0">
              <a:spcBef>
                <a:spcPct val="0"/>
              </a:spcBef>
              <a:spcAft>
                <a:spcPct val="0"/>
              </a:spcAft>
              <a:defRPr sz="2500" i="1">
                <a:solidFill>
                  <a:schemeClr val="tx1"/>
                </a:solidFill>
                <a:latin typeface="Times"/>
                <a:cs typeface="Times New Roman" pitchFamily="18" charset="0"/>
              </a:defRPr>
            </a:lvl9pPr>
          </a:lstStyle>
          <a:p>
            <a:fld id="{6123E84B-9329-4596-88E1-F2650986D7AC}" type="slidenum">
              <a:rPr lang="en-CA" altLang="en-US" sz="1300">
                <a:solidFill>
                  <a:prstClr val="black"/>
                </a:solidFill>
              </a:rPr>
              <a:pPr/>
              <a:t>21</a:t>
            </a:fld>
            <a:endParaRPr lang="en-CA" altLang="en-US" sz="1300">
              <a:solidFill>
                <a:prstClr val="black"/>
              </a:solidFill>
            </a:endParaRPr>
          </a:p>
        </p:txBody>
      </p:sp>
      <p:sp>
        <p:nvSpPr>
          <p:cNvPr id="100355"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10" tIns="48156" rIns="96310" bIns="48156"/>
          <a:lstStyle/>
          <a:p>
            <a:endParaRPr lang="en-US" altLang="en-US" smtClean="0"/>
          </a:p>
        </p:txBody>
      </p:sp>
    </p:spTree>
    <p:extLst>
      <p:ext uri="{BB962C8B-B14F-4D97-AF65-F5344CB8AC3E}">
        <p14:creationId xmlns:p14="http://schemas.microsoft.com/office/powerpoint/2010/main" val="257010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48</a:t>
            </a:fld>
            <a:endParaRPr lang="sv-SE"/>
          </a:p>
        </p:txBody>
      </p:sp>
    </p:spTree>
    <p:extLst>
      <p:ext uri="{BB962C8B-B14F-4D97-AF65-F5344CB8AC3E}">
        <p14:creationId xmlns:p14="http://schemas.microsoft.com/office/powerpoint/2010/main" val="222325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49</a:t>
            </a:fld>
            <a:endParaRPr lang="sv-SE"/>
          </a:p>
        </p:txBody>
      </p:sp>
    </p:spTree>
    <p:extLst>
      <p:ext uri="{BB962C8B-B14F-4D97-AF65-F5344CB8AC3E}">
        <p14:creationId xmlns:p14="http://schemas.microsoft.com/office/powerpoint/2010/main" val="189596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50</a:t>
            </a:fld>
            <a:endParaRPr lang="sv-SE"/>
          </a:p>
        </p:txBody>
      </p:sp>
    </p:spTree>
    <p:extLst>
      <p:ext uri="{BB962C8B-B14F-4D97-AF65-F5344CB8AC3E}">
        <p14:creationId xmlns:p14="http://schemas.microsoft.com/office/powerpoint/2010/main" val="187539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51</a:t>
            </a:fld>
            <a:endParaRPr lang="sv-SE"/>
          </a:p>
        </p:txBody>
      </p:sp>
    </p:spTree>
    <p:extLst>
      <p:ext uri="{BB962C8B-B14F-4D97-AF65-F5344CB8AC3E}">
        <p14:creationId xmlns:p14="http://schemas.microsoft.com/office/powerpoint/2010/main" val="33571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52</a:t>
            </a:fld>
            <a:endParaRPr lang="sv-SE"/>
          </a:p>
        </p:txBody>
      </p:sp>
    </p:spTree>
    <p:extLst>
      <p:ext uri="{BB962C8B-B14F-4D97-AF65-F5344CB8AC3E}">
        <p14:creationId xmlns:p14="http://schemas.microsoft.com/office/powerpoint/2010/main" val="33571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tx1"/>
                </a:solidFill>
                <a:latin typeface="Times"/>
                <a:cs typeface="Times New Roman" pitchFamily="18" charset="0"/>
              </a:defRPr>
            </a:lvl1pPr>
            <a:lvl2pPr marL="785372" indent="-302066">
              <a:defRPr sz="2500" i="1">
                <a:solidFill>
                  <a:schemeClr val="tx1"/>
                </a:solidFill>
                <a:latin typeface="Times"/>
                <a:cs typeface="Times New Roman" pitchFamily="18" charset="0"/>
              </a:defRPr>
            </a:lvl2pPr>
            <a:lvl3pPr marL="1208265" indent="-241653">
              <a:defRPr sz="2500" i="1">
                <a:solidFill>
                  <a:schemeClr val="tx1"/>
                </a:solidFill>
                <a:latin typeface="Times"/>
                <a:cs typeface="Times New Roman" pitchFamily="18" charset="0"/>
              </a:defRPr>
            </a:lvl3pPr>
            <a:lvl4pPr marL="1691571" indent="-241653">
              <a:defRPr sz="2500" i="1">
                <a:solidFill>
                  <a:schemeClr val="tx1"/>
                </a:solidFill>
                <a:latin typeface="Times"/>
                <a:cs typeface="Times New Roman" pitchFamily="18" charset="0"/>
              </a:defRPr>
            </a:lvl4pPr>
            <a:lvl5pPr marL="2174878" indent="-241653">
              <a:defRPr sz="2500" i="1">
                <a:solidFill>
                  <a:schemeClr val="tx1"/>
                </a:solidFill>
                <a:latin typeface="Times"/>
                <a:cs typeface="Times New Roman" pitchFamily="18" charset="0"/>
              </a:defRPr>
            </a:lvl5pPr>
            <a:lvl6pPr marL="2658184" indent="-241653" eaLnBrk="0" fontAlgn="base" hangingPunct="0">
              <a:spcBef>
                <a:spcPct val="0"/>
              </a:spcBef>
              <a:spcAft>
                <a:spcPct val="0"/>
              </a:spcAft>
              <a:defRPr sz="2500" i="1">
                <a:solidFill>
                  <a:schemeClr val="tx1"/>
                </a:solidFill>
                <a:latin typeface="Times"/>
                <a:cs typeface="Times New Roman" pitchFamily="18" charset="0"/>
              </a:defRPr>
            </a:lvl6pPr>
            <a:lvl7pPr marL="3141490" indent="-241653" eaLnBrk="0" fontAlgn="base" hangingPunct="0">
              <a:spcBef>
                <a:spcPct val="0"/>
              </a:spcBef>
              <a:spcAft>
                <a:spcPct val="0"/>
              </a:spcAft>
              <a:defRPr sz="2500" i="1">
                <a:solidFill>
                  <a:schemeClr val="tx1"/>
                </a:solidFill>
                <a:latin typeface="Times"/>
                <a:cs typeface="Times New Roman" pitchFamily="18" charset="0"/>
              </a:defRPr>
            </a:lvl7pPr>
            <a:lvl8pPr marL="3624796" indent="-241653" eaLnBrk="0" fontAlgn="base" hangingPunct="0">
              <a:spcBef>
                <a:spcPct val="0"/>
              </a:spcBef>
              <a:spcAft>
                <a:spcPct val="0"/>
              </a:spcAft>
              <a:defRPr sz="2500" i="1">
                <a:solidFill>
                  <a:schemeClr val="tx1"/>
                </a:solidFill>
                <a:latin typeface="Times"/>
                <a:cs typeface="Times New Roman" pitchFamily="18" charset="0"/>
              </a:defRPr>
            </a:lvl8pPr>
            <a:lvl9pPr marL="4108102" indent="-241653" eaLnBrk="0" fontAlgn="base" hangingPunct="0">
              <a:spcBef>
                <a:spcPct val="0"/>
              </a:spcBef>
              <a:spcAft>
                <a:spcPct val="0"/>
              </a:spcAft>
              <a:defRPr sz="2500" i="1">
                <a:solidFill>
                  <a:schemeClr val="tx1"/>
                </a:solidFill>
                <a:latin typeface="Times"/>
                <a:cs typeface="Times New Roman" pitchFamily="18" charset="0"/>
              </a:defRPr>
            </a:lvl9pPr>
          </a:lstStyle>
          <a:p>
            <a:fld id="{DB664F35-EE98-463C-9E8F-EA6C2B773604}" type="slidenum">
              <a:rPr lang="en-CA" altLang="en-US" sz="1300">
                <a:solidFill>
                  <a:prstClr val="black"/>
                </a:solidFill>
              </a:rPr>
              <a:pPr/>
              <a:t>24</a:t>
            </a:fld>
            <a:endParaRPr lang="en-CA" altLang="en-US" sz="1300">
              <a:solidFill>
                <a:prstClr val="black"/>
              </a:solidFill>
            </a:endParaRPr>
          </a:p>
        </p:txBody>
      </p:sp>
      <p:sp>
        <p:nvSpPr>
          <p:cNvPr id="102403" name="Rectangle 1026"/>
          <p:cNvSpPr>
            <a:spLocks noGrp="1" noRot="1" noChangeAspect="1" noChangeArrowheads="1" noTextEdit="1"/>
          </p:cNvSpPr>
          <p:nvPr>
            <p:ph type="sldImg"/>
          </p:nvPr>
        </p:nvSpPr>
        <p:spPr>
          <a:xfrm>
            <a:off x="1258888" y="722313"/>
            <a:ext cx="4797425" cy="3597275"/>
          </a:xfrm>
          <a:ln w="12700" cap="flat"/>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332" tIns="48667" rIns="97332" bIns="48667"/>
          <a:lstStyle/>
          <a:p>
            <a:pPr eaLnBrk="1" hangingPunct="1"/>
            <a:endParaRPr lang="en-US" altLang="en-US" smtClean="0"/>
          </a:p>
        </p:txBody>
      </p:sp>
    </p:spTree>
    <p:extLst>
      <p:ext uri="{BB962C8B-B14F-4D97-AF65-F5344CB8AC3E}">
        <p14:creationId xmlns:p14="http://schemas.microsoft.com/office/powerpoint/2010/main" val="70777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3DA77F7-AA0D-4C9C-8834-5FA0FB118C64}" type="slidenum">
              <a:rPr lang="sv-SE" smtClean="0"/>
              <a:t>32</a:t>
            </a:fld>
            <a:endParaRPr lang="sv-SE"/>
          </a:p>
        </p:txBody>
      </p:sp>
    </p:spTree>
    <p:extLst>
      <p:ext uri="{BB962C8B-B14F-4D97-AF65-F5344CB8AC3E}">
        <p14:creationId xmlns:p14="http://schemas.microsoft.com/office/powerpoint/2010/main" val="415264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CBA has</a:t>
            </a:r>
            <a:r>
              <a:rPr lang="sv-SE" baseline="0" dirty="0" smtClean="0"/>
              <a:t> many weaknesses – many uncertainties</a:t>
            </a:r>
          </a:p>
          <a:p>
            <a:r>
              <a:rPr lang="sv-SE" baseline="0" dirty="0" smtClean="0"/>
              <a:t>Valuations of effects</a:t>
            </a:r>
          </a:p>
          <a:p>
            <a:r>
              <a:rPr lang="sv-SE" baseline="0" dirty="0" smtClean="0"/>
              <a:t>Scenario assumptions</a:t>
            </a:r>
          </a:p>
          <a:p>
            <a:endParaRPr lang="sv-SE" dirty="0"/>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34</a:t>
            </a:fld>
            <a:endParaRPr lang="sv-SE"/>
          </a:p>
        </p:txBody>
      </p:sp>
    </p:spTree>
    <p:extLst>
      <p:ext uri="{BB962C8B-B14F-4D97-AF65-F5344CB8AC3E}">
        <p14:creationId xmlns:p14="http://schemas.microsoft.com/office/powerpoint/2010/main" val="102053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43000" y="685800"/>
            <a:ext cx="4572000" cy="3429000"/>
          </a:xfrm>
          <a:ln/>
        </p:spPr>
      </p:sp>
      <p:sp>
        <p:nvSpPr>
          <p:cNvPr id="20483" name="Notes Placeholder 2"/>
          <p:cNvSpPr>
            <a:spLocks noGrp="1"/>
          </p:cNvSpPr>
          <p:nvPr>
            <p:ph type="body" idx="1"/>
          </p:nvPr>
        </p:nvSpPr>
        <p:spPr>
          <a:noFill/>
          <a:ln/>
        </p:spPr>
        <p:txBody>
          <a:bodyPr/>
          <a:lstStyle/>
          <a:p>
            <a:endParaRPr lang="sv-SE" smtClean="0">
              <a:latin typeface="Times" pitchFamily="1" charset="0"/>
            </a:endParaRPr>
          </a:p>
        </p:txBody>
      </p:sp>
      <p:sp>
        <p:nvSpPr>
          <p:cNvPr id="20484" name="Slide Number Placeholder 3"/>
          <p:cNvSpPr>
            <a:spLocks noGrp="1"/>
          </p:cNvSpPr>
          <p:nvPr>
            <p:ph type="sldNum" sz="quarter" idx="5"/>
          </p:nvPr>
        </p:nvSpPr>
        <p:spPr>
          <a:noFill/>
        </p:spPr>
        <p:txBody>
          <a:bodyPr/>
          <a:lstStyle/>
          <a:p>
            <a:fld id="{B132EC5B-79D1-46D0-862E-350EF62B0400}" type="slidenum">
              <a:rPr lang="sv-SE"/>
              <a:pPr/>
              <a:t>35</a:t>
            </a:fld>
            <a:endParaRPr lang="sv-SE"/>
          </a:p>
        </p:txBody>
      </p:sp>
    </p:spTree>
    <p:extLst>
      <p:ext uri="{BB962C8B-B14F-4D97-AF65-F5344CB8AC3E}">
        <p14:creationId xmlns:p14="http://schemas.microsoft.com/office/powerpoint/2010/main" val="193153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latin typeface="Times" pitchFamily="18" charset="0"/>
                <a:ea typeface="ＭＳ Ｐゴシック" pitchFamily="34" charset="-128"/>
              </a:rPr>
              <a:t>Kanske vi vill ha denna</a:t>
            </a:r>
            <a:r>
              <a:rPr lang="sv-SE" altLang="sv-SE" baseline="0" dirty="0" smtClean="0">
                <a:latin typeface="Times" pitchFamily="18" charset="0"/>
                <a:ea typeface="ＭＳ Ｐゴシック" pitchFamily="34" charset="-128"/>
              </a:rPr>
              <a:t>??? </a:t>
            </a:r>
            <a:endParaRPr lang="sv-SE" altLang="sv-SE" dirty="0" smtClean="0">
              <a:latin typeface="Times" pitchFamily="18" charset="0"/>
              <a:ea typeface="ＭＳ Ｐゴシック" pitchFamily="34" charset="-128"/>
            </a:endParaRPr>
          </a:p>
        </p:txBody>
      </p:sp>
    </p:spTree>
    <p:extLst>
      <p:ext uri="{BB962C8B-B14F-4D97-AF65-F5344CB8AC3E}">
        <p14:creationId xmlns:p14="http://schemas.microsoft.com/office/powerpoint/2010/main" val="151605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err="1" smtClean="0"/>
              <a:t>Yes</a:t>
            </a:r>
            <a:r>
              <a:rPr lang="sv-SE" dirty="0" smtClean="0"/>
              <a:t> it </a:t>
            </a:r>
            <a:r>
              <a:rPr lang="sv-SE" dirty="0" err="1" smtClean="0"/>
              <a:t>works</a:t>
            </a:r>
            <a:r>
              <a:rPr lang="sv-SE" dirty="0" smtClean="0"/>
              <a:t>. </a:t>
            </a:r>
            <a:r>
              <a:rPr lang="sv-SE" dirty="0" err="1" smtClean="0"/>
              <a:t>These</a:t>
            </a:r>
            <a:r>
              <a:rPr lang="sv-SE" dirty="0" smtClean="0"/>
              <a:t> </a:t>
            </a:r>
            <a:r>
              <a:rPr lang="sv-SE" dirty="0" err="1" smtClean="0"/>
              <a:t>are</a:t>
            </a:r>
            <a:r>
              <a:rPr lang="sv-SE" dirty="0" smtClean="0"/>
              <a:t> </a:t>
            </a:r>
            <a:r>
              <a:rPr lang="sv-SE" dirty="0" err="1" smtClean="0"/>
              <a:t>figures</a:t>
            </a:r>
            <a:r>
              <a:rPr lang="sv-SE" dirty="0" smtClean="0"/>
              <a:t> from Stockholm</a:t>
            </a:r>
            <a:endParaRPr lang="sv-SE" dirty="0"/>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38</a:t>
            </a:fld>
            <a:endParaRPr lang="sv-SE"/>
          </a:p>
        </p:txBody>
      </p:sp>
    </p:spTree>
    <p:extLst>
      <p:ext uri="{BB962C8B-B14F-4D97-AF65-F5344CB8AC3E}">
        <p14:creationId xmlns:p14="http://schemas.microsoft.com/office/powerpoint/2010/main" val="84299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Th</a:t>
            </a:r>
            <a:r>
              <a:rPr lang="sv-SE" baseline="0" dirty="0" smtClean="0"/>
              <a:t>at it worked was perhaps no surprise</a:t>
            </a:r>
          </a:p>
          <a:p>
            <a:r>
              <a:rPr lang="sv-SE" baseline="0" dirty="0" smtClean="0"/>
              <a:t>The big surprise was the swing in public support.</a:t>
            </a:r>
          </a:p>
          <a:p>
            <a:r>
              <a:rPr lang="sv-SE" baseline="0" dirty="0" smtClean="0"/>
              <a:t>Remember that CC makes the generalised cost of driving go UP for most people. What caused this swing?</a:t>
            </a:r>
          </a:p>
          <a:p>
            <a:r>
              <a:rPr lang="sv-SE" baseline="0" dirty="0" smtClean="0"/>
              <a:t>Typical pattern for CC and other policies</a:t>
            </a:r>
            <a:endParaRPr lang="sv-SE" dirty="0"/>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41</a:t>
            </a:fld>
            <a:endParaRPr lang="sv-SE"/>
          </a:p>
        </p:txBody>
      </p:sp>
    </p:spTree>
    <p:extLst>
      <p:ext uri="{BB962C8B-B14F-4D97-AF65-F5344CB8AC3E}">
        <p14:creationId xmlns:p14="http://schemas.microsoft.com/office/powerpoint/2010/main" val="274956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a:defRPr/>
            </a:pPr>
            <a:fld id="{6602E3A4-A15A-436D-B1C0-BFE24F625CA2}" type="slidenum">
              <a:rPr lang="sv-SE" smtClean="0"/>
              <a:pPr>
                <a:defRPr/>
              </a:pPr>
              <a:t>44</a:t>
            </a:fld>
            <a:endParaRPr lang="sv-SE"/>
          </a:p>
        </p:txBody>
      </p:sp>
    </p:spTree>
    <p:extLst>
      <p:ext uri="{BB962C8B-B14F-4D97-AF65-F5344CB8AC3E}">
        <p14:creationId xmlns:p14="http://schemas.microsoft.com/office/powerpoint/2010/main" val="1104929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en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5915106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ktangel 13"/>
          <p:cNvSpPr/>
          <p:nvPr userDrawn="1"/>
        </p:nvSpPr>
        <p:spPr bwMode="gray">
          <a:xfrm>
            <a:off x="0" y="3613150"/>
            <a:ext cx="9144000" cy="324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en-US" smtClean="0"/>
              <a:t>Click to edit Master title style</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http://intra.kth.se/polopoly_fs/1.383275!/image/KTH_pngs.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ruta 5"/>
          <p:cNvSpPr txBox="1"/>
          <p:nvPr userDrawn="1"/>
        </p:nvSpPr>
        <p:spPr>
          <a:xfrm>
            <a:off x="7103422" y="263482"/>
            <a:ext cx="1779654" cy="430887"/>
          </a:xfrm>
          <a:prstGeom prst="rect">
            <a:avLst/>
          </a:prstGeom>
          <a:noFill/>
        </p:spPr>
        <p:txBody>
          <a:bodyPr wrap="none" rtlCol="0">
            <a:spAutoFit/>
          </a:bodyPr>
          <a:lstStyle/>
          <a:p>
            <a:r>
              <a:rPr lang="sv-SE" sz="1100" b="1" dirty="0" smtClean="0"/>
              <a:t>KTH ROYAL INSTITUTE</a:t>
            </a:r>
            <a:br>
              <a:rPr lang="sv-SE" sz="1100" b="1" dirty="0" smtClean="0"/>
            </a:br>
            <a:r>
              <a:rPr lang="sv-SE" sz="1100" b="1" dirty="0" smtClean="0"/>
              <a:t>OF</a:t>
            </a:r>
            <a:r>
              <a:rPr lang="sv-SE" sz="1100" b="1" baseline="0" dirty="0" smtClean="0"/>
              <a:t> TECHNOLOGY</a:t>
            </a:r>
            <a:endParaRPr lang="sv-SE" sz="1100" b="1" dirty="0"/>
          </a:p>
        </p:txBody>
      </p:sp>
      <p:pic>
        <p:nvPicPr>
          <p:cNvPr id="15" name="Picture 14"/>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588186" y="263482"/>
            <a:ext cx="2294890" cy="680720"/>
          </a:xfrm>
          <a:prstGeom prst="rect">
            <a:avLst/>
          </a:prstGeom>
          <a:noFill/>
          <a:ln>
            <a:noFill/>
          </a:ln>
          <a:effectLst/>
        </p:spPr>
      </p:pic>
    </p:spTree>
    <p:extLst>
      <p:ext uri="{BB962C8B-B14F-4D97-AF65-F5344CB8AC3E}">
        <p14:creationId xmlns:p14="http://schemas.microsoft.com/office/powerpoint/2010/main" val="3404802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GB" dirty="0"/>
          </a:p>
        </p:txBody>
      </p:sp>
      <p:sp>
        <p:nvSpPr>
          <p:cNvPr id="8"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fld id="{CFCB38AA-14D0-4B67-BE5B-608C5A8A7489}" type="datetimeFigureOut">
              <a:rPr lang="sv-SE" smtClean="0"/>
              <a:pPr/>
              <a:t>2016-01-18</a:t>
            </a:fld>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111199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Tree>
    <p:extLst>
      <p:ext uri="{BB962C8B-B14F-4D97-AF65-F5344CB8AC3E}">
        <p14:creationId xmlns:p14="http://schemas.microsoft.com/office/powerpoint/2010/main" val="247274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GB" dirty="0"/>
          </a:p>
        </p:txBody>
      </p:sp>
      <p:sp>
        <p:nvSpPr>
          <p:cNvPr id="5" name="Title 1"/>
          <p:cNvSpPr>
            <a:spLocks noGrp="1"/>
          </p:cNvSpPr>
          <p:nvPr>
            <p:ph type="title"/>
          </p:nvPr>
        </p:nvSpPr>
        <p:spPr>
          <a:xfrm>
            <a:off x="708712" y="1443992"/>
            <a:ext cx="7698066" cy="782482"/>
          </a:xfrm>
        </p:spPr>
        <p:txBody>
          <a:bodyPr anchor="t"/>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GB" dirty="0"/>
          </a:p>
        </p:txBody>
      </p:sp>
    </p:spTree>
    <p:extLst>
      <p:ext uri="{BB962C8B-B14F-4D97-AF65-F5344CB8AC3E}">
        <p14:creationId xmlns:p14="http://schemas.microsoft.com/office/powerpoint/2010/main" val="35262424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08712" y="1212608"/>
            <a:ext cx="7698066" cy="1013866"/>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708712" y="2419454"/>
            <a:ext cx="7698066" cy="1728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708712" y="4285890"/>
            <a:ext cx="7698066" cy="1728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849514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81497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8881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2263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82131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1471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5735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ktangel 13"/>
          <p:cNvSpPr/>
          <p:nvPr userDrawn="1"/>
        </p:nvSpPr>
        <p:spPr bwMode="gray">
          <a:xfrm>
            <a:off x="0" y="3613150"/>
            <a:ext cx="9144000" cy="324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en-US" smtClean="0"/>
              <a:t>Click to edit Master title style</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26"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1633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384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24628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95301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56734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45829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30588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94176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3921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3839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3214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260629" y="404870"/>
            <a:ext cx="7294409" cy="668338"/>
          </a:xfrm>
        </p:spPr>
        <p:txBody>
          <a:bodyPr/>
          <a:lstStyle/>
          <a:p>
            <a:r>
              <a:rPr lang="en-US" dirty="0" smtClean="0"/>
              <a:t>Click to edit Master title style</a:t>
            </a:r>
            <a:endParaRPr lang="en-GB" dirty="0"/>
          </a:p>
        </p:txBody>
      </p:sp>
      <p:sp>
        <p:nvSpPr>
          <p:cNvPr id="7" name="Platshållare för innehåll 2"/>
          <p:cNvSpPr>
            <a:spLocks noGrp="1"/>
          </p:cNvSpPr>
          <p:nvPr>
            <p:ph idx="1"/>
          </p:nvPr>
        </p:nvSpPr>
        <p:spPr>
          <a:xfrm>
            <a:off x="1269507" y="1367161"/>
            <a:ext cx="7285531" cy="4293864"/>
          </a:xfrm>
        </p:spPr>
        <p:txBody>
          <a:bodyPr/>
          <a:lstStyle>
            <a:lvl2pPr>
              <a:defRPr sz="1800"/>
            </a:lvl2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4"/>
            <a:r>
              <a:rPr lang="en-US" dirty="0" smtClean="0"/>
              <a:t>Fifth level</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1826639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18525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7465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22058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29609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83023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16969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2308225"/>
          </a:xfrm>
        </p:spPr>
        <p:txBody>
          <a:bodyPr lIns="640080" tIns="91440" rIns="640080" bIns="91440" anchor="ctr" anchorCtr="0">
            <a:normAutofit/>
          </a:bodyPr>
          <a:lstStyle>
            <a:lvl1pPr algn="l">
              <a:defRPr sz="4000" b="0">
                <a:solidFill>
                  <a:schemeClr val="bg2"/>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2" y="3508375"/>
            <a:ext cx="9144002" cy="1739900"/>
          </a:xfrm>
          <a:solidFill>
            <a:schemeClr val="bg2"/>
          </a:solidFill>
        </p:spPr>
        <p:txBody>
          <a:bodyPr lIns="640080" tIns="137160" rIns="640080" bIns="137160">
            <a:noAutofit/>
          </a:bodyPr>
          <a:lstStyle>
            <a:lvl1pPr marL="0" indent="0" algn="l">
              <a:buNone/>
              <a:defRPr sz="25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7" name="Date Placeholder 16"/>
          <p:cNvSpPr>
            <a:spLocks noGrp="1"/>
          </p:cNvSpPr>
          <p:nvPr>
            <p:ph type="dt" sz="half" idx="10"/>
          </p:nvPr>
        </p:nvSpPr>
        <p:spPr>
          <a:xfrm>
            <a:off x="590550" y="4759325"/>
            <a:ext cx="2457450" cy="365125"/>
          </a:xfrm>
          <a:prstGeom prst="rect">
            <a:avLst/>
          </a:prstGeom>
        </p:spPr>
        <p:txBody>
          <a:bodyPr/>
          <a:lstStyle>
            <a:lvl1pPr>
              <a:defRPr sz="1600" b="0">
                <a:solidFill>
                  <a:schemeClr val="bg1"/>
                </a:solidFill>
              </a:defRPr>
            </a:lvl1pPr>
          </a:lstStyle>
          <a:p>
            <a:endParaRPr lang="en-CA" dirty="0">
              <a:solidFill>
                <a:srgbClr val="FFFFFF"/>
              </a:solidFill>
            </a:endParaRPr>
          </a:p>
        </p:txBody>
      </p:sp>
      <p:pic>
        <p:nvPicPr>
          <p:cNvPr id="2050" name="Picture 2" descr="C:\Users\Judy\Documents\Branding\UTTRI Signatures\Sig_EDUCD_TransportationResearchInst_65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9857" y="5594223"/>
            <a:ext cx="4631436" cy="79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277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9" name="Text Placeholder 8"/>
          <p:cNvSpPr>
            <a:spLocks noGrp="1"/>
          </p:cNvSpPr>
          <p:nvPr>
            <p:ph type="body" sz="quarter" idx="12"/>
          </p:nvPr>
        </p:nvSpPr>
        <p:spPr>
          <a:xfrm>
            <a:off x="457200" y="1355725"/>
            <a:ext cx="824865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3"/>
          </p:nvPr>
        </p:nvSpPr>
        <p:spPr/>
        <p:txBody>
          <a:bodyPr/>
          <a:lstStyle/>
          <a:p>
            <a:endParaRPr lang="en-CA" dirty="0">
              <a:solidFill>
                <a:srgbClr val="4C698D"/>
              </a:solidFill>
            </a:endParaRPr>
          </a:p>
        </p:txBody>
      </p:sp>
    </p:spTree>
    <p:extLst>
      <p:ext uri="{BB962C8B-B14F-4D97-AF65-F5344CB8AC3E}">
        <p14:creationId xmlns:p14="http://schemas.microsoft.com/office/powerpoint/2010/main" val="31874404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F5CBE7-A350-466B-8AC1-D71A0533DC41}" type="datetimeFigureOut">
              <a:rPr lang="en-CA" smtClean="0">
                <a:solidFill>
                  <a:srgbClr val="4C698D"/>
                </a:solidFill>
              </a:rPr>
              <a:pPr/>
              <a:t>18/01/2016</a:t>
            </a:fld>
            <a:endParaRPr lang="en-CA">
              <a:solidFill>
                <a:srgbClr val="4C698D"/>
              </a:solidFill>
            </a:endParaRPr>
          </a:p>
        </p:txBody>
      </p:sp>
      <p:sp>
        <p:nvSpPr>
          <p:cNvPr id="5" name="Footer Placeholder 4"/>
          <p:cNvSpPr>
            <a:spLocks noGrp="1"/>
          </p:cNvSpPr>
          <p:nvPr>
            <p:ph type="ftr" sz="quarter" idx="11"/>
          </p:nvPr>
        </p:nvSpPr>
        <p:spPr/>
        <p:txBody>
          <a:bodyPr/>
          <a:lstStyle/>
          <a:p>
            <a:endParaRPr lang="en-CA">
              <a:solidFill>
                <a:srgbClr val="4C698D"/>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CB678D-0FF9-4677-BD87-3AD142DD9E96}" type="slidenum">
              <a:rPr lang="en-CA" smtClean="0">
                <a:solidFill>
                  <a:srgbClr val="4C698D"/>
                </a:solidFill>
              </a:rPr>
              <a:pPr/>
              <a:t>‹#›</a:t>
            </a:fld>
            <a:endParaRPr lang="en-CA">
              <a:solidFill>
                <a:srgbClr val="4C698D"/>
              </a:solidFill>
            </a:endParaRPr>
          </a:p>
        </p:txBody>
      </p:sp>
    </p:spTree>
    <p:extLst>
      <p:ext uri="{BB962C8B-B14F-4D97-AF65-F5344CB8AC3E}">
        <p14:creationId xmlns:p14="http://schemas.microsoft.com/office/powerpoint/2010/main" val="2395907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457200" y="6416675"/>
            <a:ext cx="2133600" cy="365125"/>
          </a:xfrm>
          <a:prstGeom prst="rect">
            <a:avLst/>
          </a:prstGeom>
        </p:spPr>
        <p:txBody>
          <a:bodyPr/>
          <a:lstStyle>
            <a:lvl1pPr>
              <a:defRPr/>
            </a:lvl1pPr>
          </a:lstStyle>
          <a:p>
            <a:pPr>
              <a:defRPr/>
            </a:pPr>
            <a:endParaRPr lang="en-US">
              <a:solidFill>
                <a:srgbClr val="4C698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C698D"/>
              </a:solidFill>
            </a:endParaRPr>
          </a:p>
        </p:txBody>
      </p:sp>
      <p:sp>
        <p:nvSpPr>
          <p:cNvPr id="5"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fld id="{1D6AFB56-09E3-4408-B9DE-C07BF65CBEE1}" type="slidenum">
              <a:rPr lang="en-US" altLang="en-US">
                <a:solidFill>
                  <a:srgbClr val="4C698D"/>
                </a:solidFill>
              </a:rPr>
              <a:pPr/>
              <a:t>‹#›</a:t>
            </a:fld>
            <a:endParaRPr lang="en-US" altLang="en-US">
              <a:solidFill>
                <a:srgbClr val="4C698D"/>
              </a:solidFill>
            </a:endParaRPr>
          </a:p>
        </p:txBody>
      </p:sp>
    </p:spTree>
    <p:extLst>
      <p:ext uri="{BB962C8B-B14F-4D97-AF65-F5344CB8AC3E}">
        <p14:creationId xmlns:p14="http://schemas.microsoft.com/office/powerpoint/2010/main" val="315725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305018" y="1582739"/>
            <a:ext cx="3462292" cy="4078286"/>
          </a:xfrm>
        </p:spPr>
        <p:txBody>
          <a:bodyPr/>
          <a:lstStyle/>
          <a:p>
            <a:pPr lvl="0"/>
            <a:r>
              <a:rPr lang="en-US" dirty="0" smtClean="0"/>
              <a:t>Click to edit Master text styles</a:t>
            </a:r>
          </a:p>
          <a:p>
            <a:pPr lvl="2"/>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latshållare för bild 8"/>
          <p:cNvSpPr>
            <a:spLocks noGrp="1"/>
          </p:cNvSpPr>
          <p:nvPr>
            <p:ph type="pic" sz="quarter" idx="13"/>
          </p:nvPr>
        </p:nvSpPr>
        <p:spPr>
          <a:xfrm>
            <a:off x="4998128" y="1582739"/>
            <a:ext cx="3556910" cy="4078286"/>
          </a:xfrm>
        </p:spPr>
        <p:txBody>
          <a:bodyPr/>
          <a:lstStyle/>
          <a:p>
            <a:r>
              <a:rPr lang="en-US" smtClean="0"/>
              <a:t>Click icon to add picture</a:t>
            </a:r>
            <a:endParaRPr lang="en-GB"/>
          </a:p>
        </p:txBody>
      </p:sp>
      <p:sp>
        <p:nvSpPr>
          <p:cNvPr id="8" name="Rubrik 1"/>
          <p:cNvSpPr>
            <a:spLocks noGrp="1"/>
          </p:cNvSpPr>
          <p:nvPr>
            <p:ph type="title"/>
          </p:nvPr>
        </p:nvSpPr>
        <p:spPr>
          <a:xfrm>
            <a:off x="1278384" y="404870"/>
            <a:ext cx="7276654" cy="668338"/>
          </a:xfrm>
        </p:spPr>
        <p:txBody>
          <a:bodyPr/>
          <a:lstStyle/>
          <a:p>
            <a:r>
              <a:rPr lang="en-US" dirty="0" smtClean="0"/>
              <a:t>Click to edit Master title style</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F5CBE7-A350-466B-8AC1-D71A0533DC41}" type="datetimeFigureOut">
              <a:rPr lang="en-CA" smtClean="0">
                <a:solidFill>
                  <a:srgbClr val="4C698D"/>
                </a:solidFill>
              </a:rPr>
              <a:pPr/>
              <a:t>18/01/2016</a:t>
            </a:fld>
            <a:endParaRPr lang="en-CA">
              <a:solidFill>
                <a:srgbClr val="4C698D"/>
              </a:solidFill>
            </a:endParaRPr>
          </a:p>
        </p:txBody>
      </p:sp>
      <p:sp>
        <p:nvSpPr>
          <p:cNvPr id="3" name="Footer Placeholder 2"/>
          <p:cNvSpPr>
            <a:spLocks noGrp="1"/>
          </p:cNvSpPr>
          <p:nvPr>
            <p:ph type="ftr" sz="quarter" idx="11"/>
          </p:nvPr>
        </p:nvSpPr>
        <p:spPr/>
        <p:txBody>
          <a:bodyPr/>
          <a:lstStyle/>
          <a:p>
            <a:endParaRPr lang="en-CA">
              <a:solidFill>
                <a:srgbClr val="4C698D"/>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3CB678D-0FF9-4677-BD87-3AD142DD9E96}" type="slidenum">
              <a:rPr lang="en-CA" smtClean="0">
                <a:solidFill>
                  <a:srgbClr val="4C698D"/>
                </a:solidFill>
              </a:rPr>
              <a:pPr/>
              <a:t>‹#›</a:t>
            </a:fld>
            <a:endParaRPr lang="en-CA">
              <a:solidFill>
                <a:srgbClr val="4C698D"/>
              </a:solidFill>
            </a:endParaRPr>
          </a:p>
        </p:txBody>
      </p:sp>
    </p:spTree>
    <p:extLst>
      <p:ext uri="{BB962C8B-B14F-4D97-AF65-F5344CB8AC3E}">
        <p14:creationId xmlns:p14="http://schemas.microsoft.com/office/powerpoint/2010/main" val="79970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en-US" dirty="0" smtClean="0"/>
              <a:t>Click to edit Master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en-US" smtClean="0"/>
              <a:t>Click icon to add chart</a:t>
            </a:r>
            <a:endParaRPr lang="en-GB"/>
          </a:p>
        </p:txBody>
      </p:sp>
      <p:sp>
        <p:nvSpPr>
          <p:cNvPr id="9"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en-US" smtClean="0"/>
              <a:t>Click icon to add picture</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en-US" smtClean="0"/>
              <a:t>Click icon to add picture</a:t>
            </a:r>
            <a:endParaRPr lang="en-GB" dirty="0"/>
          </a:p>
        </p:txBody>
      </p:sp>
      <p:sp>
        <p:nvSpPr>
          <p:cNvPr id="10"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544714" y="3080550"/>
            <a:ext cx="6063449" cy="2665631"/>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en-US" dirty="0" smtClean="0"/>
              <a:t>Click icon to add picture</a:t>
            </a:r>
            <a:endParaRPr lang="en-GB" dirty="0"/>
          </a:p>
        </p:txBody>
      </p:sp>
      <p:sp>
        <p:nvSpPr>
          <p:cNvPr id="7" name="Rubrik 1"/>
          <p:cNvSpPr>
            <a:spLocks noGrp="1"/>
          </p:cNvSpPr>
          <p:nvPr>
            <p:ph type="title" hasCustomPrompt="1"/>
          </p:nvPr>
        </p:nvSpPr>
        <p:spPr>
          <a:xfrm>
            <a:off x="1317409" y="2295814"/>
            <a:ext cx="6935788" cy="668338"/>
          </a:xfrm>
        </p:spPr>
        <p:txBody>
          <a:bodyPr/>
          <a:lstStyle>
            <a:lvl1pPr algn="ctr">
              <a:defRPr/>
            </a:lvl1pPr>
          </a:lstStyle>
          <a:p>
            <a:r>
              <a:rPr lang="sv-SE" dirty="0" err="1" smtClean="0"/>
              <a:t>Chapter</a:t>
            </a:r>
            <a:r>
              <a:rPr lang="sv-SE" dirty="0" smtClean="0"/>
              <a:t> </a:t>
            </a:r>
            <a:r>
              <a:rPr lang="sv-SE" dirty="0" err="1" smtClean="0"/>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en-US" smtClean="0"/>
              <a:t>Click icon to add picture</a:t>
            </a:r>
            <a:endParaRPr lang="en-GB" dirty="0"/>
          </a:p>
        </p:txBody>
      </p:sp>
      <p:sp>
        <p:nvSpPr>
          <p:cNvPr id="7" name="Rubrik 1"/>
          <p:cNvSpPr>
            <a:spLocks noGrp="1"/>
          </p:cNvSpPr>
          <p:nvPr>
            <p:ph type="title"/>
          </p:nvPr>
        </p:nvSpPr>
        <p:spPr>
          <a:xfrm>
            <a:off x="1619250" y="404870"/>
            <a:ext cx="6935788" cy="668338"/>
          </a:xfrm>
        </p:spPr>
        <p:txBody>
          <a:bodyPr/>
          <a:lstStyle/>
          <a:p>
            <a:r>
              <a:rPr lang="en-US" smtClean="0"/>
              <a:t>Click to edit Master title style</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2016-01-18</a:t>
            </a:fld>
            <a:endParaRPr lang="sv-SE"/>
          </a:p>
        </p:txBody>
      </p:sp>
      <p:sp>
        <p:nvSpPr>
          <p:cNvPr id="6"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7"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546274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242874" y="404870"/>
            <a:ext cx="7312164" cy="66833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260629" y="1582739"/>
            <a:ext cx="7294409" cy="4078286"/>
          </a:xfrm>
          <a:prstGeom prst="rect">
            <a:avLst/>
          </a:prstGeom>
        </p:spPr>
        <p:txBody>
          <a:bodyPr vert="horz" lIns="0" tIns="0" rIns="0" bIns="0" rtlCol="0">
            <a:normAutofit/>
          </a:bodyPr>
          <a:lstStyle/>
          <a:p>
            <a:pPr lvl="0"/>
            <a:r>
              <a:rPr lang="sv-SE" dirty="0" smtClean="0"/>
              <a:t>Klicka här för att ändra format på bakgrundstexten</a:t>
            </a:r>
          </a:p>
          <a:p>
            <a:pPr lvl="2"/>
            <a:r>
              <a:rPr lang="sv-SE" dirty="0" smtClean="0"/>
              <a:t>Nivå två</a:t>
            </a:r>
          </a:p>
          <a:p>
            <a:pPr lvl="3"/>
            <a:r>
              <a:rPr lang="sv-SE" dirty="0" smtClean="0"/>
              <a:t>Nivå tre</a:t>
            </a:r>
          </a:p>
          <a:p>
            <a:pPr lvl="4"/>
            <a:r>
              <a:rPr lang="sv-SE" dirty="0" smtClean="0"/>
              <a:t>Nivå fyra</a:t>
            </a:r>
          </a:p>
          <a:p>
            <a:pPr lvl="5"/>
            <a:r>
              <a:rPr lang="sv-SE" dirty="0" smtClean="0"/>
              <a:t>Nivå fem</a:t>
            </a:r>
            <a:endParaRPr lang="en-GB" dirty="0"/>
          </a:p>
        </p:txBody>
      </p:sp>
      <p:pic>
        <p:nvPicPr>
          <p:cNvPr id="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6308725"/>
            <a:ext cx="2895600" cy="365125"/>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endParaRPr lang="en-GB" dirty="0"/>
          </a:p>
        </p:txBody>
      </p:sp>
      <p:sp>
        <p:nvSpPr>
          <p:cNvPr id="6" name="Platshållare för bildnummer 5"/>
          <p:cNvSpPr>
            <a:spLocks noGrp="1"/>
          </p:cNvSpPr>
          <p:nvPr>
            <p:ph type="sldNum" sz="quarter" idx="4"/>
          </p:nvPr>
        </p:nvSpPr>
        <p:spPr>
          <a:xfrm>
            <a:off x="8172399" y="6308725"/>
            <a:ext cx="531863" cy="365125"/>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6288509"/>
            <a:ext cx="2133600" cy="365125"/>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fld id="{CFCB38AA-14D0-4B67-BE5B-608C5A8A7489}" type="datetimeFigureOut">
              <a:rPr lang="en-GB" smtClean="0"/>
              <a:pPr algn="r">
                <a:lnSpc>
                  <a:spcPts val="900"/>
                </a:lnSpc>
              </a:pPr>
              <a:t>18/01/2016</a:t>
            </a:fld>
            <a:endParaRPr lang="en-GB" dirty="0"/>
          </a:p>
        </p:txBody>
      </p:sp>
      <p:sp>
        <p:nvSpPr>
          <p:cNvPr id="9" name="Rektangel 12"/>
          <p:cNvSpPr/>
          <p:nvPr/>
        </p:nvSpPr>
        <p:spPr>
          <a:xfrm>
            <a:off x="0" y="5971378"/>
            <a:ext cx="9144000" cy="90872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0" h="90872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72756" y="6119563"/>
            <a:ext cx="2025290" cy="602806"/>
          </a:xfrm>
          <a:prstGeom prst="rect">
            <a:avLst/>
          </a:prstGeom>
          <a:noFill/>
          <a:ln>
            <a:noFill/>
          </a:ln>
          <a:effectLst/>
        </p:spPr>
      </p:pic>
    </p:spTree>
    <p:extLst>
      <p:ext uri="{BB962C8B-B14F-4D97-AF65-F5344CB8AC3E}">
        <p14:creationId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78" r:id="rId1"/>
    <p:sldLayoutId id="2147483666" r:id="rId2"/>
    <p:sldLayoutId id="2147483677" r:id="rId3"/>
    <p:sldLayoutId id="2147483668" r:id="rId4"/>
    <p:sldLayoutId id="2147483669" r:id="rId5"/>
    <p:sldLayoutId id="2147483670" r:id="rId6"/>
    <p:sldLayoutId id="2147483674" r:id="rId7"/>
    <p:sldLayoutId id="2147483672" r:id="rId8"/>
    <p:sldLayoutId id="2147483673" r:id="rId9"/>
    <p:sldLayoutId id="2147483665" r:id="rId10"/>
    <p:sldLayoutId id="2147483679" r:id="rId11"/>
    <p:sldLayoutId id="2147483680" r:id="rId12"/>
    <p:sldLayoutId id="2147483681" r:id="rId13"/>
  </p:sldLayoutIdLst>
  <p:timing>
    <p:tnLst>
      <p:par>
        <p:cTn id="1" dur="indefinite" restart="never" nodeType="tmRoot"/>
      </p:par>
    </p:tnLst>
  </p:timing>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ct val="20000"/>
        </a:spcBef>
        <a:buFont typeface="Arial" pitchFamily="34" charset="0"/>
        <a:buChar char="•"/>
        <a:defRPr sz="22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18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lang="sv-SE" sz="1600" kern="1200" dirty="0" smtClean="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C6B8BA4-DAE9-4A41-8B52-E150CACD5AB7}" type="datetimeFigureOut">
              <a:rPr lang="en-CA" smtClean="0">
                <a:solidFill>
                  <a:prstClr val="black">
                    <a:tint val="75000"/>
                  </a:prstClr>
                </a:solidFill>
              </a:rPr>
              <a:pPr defTabSz="685800"/>
              <a:t>18/01/2016</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DF8B7D1-F5D6-4B9D-AF98-E9CF4C6646D2}"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6048751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C6B8BA4-DAE9-4A41-8B52-E150CACD5AB7}" type="datetimeFigureOut">
              <a:rPr lang="en-CA" smtClean="0">
                <a:solidFill>
                  <a:prstClr val="black">
                    <a:tint val="75000"/>
                  </a:prstClr>
                </a:solidFill>
              </a:rPr>
              <a:pPr defTabSz="685800"/>
              <a:t>18/01/2016</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DF8B7D1-F5D6-4B9D-AF98-E9CF4C6646D2}"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1005365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133652"/>
            <a:ext cx="9144000" cy="724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Placeholder 1"/>
          <p:cNvSpPr>
            <a:spLocks noGrp="1"/>
          </p:cNvSpPr>
          <p:nvPr>
            <p:ph type="title"/>
          </p:nvPr>
        </p:nvSpPr>
        <p:spPr>
          <a:xfrm>
            <a:off x="457200" y="274638"/>
            <a:ext cx="8229600" cy="668337"/>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352550"/>
            <a:ext cx="8229600" cy="40671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Footer Placeholder 8"/>
          <p:cNvSpPr>
            <a:spLocks noGrp="1"/>
          </p:cNvSpPr>
          <p:nvPr userDrawn="1">
            <p:ph type="ftr" sz="quarter" idx="3"/>
          </p:nvPr>
        </p:nvSpPr>
        <p:spPr>
          <a:xfrm>
            <a:off x="4915837" y="6356350"/>
            <a:ext cx="4048563" cy="365125"/>
          </a:xfrm>
          <a:prstGeom prst="rect">
            <a:avLst/>
          </a:prstGeom>
        </p:spPr>
        <p:txBody>
          <a:bodyPr/>
          <a:lstStyle>
            <a:lvl1pPr algn="r">
              <a:defRPr/>
            </a:lvl1pPr>
          </a:lstStyle>
          <a:p>
            <a:endParaRPr lang="en-CA" dirty="0">
              <a:solidFill>
                <a:srgbClr val="4C698D"/>
              </a:solidFill>
            </a:endParaRPr>
          </a:p>
        </p:txBody>
      </p:sp>
      <p:pic>
        <p:nvPicPr>
          <p:cNvPr id="3074" name="Picture 2" descr="C:\Users\Judy\Documents\Branding\UTTRI Signatures\Sig_EDUCD_TransportationResearchInst_KnockedOu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3874" y="6195583"/>
            <a:ext cx="3390902" cy="60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40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iming>
    <p:tnLst>
      <p:par>
        <p:cTn id="1" dur="indefinite" restart="never" nodeType="tmRoot"/>
      </p:par>
    </p:tnLst>
  </p:timing>
  <p:hf hdr="0" dt="0"/>
  <p:txStyles>
    <p:titleStyle>
      <a:lvl1pPr algn="l" defTabSz="914400" rtl="0" eaLnBrk="1" latinLnBrk="0" hangingPunct="1">
        <a:spcBef>
          <a:spcPct val="0"/>
        </a:spcBef>
        <a:buNone/>
        <a:defRPr sz="3800" b="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000" kern="1200">
          <a:solidFill>
            <a:schemeClr val="bg2"/>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8.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slideLayout" Target="../slideLayouts/slideLayout39.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74" y="2545373"/>
            <a:ext cx="8269486" cy="1657350"/>
          </a:xfrm>
          <a:prstGeom prst="rect">
            <a:avLst/>
          </a:prstGeom>
        </p:spPr>
      </p:pic>
    </p:spTree>
    <p:extLst>
      <p:ext uri="{BB962C8B-B14F-4D97-AF65-F5344CB8AC3E}">
        <p14:creationId xmlns:p14="http://schemas.microsoft.com/office/powerpoint/2010/main" val="374191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6923315" cy="1143000"/>
          </a:xfrm>
        </p:spPr>
        <p:txBody>
          <a:bodyPr>
            <a:normAutofit fontScale="90000"/>
          </a:bodyPr>
          <a:lstStyle/>
          <a:p>
            <a:r>
              <a:rPr lang="en-CA" dirty="0" smtClean="0"/>
              <a:t>Cities &amp; Complexity: Jane Jacobs</a:t>
            </a:r>
            <a:endParaRPr lang="en-CA" dirty="0"/>
          </a:p>
        </p:txBody>
      </p:sp>
      <p:sp>
        <p:nvSpPr>
          <p:cNvPr id="3" name="Content Placeholder 2"/>
          <p:cNvSpPr>
            <a:spLocks noGrp="1"/>
          </p:cNvSpPr>
          <p:nvPr>
            <p:ph idx="1"/>
          </p:nvPr>
        </p:nvSpPr>
        <p:spPr>
          <a:xfrm>
            <a:off x="275072" y="1076989"/>
            <a:ext cx="5112568" cy="5112568"/>
          </a:xfrm>
        </p:spPr>
        <p:txBody>
          <a:bodyPr>
            <a:normAutofit fontScale="92500"/>
          </a:bodyPr>
          <a:lstStyle/>
          <a:p>
            <a:r>
              <a:rPr lang="en-CA" dirty="0" smtClean="0"/>
              <a:t>Jane Jacobs in </a:t>
            </a:r>
            <a:r>
              <a:rPr lang="en-CA" i="1" dirty="0" smtClean="0"/>
              <a:t>Death &amp; Life of Great American Cities</a:t>
            </a:r>
            <a:r>
              <a:rPr lang="en-CA" dirty="0" smtClean="0"/>
              <a:t> (1961) famously described </a:t>
            </a:r>
            <a:r>
              <a:rPr lang="en-CA" dirty="0" smtClean="0">
                <a:solidFill>
                  <a:srgbClr val="FF0000"/>
                </a:solidFill>
              </a:rPr>
              <a:t>“the type of problem a city is” as being “a problem in organized complexity”.</a:t>
            </a:r>
          </a:p>
          <a:p>
            <a:r>
              <a:rPr lang="en-CA" dirty="0" smtClean="0"/>
              <a:t>This was particularly prescient in that systems theory was in its infancy and complexity theory did not yet really exist.</a:t>
            </a:r>
          </a:p>
        </p:txBody>
      </p:sp>
      <p:pic>
        <p:nvPicPr>
          <p:cNvPr id="1026" name="Picture 2" descr="http://www.rockefellerfoundation.org/uploads/images/inline-l/ffc095f2-240b-4fae-8e01-453058cade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0"/>
            <a:ext cx="1952625" cy="2324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othamgazette.com/graphics/jac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4604546"/>
            <a:ext cx="333375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book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510" y="1714388"/>
            <a:ext cx="2143742" cy="32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8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274638"/>
            <a:ext cx="4762872" cy="1143000"/>
          </a:xfrm>
        </p:spPr>
        <p:txBody>
          <a:bodyPr>
            <a:normAutofit fontScale="90000"/>
          </a:bodyPr>
          <a:lstStyle/>
          <a:p>
            <a:r>
              <a:rPr lang="en-CA" dirty="0" err="1" smtClean="0"/>
              <a:t>Rittel</a:t>
            </a:r>
            <a:r>
              <a:rPr lang="en-CA" dirty="0" smtClean="0"/>
              <a:t> &amp; Webber: Wicked Problems</a:t>
            </a:r>
            <a:endParaRPr lang="en-CA" dirty="0"/>
          </a:p>
        </p:txBody>
      </p:sp>
      <p:sp>
        <p:nvSpPr>
          <p:cNvPr id="3" name="Content Placeholder 2"/>
          <p:cNvSpPr>
            <a:spLocks noGrp="1"/>
          </p:cNvSpPr>
          <p:nvPr>
            <p:ph idx="1"/>
          </p:nvPr>
        </p:nvSpPr>
        <p:spPr>
          <a:xfrm>
            <a:off x="3887924" y="1602987"/>
            <a:ext cx="4834880" cy="4525963"/>
          </a:xfrm>
        </p:spPr>
        <p:txBody>
          <a:bodyPr>
            <a:normAutofit fontScale="77500" lnSpcReduction="20000"/>
          </a:bodyPr>
          <a:lstStyle/>
          <a:p>
            <a:r>
              <a:rPr lang="en-CA" dirty="0" smtClean="0"/>
              <a:t>A decade-plus after Jacobs, </a:t>
            </a:r>
            <a:r>
              <a:rPr lang="en-CA" dirty="0" err="1" smtClean="0"/>
              <a:t>Rittel</a:t>
            </a:r>
            <a:r>
              <a:rPr lang="en-CA" dirty="0" smtClean="0"/>
              <a:t> &amp; Webber (1973) described planning problems as </a:t>
            </a:r>
            <a:r>
              <a:rPr lang="en-CA" dirty="0" smtClean="0">
                <a:solidFill>
                  <a:srgbClr val="FF0000"/>
                </a:solidFill>
              </a:rPr>
              <a:t>“wicked”</a:t>
            </a:r>
            <a:r>
              <a:rPr lang="en-CA" dirty="0" smtClean="0"/>
              <a:t>, as opposed to the </a:t>
            </a:r>
            <a:r>
              <a:rPr lang="en-CA" dirty="0" smtClean="0">
                <a:solidFill>
                  <a:srgbClr val="00B050"/>
                </a:solidFill>
              </a:rPr>
              <a:t>“tame” </a:t>
            </a:r>
            <a:r>
              <a:rPr lang="en-CA" dirty="0" smtClean="0"/>
              <a:t>problems that the physical sciences are designed to address:</a:t>
            </a:r>
          </a:p>
          <a:p>
            <a:pPr lvl="1"/>
            <a:r>
              <a:rPr lang="en-CA" dirty="0" smtClean="0"/>
              <a:t>Goals are difficult (impossible) to agree upon</a:t>
            </a:r>
          </a:p>
          <a:p>
            <a:pPr lvl="1"/>
            <a:r>
              <a:rPr lang="en-CA" dirty="0" smtClean="0"/>
              <a:t>“Optimization” is impossible</a:t>
            </a:r>
          </a:p>
          <a:p>
            <a:pPr lvl="1"/>
            <a:r>
              <a:rPr lang="en-CA" dirty="0" smtClean="0"/>
              <a:t>Problem definition itself is problematic</a:t>
            </a:r>
          </a:p>
          <a:p>
            <a:pPr lvl="1"/>
            <a:r>
              <a:rPr lang="en-CA" dirty="0" smtClean="0"/>
              <a:t>“Problems” are never “solved”, we (at best) iteratively “re-solve” them over &amp; over</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719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lifeinlegacy.com/2006/1125/WebberMelv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49" y="3865969"/>
            <a:ext cx="1713171" cy="2284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www.swemorph.com/graphics/rit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73722"/>
            <a:ext cx="16573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65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CA" dirty="0" smtClean="0"/>
              <a:t>Wicked Problems, cont’d</a:t>
            </a:r>
            <a:endParaRPr lang="en-CA" dirty="0"/>
          </a:p>
        </p:txBody>
      </p:sp>
      <p:sp>
        <p:nvSpPr>
          <p:cNvPr id="3" name="Content Placeholder 2"/>
          <p:cNvSpPr>
            <a:spLocks noGrp="1"/>
          </p:cNvSpPr>
          <p:nvPr>
            <p:ph idx="1"/>
          </p:nvPr>
        </p:nvSpPr>
        <p:spPr>
          <a:xfrm>
            <a:off x="395536" y="1268760"/>
            <a:ext cx="6120680" cy="4525963"/>
          </a:xfrm>
        </p:spPr>
        <p:txBody>
          <a:bodyPr>
            <a:normAutofit fontScale="77500" lnSpcReduction="20000"/>
          </a:bodyPr>
          <a:lstStyle/>
          <a:p>
            <a:r>
              <a:rPr lang="en-CA" dirty="0" err="1" smtClean="0"/>
              <a:t>Rittel</a:t>
            </a:r>
            <a:r>
              <a:rPr lang="en-CA" dirty="0" smtClean="0"/>
              <a:t> &amp; Webber represent typical of reaction against “systems analysis” as it was practiced in the 1960’s during the first generation of high-speed computing and an associated belief that operations research and systems theory could “solve” major policies and even win wars (David </a:t>
            </a:r>
            <a:r>
              <a:rPr lang="en-CA" dirty="0" err="1" smtClean="0"/>
              <a:t>Halberstam</a:t>
            </a:r>
            <a:r>
              <a:rPr lang="en-CA" dirty="0" smtClean="0"/>
              <a:t>, </a:t>
            </a:r>
            <a:r>
              <a:rPr lang="en-CA" i="1" dirty="0" smtClean="0"/>
              <a:t>The Best and the Brightest</a:t>
            </a:r>
            <a:r>
              <a:rPr lang="en-CA" dirty="0" smtClean="0"/>
              <a:t>, 1972).</a:t>
            </a:r>
          </a:p>
          <a:p>
            <a:r>
              <a:rPr lang="en-CA" dirty="0" smtClean="0"/>
              <a:t>Generally, reality fell far short of these claims (I.R. </a:t>
            </a:r>
            <a:r>
              <a:rPr lang="en-CA" dirty="0" err="1" smtClean="0"/>
              <a:t>Hoos</a:t>
            </a:r>
            <a:r>
              <a:rPr lang="en-CA" dirty="0" smtClean="0"/>
              <a:t>, </a:t>
            </a:r>
            <a:r>
              <a:rPr lang="en-CA" i="1" dirty="0" smtClean="0"/>
              <a:t>Systems Analysis in Public Policy</a:t>
            </a:r>
            <a:r>
              <a:rPr lang="en-CA" dirty="0" smtClean="0"/>
              <a:t>: A Critique</a:t>
            </a:r>
            <a:r>
              <a:rPr lang="en-CA" i="1" dirty="0" smtClean="0"/>
              <a:t>,</a:t>
            </a:r>
            <a:r>
              <a:rPr lang="en-CA" dirty="0" smtClean="0"/>
              <a:t> University of California Press, 1972).</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754" y="3414607"/>
            <a:ext cx="1998013" cy="25199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754" y="852161"/>
            <a:ext cx="1998013" cy="2562446"/>
          </a:xfrm>
          <a:prstGeom prst="rect">
            <a:avLst/>
          </a:prstGeom>
        </p:spPr>
      </p:pic>
    </p:spTree>
    <p:extLst>
      <p:ext uri="{BB962C8B-B14F-4D97-AF65-F5344CB8AC3E}">
        <p14:creationId xmlns:p14="http://schemas.microsoft.com/office/powerpoint/2010/main" val="267570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17" y="39208"/>
            <a:ext cx="4342946" cy="668337"/>
          </a:xfrm>
        </p:spPr>
        <p:txBody>
          <a:bodyPr>
            <a:normAutofit/>
          </a:bodyPr>
          <a:lstStyle/>
          <a:p>
            <a:r>
              <a:rPr lang="en-CA" sz="3600" dirty="0" smtClean="0"/>
              <a:t>40 Years Later …</a:t>
            </a:r>
            <a:endParaRPr lang="en-CA" sz="3600" dirty="0"/>
          </a:p>
        </p:txBody>
      </p:sp>
      <p:sp>
        <p:nvSpPr>
          <p:cNvPr id="3" name="Content Placeholder 2"/>
          <p:cNvSpPr>
            <a:spLocks noGrp="1"/>
          </p:cNvSpPr>
          <p:nvPr>
            <p:ph idx="1"/>
          </p:nvPr>
        </p:nvSpPr>
        <p:spPr>
          <a:xfrm>
            <a:off x="4339815" y="804752"/>
            <a:ext cx="4643787" cy="5263116"/>
          </a:xfrm>
        </p:spPr>
        <p:txBody>
          <a:bodyPr>
            <a:normAutofit fontScale="92500" lnSpcReduction="10000"/>
          </a:bodyPr>
          <a:lstStyle/>
          <a:p>
            <a:r>
              <a:rPr lang="en-CA" dirty="0" smtClean="0"/>
              <a:t>Cities remain wicked problems in organized complexity.</a:t>
            </a:r>
          </a:p>
          <a:p>
            <a:r>
              <a:rPr lang="en-CA" dirty="0" smtClean="0"/>
              <a:t>But does that mean that they cannot be systematically studied &amp; understood?</a:t>
            </a:r>
          </a:p>
          <a:p>
            <a:r>
              <a:rPr lang="en-CA" dirty="0" smtClean="0"/>
              <a:t>“Optimal” “solutions” may be difficult or impossible to achieve but can we not bring analysis-based evidence to bear on decision-making?</a:t>
            </a:r>
            <a:endParaRPr lang="en-CA" dirty="0"/>
          </a:p>
        </p:txBody>
      </p:sp>
      <p:pic>
        <p:nvPicPr>
          <p:cNvPr id="8" name="Picture 8" descr="http://perversecities.ca/wp-content/uploads/2010/11/co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155" y="4000500"/>
            <a:ext cx="194421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itpress.mit.edu/sites/default/files/97802626204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 y="3405505"/>
            <a:ext cx="2267744" cy="3452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S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9" y="39208"/>
            <a:ext cx="2267744" cy="33662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24204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155" y="1084175"/>
            <a:ext cx="1944216" cy="291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40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54"/>
            <a:ext cx="5760640" cy="1143000"/>
          </a:xfrm>
        </p:spPr>
        <p:txBody>
          <a:bodyPr/>
          <a:lstStyle/>
          <a:p>
            <a:r>
              <a:rPr lang="en-CA" dirty="0" smtClean="0"/>
              <a:t>Modelling Cities (1)</a:t>
            </a:r>
            <a:endParaRPr lang="en-CA"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996" y="3314700"/>
            <a:ext cx="5284004"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santaferadiocafe.org/wp-content/uploads/2014/06/Luis-Bettencourt-e1403046999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248" y="357052"/>
            <a:ext cx="3053600" cy="28360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284788"/>
            <a:ext cx="4063902" cy="4154984"/>
          </a:xfrm>
          <a:prstGeom prst="rect">
            <a:avLst/>
          </a:prstGeom>
          <a:noFill/>
        </p:spPr>
        <p:txBody>
          <a:bodyPr wrap="square" rtlCol="0">
            <a:spAutoFit/>
          </a:bodyPr>
          <a:lstStyle/>
          <a:p>
            <a:r>
              <a:rPr lang="en-CA" sz="2400" dirty="0" smtClean="0">
                <a:solidFill>
                  <a:srgbClr val="001937"/>
                </a:solidFill>
                <a:latin typeface="Georgia"/>
              </a:rPr>
              <a:t>Bettencourt (2013):</a:t>
            </a:r>
          </a:p>
          <a:p>
            <a:r>
              <a:rPr lang="en-CA" sz="2400" dirty="0" smtClean="0">
                <a:solidFill>
                  <a:srgbClr val="001937"/>
                </a:solidFill>
                <a:latin typeface="Georgia"/>
              </a:rPr>
              <a:t>“There is no longer much of an excuse to ignore many of the measurable properties of cities.  Cities across the globe and through time are now knowable like never before, across many of their dimensions: social, economic, infrastructural and spatial.”</a:t>
            </a:r>
            <a:endParaRPr lang="en-CA" sz="2400" dirty="0">
              <a:solidFill>
                <a:srgbClr val="001937"/>
              </a:solidFill>
              <a:latin typeface="Georgia"/>
            </a:endParaRPr>
          </a:p>
        </p:txBody>
      </p:sp>
    </p:spTree>
    <p:extLst>
      <p:ext uri="{BB962C8B-B14F-4D97-AF65-F5344CB8AC3E}">
        <p14:creationId xmlns:p14="http://schemas.microsoft.com/office/powerpoint/2010/main" val="193469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93" y="-143540"/>
            <a:ext cx="8229600" cy="1143000"/>
          </a:xfrm>
        </p:spPr>
        <p:txBody>
          <a:bodyPr>
            <a:normAutofit/>
          </a:bodyPr>
          <a:lstStyle/>
          <a:p>
            <a:r>
              <a:rPr lang="en-CA" sz="3600" dirty="0" smtClean="0"/>
              <a:t>Modelling Cities (2)</a:t>
            </a:r>
            <a:endParaRPr lang="en-CA" sz="3600" dirty="0"/>
          </a:p>
        </p:txBody>
      </p:sp>
      <p:sp>
        <p:nvSpPr>
          <p:cNvPr id="3" name="Content Placeholder 2"/>
          <p:cNvSpPr>
            <a:spLocks noGrp="1"/>
          </p:cNvSpPr>
          <p:nvPr>
            <p:ph idx="1"/>
          </p:nvPr>
        </p:nvSpPr>
        <p:spPr>
          <a:xfrm>
            <a:off x="0" y="835245"/>
            <a:ext cx="4794650" cy="5040560"/>
          </a:xfrm>
        </p:spPr>
        <p:txBody>
          <a:bodyPr>
            <a:noAutofit/>
          </a:bodyPr>
          <a:lstStyle/>
          <a:p>
            <a:r>
              <a:rPr lang="en-CA" sz="2400" dirty="0" smtClean="0"/>
              <a:t>Our theory, data, models &amp; computing power have grown tremendously.</a:t>
            </a:r>
          </a:p>
          <a:p>
            <a:r>
              <a:rPr lang="en-CA" sz="2400" dirty="0" smtClean="0"/>
              <a:t>If we avoid the hubris of the 1960’s (that everything is quantifiable; that everything is </a:t>
            </a:r>
            <a:r>
              <a:rPr lang="en-CA" sz="2400" dirty="0" err="1" smtClean="0"/>
              <a:t>optimizable</a:t>
            </a:r>
            <a:r>
              <a:rPr lang="en-CA" sz="2400" dirty="0" smtClean="0"/>
              <a:t>; that everything is under our control) can we not utilize the methods, data and understanding we have developed since then to address significant urban issues?</a:t>
            </a:r>
          </a:p>
          <a:p>
            <a:r>
              <a:rPr lang="en-CA" sz="2400" dirty="0" smtClean="0">
                <a:solidFill>
                  <a:srgbClr val="FF0000"/>
                </a:solidFill>
              </a:rPr>
              <a:t>And what is the alternative if we don’t?</a:t>
            </a:r>
            <a:endParaRPr lang="en-CA" sz="2400" dirty="0">
              <a:solidFill>
                <a:srgbClr val="FF0000"/>
              </a:solidFill>
            </a:endParaRPr>
          </a:p>
        </p:txBody>
      </p:sp>
      <p:pic>
        <p:nvPicPr>
          <p:cNvPr id="6" name="Picture 5"/>
          <p:cNvPicPr>
            <a:picLocks noChangeAspect="1"/>
          </p:cNvPicPr>
          <p:nvPr/>
        </p:nvPicPr>
        <p:blipFill>
          <a:blip r:embed="rId2"/>
          <a:stretch>
            <a:fillRect/>
          </a:stretch>
        </p:blipFill>
        <p:spPr>
          <a:xfrm>
            <a:off x="5138926" y="835245"/>
            <a:ext cx="3880431" cy="5184576"/>
          </a:xfrm>
          <a:prstGeom prst="rect">
            <a:avLst/>
          </a:prstGeom>
        </p:spPr>
      </p:pic>
    </p:spTree>
    <p:extLst>
      <p:ext uri="{BB962C8B-B14F-4D97-AF65-F5344CB8AC3E}">
        <p14:creationId xmlns:p14="http://schemas.microsoft.com/office/powerpoint/2010/main" val="1683314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631796" y="3192386"/>
            <a:ext cx="4512204" cy="3665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p:nvPr>
        </p:nvSpPr>
        <p:spPr>
          <a:xfrm>
            <a:off x="257175" y="123835"/>
            <a:ext cx="3413086" cy="1143000"/>
          </a:xfrm>
        </p:spPr>
        <p:txBody>
          <a:bodyPr>
            <a:noAutofit/>
          </a:bodyPr>
          <a:lstStyle/>
          <a:p>
            <a:r>
              <a:rPr lang="en-CA" sz="3600" dirty="0" smtClean="0"/>
              <a:t>Travel Demand Modelling</a:t>
            </a:r>
            <a:endParaRPr lang="en-CA" sz="3600" dirty="0"/>
          </a:p>
        </p:txBody>
      </p:sp>
      <p:sp>
        <p:nvSpPr>
          <p:cNvPr id="3" name="Content Placeholder 2"/>
          <p:cNvSpPr>
            <a:spLocks noGrp="1"/>
          </p:cNvSpPr>
          <p:nvPr>
            <p:ph idx="1"/>
          </p:nvPr>
        </p:nvSpPr>
        <p:spPr>
          <a:xfrm>
            <a:off x="-18972" y="1692004"/>
            <a:ext cx="3661452" cy="3469160"/>
          </a:xfrm>
        </p:spPr>
        <p:txBody>
          <a:bodyPr>
            <a:normAutofit/>
          </a:bodyPr>
          <a:lstStyle/>
          <a:p>
            <a:r>
              <a:rPr lang="en-CA" sz="2000" dirty="0" smtClean="0"/>
              <a:t>Standardized approaches for modelling travel demand have been in use since the dawn of digital computing in the 1950’s.</a:t>
            </a:r>
          </a:p>
          <a:p>
            <a:r>
              <a:rPr lang="en-CA" sz="2000" dirty="0" smtClean="0"/>
              <a:t>While often useful, these methods have been deeply criticized for decades and certainly have often been misused &amp; abused.</a:t>
            </a:r>
            <a:endParaRPr lang="en-CA" sz="2000" dirty="0"/>
          </a:p>
        </p:txBody>
      </p:sp>
      <p:grpSp>
        <p:nvGrpSpPr>
          <p:cNvPr id="34" name="Group 33"/>
          <p:cNvGrpSpPr/>
          <p:nvPr/>
        </p:nvGrpSpPr>
        <p:grpSpPr>
          <a:xfrm>
            <a:off x="3661452" y="24034"/>
            <a:ext cx="5607168" cy="3168352"/>
            <a:chOff x="3360580" y="2492896"/>
            <a:chExt cx="5607168" cy="3168352"/>
          </a:xfrm>
        </p:grpSpPr>
        <p:sp>
          <p:nvSpPr>
            <p:cNvPr id="35" name="Rectangle 34"/>
            <p:cNvSpPr/>
            <p:nvPr/>
          </p:nvSpPr>
          <p:spPr>
            <a:xfrm>
              <a:off x="3360580" y="2492896"/>
              <a:ext cx="5463576" cy="316835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36" name="Group 3"/>
            <p:cNvGrpSpPr>
              <a:grpSpLocks/>
            </p:cNvGrpSpPr>
            <p:nvPr/>
          </p:nvGrpSpPr>
          <p:grpSpPr bwMode="auto">
            <a:xfrm>
              <a:off x="3466782" y="2645295"/>
              <a:ext cx="1224967" cy="1138315"/>
              <a:chOff x="1248" y="1440"/>
              <a:chExt cx="1296" cy="1152"/>
            </a:xfrm>
            <a:solidFill>
              <a:schemeClr val="bg1"/>
            </a:solidFill>
          </p:grpSpPr>
          <p:sp>
            <p:nvSpPr>
              <p:cNvPr id="53" name="Oval 4"/>
              <p:cNvSpPr>
                <a:spLocks noChangeArrowheads="1"/>
              </p:cNvSpPr>
              <p:nvPr/>
            </p:nvSpPr>
            <p:spPr bwMode="auto">
              <a:xfrm>
                <a:off x="1248" y="1440"/>
                <a:ext cx="1296" cy="1152"/>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000">
                  <a:solidFill>
                    <a:srgbClr val="4C698D"/>
                  </a:solidFill>
                </a:endParaRPr>
              </a:p>
            </p:txBody>
          </p:sp>
          <p:sp>
            <p:nvSpPr>
              <p:cNvPr id="54" name="Text Box 5"/>
              <p:cNvSpPr txBox="1">
                <a:spLocks noChangeArrowheads="1"/>
              </p:cNvSpPr>
              <p:nvPr/>
            </p:nvSpPr>
            <p:spPr bwMode="auto">
              <a:xfrm>
                <a:off x="1776" y="1872"/>
                <a:ext cx="262" cy="18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000" b="1">
                    <a:solidFill>
                      <a:srgbClr val="4C698D"/>
                    </a:solidFill>
                  </a:rPr>
                  <a:t>T</a:t>
                </a:r>
                <a:endParaRPr lang="en-CA" altLang="en-US" sz="1000" b="1">
                  <a:solidFill>
                    <a:srgbClr val="4C698D"/>
                  </a:solidFill>
                </a:endParaRPr>
              </a:p>
            </p:txBody>
          </p:sp>
        </p:grpSp>
        <p:grpSp>
          <p:nvGrpSpPr>
            <p:cNvPr id="37" name="Group 12"/>
            <p:cNvGrpSpPr>
              <a:grpSpLocks/>
            </p:cNvGrpSpPr>
            <p:nvPr/>
          </p:nvGrpSpPr>
          <p:grpSpPr bwMode="auto">
            <a:xfrm>
              <a:off x="4582622" y="3631211"/>
              <a:ext cx="691111" cy="758877"/>
              <a:chOff x="2400" y="2304"/>
              <a:chExt cx="672" cy="576"/>
            </a:xfrm>
          </p:grpSpPr>
          <p:sp>
            <p:nvSpPr>
              <p:cNvPr id="51" name="AutoShape 13"/>
              <p:cNvSpPr>
                <a:spLocks noChangeArrowheads="1"/>
              </p:cNvSpPr>
              <p:nvPr/>
            </p:nvSpPr>
            <p:spPr bwMode="auto">
              <a:xfrm rot="16200000" flipH="1">
                <a:off x="2544" y="2352"/>
                <a:ext cx="576" cy="480"/>
              </a:xfrm>
              <a:custGeom>
                <a:avLst/>
                <a:gdLst>
                  <a:gd name="T0" fmla="*/ 403 w 21600"/>
                  <a:gd name="T1" fmla="*/ 0 h 21600"/>
                  <a:gd name="T2" fmla="*/ 403 w 21600"/>
                  <a:gd name="T3" fmla="*/ 270 h 21600"/>
                  <a:gd name="T4" fmla="*/ 86 w 21600"/>
                  <a:gd name="T5" fmla="*/ 480 h 21600"/>
                  <a:gd name="T6" fmla="*/ 576 w 21600"/>
                  <a:gd name="T7" fmla="*/ 135 h 21600"/>
                  <a:gd name="T8" fmla="*/ 17694720 60000 65536"/>
                  <a:gd name="T9" fmla="*/ 5898240 60000 65536"/>
                  <a:gd name="T10" fmla="*/ 5898240 60000 65536"/>
                  <a:gd name="T11" fmla="*/ 0 60000 65536"/>
                  <a:gd name="T12" fmla="*/ 12413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52" name="AutoShape 14"/>
              <p:cNvSpPr>
                <a:spLocks noChangeArrowheads="1"/>
              </p:cNvSpPr>
              <p:nvPr/>
            </p:nvSpPr>
            <p:spPr bwMode="auto">
              <a:xfrm rot="5400000">
                <a:off x="2352" y="2352"/>
                <a:ext cx="576" cy="480"/>
              </a:xfrm>
              <a:custGeom>
                <a:avLst/>
                <a:gdLst>
                  <a:gd name="T0" fmla="*/ 403 w 21600"/>
                  <a:gd name="T1" fmla="*/ 0 h 21600"/>
                  <a:gd name="T2" fmla="*/ 403 w 21600"/>
                  <a:gd name="T3" fmla="*/ 270 h 21600"/>
                  <a:gd name="T4" fmla="*/ 86 w 21600"/>
                  <a:gd name="T5" fmla="*/ 480 h 21600"/>
                  <a:gd name="T6" fmla="*/ 576 w 21600"/>
                  <a:gd name="T7" fmla="*/ 135 h 21600"/>
                  <a:gd name="T8" fmla="*/ 17694720 60000 65536"/>
                  <a:gd name="T9" fmla="*/ 5898240 60000 65536"/>
                  <a:gd name="T10" fmla="*/ 5898240 60000 65536"/>
                  <a:gd name="T11" fmla="*/ 0 60000 65536"/>
                  <a:gd name="T12" fmla="*/ 12413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grpSp>
        <p:sp>
          <p:nvSpPr>
            <p:cNvPr id="38" name="Text Box 15"/>
            <p:cNvSpPr txBox="1">
              <a:spLocks noChangeArrowheads="1"/>
            </p:cNvSpPr>
            <p:nvPr/>
          </p:nvSpPr>
          <p:spPr bwMode="auto">
            <a:xfrm>
              <a:off x="4829448" y="3757691"/>
              <a:ext cx="22794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000">
                  <a:solidFill>
                    <a:srgbClr val="4C698D"/>
                  </a:solidFill>
                </a:rPr>
                <a:t>I</a:t>
              </a:r>
              <a:endParaRPr lang="en-CA" altLang="en-US" sz="1000">
                <a:solidFill>
                  <a:srgbClr val="4C698D"/>
                </a:solidFill>
              </a:endParaRPr>
            </a:p>
          </p:txBody>
        </p:sp>
        <p:sp>
          <p:nvSpPr>
            <p:cNvPr id="39" name="AutoShape 16"/>
            <p:cNvSpPr>
              <a:spLocks noChangeArrowheads="1"/>
            </p:cNvSpPr>
            <p:nvPr/>
          </p:nvSpPr>
          <p:spPr bwMode="auto">
            <a:xfrm rot="19933622" flipV="1">
              <a:off x="3747022" y="3581840"/>
              <a:ext cx="197460" cy="1707473"/>
            </a:xfrm>
            <a:prstGeom prst="curvedRightArrow">
              <a:avLst>
                <a:gd name="adj1" fmla="val 135000"/>
                <a:gd name="adj2" fmla="val 2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000">
                <a:solidFill>
                  <a:srgbClr val="4C698D"/>
                </a:solidFill>
              </a:endParaRPr>
            </a:p>
          </p:txBody>
        </p:sp>
        <p:sp>
          <p:nvSpPr>
            <p:cNvPr id="40" name="Text Box 17"/>
            <p:cNvSpPr txBox="1">
              <a:spLocks noChangeArrowheads="1"/>
            </p:cNvSpPr>
            <p:nvPr/>
          </p:nvSpPr>
          <p:spPr bwMode="auto">
            <a:xfrm>
              <a:off x="3688497" y="4266977"/>
              <a:ext cx="3145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000" dirty="0">
                  <a:solidFill>
                    <a:srgbClr val="4C698D"/>
                  </a:solidFill>
                </a:rPr>
                <a:t>III</a:t>
              </a:r>
              <a:endParaRPr lang="en-CA" altLang="en-US" sz="1000" dirty="0">
                <a:solidFill>
                  <a:srgbClr val="4C698D"/>
                </a:solidFill>
              </a:endParaRPr>
            </a:p>
          </p:txBody>
        </p:sp>
        <p:sp>
          <p:nvSpPr>
            <p:cNvPr id="41" name="AutoShape 18"/>
            <p:cNvSpPr>
              <a:spLocks noChangeArrowheads="1"/>
            </p:cNvSpPr>
            <p:nvPr/>
          </p:nvSpPr>
          <p:spPr bwMode="auto">
            <a:xfrm rot="1666378" flipH="1" flipV="1">
              <a:off x="6001518" y="3536350"/>
              <a:ext cx="197460" cy="1707473"/>
            </a:xfrm>
            <a:prstGeom prst="curvedRightArrow">
              <a:avLst>
                <a:gd name="adj1" fmla="val 135000"/>
                <a:gd name="adj2" fmla="val 2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000">
                <a:solidFill>
                  <a:srgbClr val="4C698D"/>
                </a:solidFill>
              </a:endParaRPr>
            </a:p>
          </p:txBody>
        </p:sp>
        <p:sp>
          <p:nvSpPr>
            <p:cNvPr id="42" name="Text Box 19"/>
            <p:cNvSpPr txBox="1">
              <a:spLocks noChangeArrowheads="1"/>
            </p:cNvSpPr>
            <p:nvPr/>
          </p:nvSpPr>
          <p:spPr bwMode="auto">
            <a:xfrm>
              <a:off x="5829020" y="4362724"/>
              <a:ext cx="2712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000" dirty="0">
                  <a:solidFill>
                    <a:srgbClr val="4C698D"/>
                  </a:solidFill>
                </a:rPr>
                <a:t>II</a:t>
              </a:r>
              <a:endParaRPr lang="en-CA" altLang="en-US" sz="1000" dirty="0">
                <a:solidFill>
                  <a:srgbClr val="4C698D"/>
                </a:solidFill>
              </a:endParaRPr>
            </a:p>
          </p:txBody>
        </p:sp>
        <p:sp>
          <p:nvSpPr>
            <p:cNvPr id="43" name="Text Box 20"/>
            <p:cNvSpPr txBox="1">
              <a:spLocks noChangeArrowheads="1"/>
            </p:cNvSpPr>
            <p:nvPr/>
          </p:nvSpPr>
          <p:spPr bwMode="auto">
            <a:xfrm>
              <a:off x="6804051" y="2583281"/>
              <a:ext cx="2020105"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000" b="1" dirty="0">
                  <a:solidFill>
                    <a:srgbClr val="4C698D"/>
                  </a:solidFill>
                </a:rPr>
                <a:t>Key System Elements</a:t>
              </a:r>
            </a:p>
            <a:p>
              <a:pPr eaLnBrk="1" hangingPunct="1"/>
              <a:r>
                <a:rPr lang="en-US" altLang="en-US" sz="1000" dirty="0">
                  <a:solidFill>
                    <a:srgbClr val="4C698D"/>
                  </a:solidFill>
                </a:rPr>
                <a:t>T – transport system</a:t>
              </a:r>
            </a:p>
            <a:p>
              <a:pPr eaLnBrk="1" hangingPunct="1"/>
              <a:r>
                <a:rPr lang="en-US" altLang="en-US" sz="1000" dirty="0">
                  <a:solidFill>
                    <a:srgbClr val="4C698D"/>
                  </a:solidFill>
                </a:rPr>
                <a:t>A – activity system</a:t>
              </a:r>
              <a:endParaRPr lang="en-CA" altLang="en-US" sz="1000" dirty="0">
                <a:solidFill>
                  <a:srgbClr val="4C698D"/>
                </a:solidFill>
              </a:endParaRPr>
            </a:p>
            <a:p>
              <a:pPr eaLnBrk="1" hangingPunct="1"/>
              <a:r>
                <a:rPr lang="en-CA" altLang="en-US" sz="1000" dirty="0">
                  <a:solidFill>
                    <a:srgbClr val="4C698D"/>
                  </a:solidFill>
                </a:rPr>
                <a:t>F – flows &amp; transport</a:t>
              </a:r>
            </a:p>
            <a:p>
              <a:pPr eaLnBrk="1" hangingPunct="1"/>
              <a:r>
                <a:rPr lang="en-CA" altLang="en-US" sz="1000" dirty="0">
                  <a:solidFill>
                    <a:srgbClr val="4C698D"/>
                  </a:solidFill>
                </a:rPr>
                <a:t>       system performance</a:t>
              </a:r>
            </a:p>
            <a:p>
              <a:pPr eaLnBrk="1" hangingPunct="1"/>
              <a:r>
                <a:rPr lang="en-CA" altLang="en-US" sz="1000" b="1" dirty="0">
                  <a:solidFill>
                    <a:srgbClr val="4C698D"/>
                  </a:solidFill>
                </a:rPr>
                <a:t>System Interactions/Feedbacks</a:t>
              </a:r>
            </a:p>
            <a:p>
              <a:pPr eaLnBrk="1" hangingPunct="1"/>
              <a:r>
                <a:rPr lang="en-CA" altLang="en-US" sz="1000" dirty="0">
                  <a:solidFill>
                    <a:srgbClr val="4C698D"/>
                  </a:solidFill>
                </a:rPr>
                <a:t>I    Market demand-supply</a:t>
              </a:r>
            </a:p>
            <a:p>
              <a:pPr eaLnBrk="1" hangingPunct="1"/>
              <a:r>
                <a:rPr lang="en-CA" altLang="en-US" sz="1000" dirty="0">
                  <a:solidFill>
                    <a:srgbClr val="4C698D"/>
                  </a:solidFill>
                </a:rPr>
                <a:t>      interactions determine</a:t>
              </a:r>
            </a:p>
            <a:p>
              <a:pPr eaLnBrk="1" hangingPunct="1"/>
              <a:r>
                <a:rPr lang="en-CA" altLang="en-US" sz="1000" dirty="0">
                  <a:solidFill>
                    <a:srgbClr val="4C698D"/>
                  </a:solidFill>
                </a:rPr>
                <a:t>      flows &amp; system performance</a:t>
              </a:r>
            </a:p>
            <a:p>
              <a:pPr eaLnBrk="1" hangingPunct="1"/>
              <a:r>
                <a:rPr lang="en-CA" altLang="en-US" sz="1000" dirty="0">
                  <a:solidFill>
                    <a:srgbClr val="4C698D"/>
                  </a:solidFill>
                </a:rPr>
                <a:t>II   System performance</a:t>
              </a:r>
            </a:p>
            <a:p>
              <a:pPr eaLnBrk="1" hangingPunct="1"/>
              <a:r>
                <a:rPr lang="en-CA" altLang="en-US" sz="1000" dirty="0">
                  <a:solidFill>
                    <a:srgbClr val="4C698D"/>
                  </a:solidFill>
                </a:rPr>
                <a:t>      (accessibility) influences</a:t>
              </a:r>
            </a:p>
            <a:p>
              <a:pPr eaLnBrk="1" hangingPunct="1"/>
              <a:r>
                <a:rPr lang="en-CA" altLang="en-US" sz="1000" dirty="0">
                  <a:solidFill>
                    <a:srgbClr val="4C698D"/>
                  </a:solidFill>
                </a:rPr>
                <a:t>      activity system markets</a:t>
              </a:r>
            </a:p>
            <a:p>
              <a:pPr eaLnBrk="1" hangingPunct="1"/>
              <a:r>
                <a:rPr lang="en-CA" altLang="en-US" sz="1000" dirty="0">
                  <a:solidFill>
                    <a:srgbClr val="4C698D"/>
                  </a:solidFill>
                </a:rPr>
                <a:t>III  Gov’t, public &amp; private</a:t>
              </a:r>
            </a:p>
            <a:p>
              <a:pPr eaLnBrk="1" hangingPunct="1"/>
              <a:r>
                <a:rPr lang="en-CA" altLang="en-US" sz="1000" dirty="0">
                  <a:solidFill>
                    <a:srgbClr val="4C698D"/>
                  </a:solidFill>
                </a:rPr>
                <a:t>       service providers respond</a:t>
              </a:r>
            </a:p>
            <a:p>
              <a:pPr eaLnBrk="1" hangingPunct="1"/>
              <a:r>
                <a:rPr lang="en-CA" altLang="en-US" sz="1000" dirty="0">
                  <a:solidFill>
                    <a:srgbClr val="4C698D"/>
                  </a:solidFill>
                </a:rPr>
                <a:t>       system demand &amp; performance</a:t>
              </a:r>
            </a:p>
          </p:txBody>
        </p:sp>
        <p:sp>
          <p:nvSpPr>
            <p:cNvPr id="44" name="Text Box 21"/>
            <p:cNvSpPr txBox="1">
              <a:spLocks noChangeArrowheads="1"/>
            </p:cNvSpPr>
            <p:nvPr/>
          </p:nvSpPr>
          <p:spPr bwMode="auto">
            <a:xfrm>
              <a:off x="6100247" y="4986856"/>
              <a:ext cx="28675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ltLang="en-US" sz="1000" dirty="0">
                  <a:solidFill>
                    <a:srgbClr val="4C698D"/>
                  </a:solidFill>
                </a:rPr>
                <a:t>Source: Manheim, M.L. (1978) </a:t>
              </a:r>
              <a:r>
                <a:rPr lang="en-US" altLang="en-US" sz="1000" i="1" dirty="0">
                  <a:solidFill>
                    <a:srgbClr val="4C698D"/>
                  </a:solidFill>
                </a:rPr>
                <a:t>Fundamentals of Transportation Systems </a:t>
              </a:r>
              <a:r>
                <a:rPr lang="en-US" altLang="en-US" sz="1000" i="1" dirty="0" smtClean="0">
                  <a:solidFill>
                    <a:srgbClr val="4C698D"/>
                  </a:solidFill>
                </a:rPr>
                <a:t>Analysis  </a:t>
              </a:r>
              <a:r>
                <a:rPr lang="en-US" altLang="en-US" sz="1000" i="1" dirty="0">
                  <a:solidFill>
                    <a:srgbClr val="4C698D"/>
                  </a:solidFill>
                </a:rPr>
                <a:t>Volume 1: Basic Concepts</a:t>
              </a:r>
              <a:r>
                <a:rPr lang="en-US" altLang="en-US" sz="1000" dirty="0">
                  <a:solidFill>
                    <a:srgbClr val="4C698D"/>
                  </a:solidFill>
                </a:rPr>
                <a:t>, MIT Press</a:t>
              </a:r>
              <a:endParaRPr lang="en-CA" altLang="en-US" sz="1000" dirty="0">
                <a:solidFill>
                  <a:srgbClr val="4C698D"/>
                </a:solidFill>
              </a:endParaRPr>
            </a:p>
          </p:txBody>
        </p:sp>
        <p:grpSp>
          <p:nvGrpSpPr>
            <p:cNvPr id="45" name="Group 3"/>
            <p:cNvGrpSpPr>
              <a:grpSpLocks/>
            </p:cNvGrpSpPr>
            <p:nvPr/>
          </p:nvGrpSpPr>
          <p:grpSpPr bwMode="auto">
            <a:xfrm>
              <a:off x="5260346" y="2645295"/>
              <a:ext cx="1224967" cy="1138315"/>
              <a:chOff x="1248" y="1440"/>
              <a:chExt cx="1296" cy="1152"/>
            </a:xfrm>
            <a:solidFill>
              <a:schemeClr val="bg1"/>
            </a:solidFill>
          </p:grpSpPr>
          <p:sp>
            <p:nvSpPr>
              <p:cNvPr id="49" name="Oval 4"/>
              <p:cNvSpPr>
                <a:spLocks noChangeArrowheads="1"/>
              </p:cNvSpPr>
              <p:nvPr/>
            </p:nvSpPr>
            <p:spPr bwMode="auto">
              <a:xfrm>
                <a:off x="1248" y="1440"/>
                <a:ext cx="1296" cy="1152"/>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000">
                  <a:solidFill>
                    <a:srgbClr val="4C698D"/>
                  </a:solidFill>
                </a:endParaRPr>
              </a:p>
            </p:txBody>
          </p:sp>
          <p:sp>
            <p:nvSpPr>
              <p:cNvPr id="50" name="Text Box 5"/>
              <p:cNvSpPr txBox="1">
                <a:spLocks noChangeArrowheads="1"/>
              </p:cNvSpPr>
              <p:nvPr/>
            </p:nvSpPr>
            <p:spPr bwMode="auto">
              <a:xfrm>
                <a:off x="1776" y="1872"/>
                <a:ext cx="294" cy="2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CA" altLang="en-US" sz="1000" b="1" dirty="0" smtClean="0">
                    <a:solidFill>
                      <a:srgbClr val="4C698D"/>
                    </a:solidFill>
                  </a:rPr>
                  <a:t>A</a:t>
                </a:r>
                <a:endParaRPr lang="en-CA" altLang="en-US" sz="1000" b="1" dirty="0">
                  <a:solidFill>
                    <a:srgbClr val="4C698D"/>
                  </a:solidFill>
                </a:endParaRPr>
              </a:p>
            </p:txBody>
          </p:sp>
        </p:grpSp>
        <p:grpSp>
          <p:nvGrpSpPr>
            <p:cNvPr id="46" name="Group 3"/>
            <p:cNvGrpSpPr>
              <a:grpSpLocks/>
            </p:cNvGrpSpPr>
            <p:nvPr/>
          </p:nvGrpSpPr>
          <p:grpSpPr bwMode="auto">
            <a:xfrm>
              <a:off x="4330938" y="4294494"/>
              <a:ext cx="1224967" cy="1138315"/>
              <a:chOff x="1248" y="1440"/>
              <a:chExt cx="1296" cy="1152"/>
            </a:xfrm>
            <a:solidFill>
              <a:schemeClr val="bg1"/>
            </a:solidFill>
          </p:grpSpPr>
          <p:sp>
            <p:nvSpPr>
              <p:cNvPr id="47" name="Oval 4"/>
              <p:cNvSpPr>
                <a:spLocks noChangeArrowheads="1"/>
              </p:cNvSpPr>
              <p:nvPr/>
            </p:nvSpPr>
            <p:spPr bwMode="auto">
              <a:xfrm>
                <a:off x="1248" y="1440"/>
                <a:ext cx="1296" cy="1152"/>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000">
                  <a:solidFill>
                    <a:srgbClr val="4C698D"/>
                  </a:solidFill>
                </a:endParaRPr>
              </a:p>
            </p:txBody>
          </p:sp>
          <p:sp>
            <p:nvSpPr>
              <p:cNvPr id="48" name="Text Box 5"/>
              <p:cNvSpPr txBox="1">
                <a:spLocks noChangeArrowheads="1"/>
              </p:cNvSpPr>
              <p:nvPr/>
            </p:nvSpPr>
            <p:spPr bwMode="auto">
              <a:xfrm>
                <a:off x="1776" y="1872"/>
                <a:ext cx="278" cy="2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CA" altLang="en-US" sz="1000" b="1" dirty="0" smtClean="0">
                    <a:solidFill>
                      <a:srgbClr val="4C698D"/>
                    </a:solidFill>
                  </a:rPr>
                  <a:t>F</a:t>
                </a:r>
                <a:endParaRPr lang="en-CA" altLang="en-US" sz="1000" b="1" dirty="0">
                  <a:solidFill>
                    <a:srgbClr val="4C698D"/>
                  </a:solidFill>
                </a:endParaRPr>
              </a:p>
            </p:txBody>
          </p:sp>
        </p:grpSp>
      </p:grpSp>
      <p:grpSp>
        <p:nvGrpSpPr>
          <p:cNvPr id="5" name="Group 4"/>
          <p:cNvGrpSpPr/>
          <p:nvPr/>
        </p:nvGrpSpPr>
        <p:grpSpPr>
          <a:xfrm>
            <a:off x="5052926" y="3226208"/>
            <a:ext cx="4072103" cy="3608584"/>
            <a:chOff x="5052926" y="3226208"/>
            <a:chExt cx="4072103" cy="3608584"/>
          </a:xfrm>
        </p:grpSpPr>
        <p:sp>
          <p:nvSpPr>
            <p:cNvPr id="33" name="Rectangle 4"/>
            <p:cNvSpPr>
              <a:spLocks noChangeArrowheads="1"/>
            </p:cNvSpPr>
            <p:nvPr/>
          </p:nvSpPr>
          <p:spPr bwMode="auto">
            <a:xfrm>
              <a:off x="5130319" y="3226208"/>
              <a:ext cx="1520698" cy="4007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dirty="0">
                  <a:solidFill>
                    <a:srgbClr val="4C698D"/>
                  </a:solidFill>
                </a:rPr>
                <a:t>Population &amp; Employment Forecasts</a:t>
              </a:r>
            </a:p>
          </p:txBody>
        </p:sp>
        <p:sp>
          <p:nvSpPr>
            <p:cNvPr id="6" name="Rectangle 5"/>
            <p:cNvSpPr>
              <a:spLocks noChangeArrowheads="1"/>
            </p:cNvSpPr>
            <p:nvPr/>
          </p:nvSpPr>
          <p:spPr bwMode="auto">
            <a:xfrm>
              <a:off x="5052926" y="3742349"/>
              <a:ext cx="1685810" cy="2427798"/>
            </a:xfrm>
            <a:prstGeom prst="rect">
              <a:avLst/>
            </a:prstGeom>
            <a:solidFill>
              <a:schemeClr val="accent3">
                <a:lumMod val="40000"/>
                <a:lumOff val="60000"/>
              </a:schemeClr>
            </a:solidFill>
            <a:ln w="12700">
              <a:solidFill>
                <a:schemeClr val="tx1"/>
              </a:solidFill>
              <a:miter lim="800000"/>
              <a:headEnd/>
              <a:tailEnd/>
            </a:ln>
            <a:effectLst/>
          </p:spPr>
          <p:txBody>
            <a:bodyPr wrap="none" anchor="ctr"/>
            <a:lstStyle/>
            <a:p>
              <a:endParaRPr lang="en-CA" sz="1000">
                <a:solidFill>
                  <a:srgbClr val="4C698D"/>
                </a:solidFill>
              </a:endParaRPr>
            </a:p>
          </p:txBody>
        </p:sp>
        <p:grpSp>
          <p:nvGrpSpPr>
            <p:cNvPr id="7" name="Group 6"/>
            <p:cNvGrpSpPr>
              <a:grpSpLocks/>
            </p:cNvGrpSpPr>
            <p:nvPr/>
          </p:nvGrpSpPr>
          <p:grpSpPr bwMode="auto">
            <a:xfrm>
              <a:off x="5343327" y="3908510"/>
              <a:ext cx="1105936" cy="305783"/>
              <a:chOff x="1348" y="1636"/>
              <a:chExt cx="1192" cy="265"/>
            </a:xfrm>
          </p:grpSpPr>
          <p:sp>
            <p:nvSpPr>
              <p:cNvPr id="30" name="Rectangle 7"/>
              <p:cNvSpPr>
                <a:spLocks noChangeArrowheads="1"/>
              </p:cNvSpPr>
              <p:nvPr/>
            </p:nvSpPr>
            <p:spPr bwMode="auto">
              <a:xfrm>
                <a:off x="1348" y="1636"/>
                <a:ext cx="1192" cy="2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31" name="Rectangle 8"/>
              <p:cNvSpPr>
                <a:spLocks noChangeArrowheads="1"/>
              </p:cNvSpPr>
              <p:nvPr/>
            </p:nvSpPr>
            <p:spPr bwMode="auto">
              <a:xfrm>
                <a:off x="1369" y="1661"/>
                <a:ext cx="1151" cy="2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a:solidFill>
                      <a:srgbClr val="4C698D"/>
                    </a:solidFill>
                  </a:rPr>
                  <a:t>Trip Generation</a:t>
                </a:r>
              </a:p>
            </p:txBody>
          </p:sp>
        </p:grpSp>
        <p:grpSp>
          <p:nvGrpSpPr>
            <p:cNvPr id="8" name="Group 9"/>
            <p:cNvGrpSpPr>
              <a:grpSpLocks/>
            </p:cNvGrpSpPr>
            <p:nvPr/>
          </p:nvGrpSpPr>
          <p:grpSpPr bwMode="auto">
            <a:xfrm>
              <a:off x="5343327" y="4462381"/>
              <a:ext cx="1105936" cy="305783"/>
              <a:chOff x="1348" y="2116"/>
              <a:chExt cx="1192" cy="265"/>
            </a:xfrm>
          </p:grpSpPr>
          <p:sp>
            <p:nvSpPr>
              <p:cNvPr id="28" name="Rectangle 10"/>
              <p:cNvSpPr>
                <a:spLocks noChangeArrowheads="1"/>
              </p:cNvSpPr>
              <p:nvPr/>
            </p:nvSpPr>
            <p:spPr bwMode="auto">
              <a:xfrm>
                <a:off x="1348" y="2116"/>
                <a:ext cx="1192" cy="2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29" name="Rectangle 11"/>
              <p:cNvSpPr>
                <a:spLocks noChangeArrowheads="1"/>
              </p:cNvSpPr>
              <p:nvPr/>
            </p:nvSpPr>
            <p:spPr bwMode="auto">
              <a:xfrm>
                <a:off x="1369" y="2141"/>
                <a:ext cx="1151" cy="2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a:solidFill>
                      <a:srgbClr val="4C698D"/>
                    </a:solidFill>
                  </a:rPr>
                  <a:t>Trip Distribution</a:t>
                </a:r>
              </a:p>
            </p:txBody>
          </p:sp>
        </p:grpSp>
        <p:grpSp>
          <p:nvGrpSpPr>
            <p:cNvPr id="9" name="Group 12"/>
            <p:cNvGrpSpPr>
              <a:grpSpLocks/>
            </p:cNvGrpSpPr>
            <p:nvPr/>
          </p:nvGrpSpPr>
          <p:grpSpPr bwMode="auto">
            <a:xfrm>
              <a:off x="5343327" y="5016251"/>
              <a:ext cx="1105936" cy="305783"/>
              <a:chOff x="1348" y="2596"/>
              <a:chExt cx="1192" cy="265"/>
            </a:xfrm>
          </p:grpSpPr>
          <p:sp>
            <p:nvSpPr>
              <p:cNvPr id="26" name="Rectangle 13"/>
              <p:cNvSpPr>
                <a:spLocks noChangeArrowheads="1"/>
              </p:cNvSpPr>
              <p:nvPr/>
            </p:nvSpPr>
            <p:spPr bwMode="auto">
              <a:xfrm>
                <a:off x="1348" y="2596"/>
                <a:ext cx="1192" cy="2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27" name="Rectangle 14"/>
              <p:cNvSpPr>
                <a:spLocks noChangeArrowheads="1"/>
              </p:cNvSpPr>
              <p:nvPr/>
            </p:nvSpPr>
            <p:spPr bwMode="auto">
              <a:xfrm>
                <a:off x="1369" y="2621"/>
                <a:ext cx="1151" cy="2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a:solidFill>
                      <a:srgbClr val="4C698D"/>
                    </a:solidFill>
                  </a:rPr>
                  <a:t>Mode Split</a:t>
                </a:r>
              </a:p>
            </p:txBody>
          </p:sp>
        </p:grpSp>
        <p:grpSp>
          <p:nvGrpSpPr>
            <p:cNvPr id="10" name="Group 15"/>
            <p:cNvGrpSpPr>
              <a:grpSpLocks/>
            </p:cNvGrpSpPr>
            <p:nvPr/>
          </p:nvGrpSpPr>
          <p:grpSpPr bwMode="auto">
            <a:xfrm>
              <a:off x="5343327" y="5625508"/>
              <a:ext cx="1105936" cy="305783"/>
              <a:chOff x="1348" y="3124"/>
              <a:chExt cx="1192" cy="265"/>
            </a:xfrm>
          </p:grpSpPr>
          <p:sp>
            <p:nvSpPr>
              <p:cNvPr id="24" name="Rectangle 16"/>
              <p:cNvSpPr>
                <a:spLocks noChangeArrowheads="1"/>
              </p:cNvSpPr>
              <p:nvPr/>
            </p:nvSpPr>
            <p:spPr bwMode="auto">
              <a:xfrm>
                <a:off x="1348" y="3124"/>
                <a:ext cx="1192" cy="2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25" name="Rectangle 17"/>
              <p:cNvSpPr>
                <a:spLocks noChangeArrowheads="1"/>
              </p:cNvSpPr>
              <p:nvPr/>
            </p:nvSpPr>
            <p:spPr bwMode="auto">
              <a:xfrm>
                <a:off x="1369" y="3149"/>
                <a:ext cx="1151" cy="21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a:solidFill>
                      <a:srgbClr val="4C698D"/>
                    </a:solidFill>
                  </a:rPr>
                  <a:t>Trip Assignment</a:t>
                </a:r>
              </a:p>
            </p:txBody>
          </p:sp>
        </p:grpSp>
        <p:sp>
          <p:nvSpPr>
            <p:cNvPr id="11" name="Line 18"/>
            <p:cNvSpPr>
              <a:spLocks noChangeShapeType="1"/>
            </p:cNvSpPr>
            <p:nvPr/>
          </p:nvSpPr>
          <p:spPr bwMode="auto">
            <a:xfrm>
              <a:off x="5896295" y="3626960"/>
              <a:ext cx="0" cy="27693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2" name="Line 19"/>
            <p:cNvSpPr>
              <a:spLocks noChangeShapeType="1"/>
            </p:cNvSpPr>
            <p:nvPr/>
          </p:nvSpPr>
          <p:spPr bwMode="auto">
            <a:xfrm>
              <a:off x="5896295" y="4236217"/>
              <a:ext cx="0" cy="22154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3" name="Line 20"/>
            <p:cNvSpPr>
              <a:spLocks noChangeShapeType="1"/>
            </p:cNvSpPr>
            <p:nvPr/>
          </p:nvSpPr>
          <p:spPr bwMode="auto">
            <a:xfrm>
              <a:off x="5896295" y="4790087"/>
              <a:ext cx="0" cy="22154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4" name="Line 21"/>
            <p:cNvSpPr>
              <a:spLocks noChangeShapeType="1"/>
            </p:cNvSpPr>
            <p:nvPr/>
          </p:nvSpPr>
          <p:spPr bwMode="auto">
            <a:xfrm>
              <a:off x="5896295" y="5343958"/>
              <a:ext cx="0" cy="27693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5" name="Rectangle 22"/>
            <p:cNvSpPr>
              <a:spLocks noChangeArrowheads="1"/>
            </p:cNvSpPr>
            <p:nvPr/>
          </p:nvSpPr>
          <p:spPr bwMode="auto">
            <a:xfrm>
              <a:off x="7668391" y="4934325"/>
              <a:ext cx="1186222"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dirty="0">
                  <a:solidFill>
                    <a:srgbClr val="4C698D"/>
                  </a:solidFill>
                </a:rPr>
                <a:t>Transportation</a:t>
              </a:r>
            </a:p>
            <a:p>
              <a:pPr algn="ctr" eaLnBrk="0" hangingPunct="0"/>
              <a:r>
                <a:rPr lang="en-US" altLang="en-US" sz="1000" dirty="0">
                  <a:solidFill>
                    <a:srgbClr val="4C698D"/>
                  </a:solidFill>
                </a:rPr>
                <a:t>Network &amp; Service</a:t>
              </a:r>
            </a:p>
            <a:p>
              <a:pPr algn="ctr" eaLnBrk="0" hangingPunct="0"/>
              <a:r>
                <a:rPr lang="en-US" altLang="en-US" sz="1000" dirty="0">
                  <a:solidFill>
                    <a:srgbClr val="4C698D"/>
                  </a:solidFill>
                </a:rPr>
                <a:t>Attributes</a:t>
              </a:r>
            </a:p>
          </p:txBody>
        </p:sp>
        <p:sp>
          <p:nvSpPr>
            <p:cNvPr id="16" name="Rectangle 23"/>
            <p:cNvSpPr>
              <a:spLocks noChangeArrowheads="1"/>
            </p:cNvSpPr>
            <p:nvPr/>
          </p:nvSpPr>
          <p:spPr bwMode="auto">
            <a:xfrm>
              <a:off x="7592311" y="4905477"/>
              <a:ext cx="1262302" cy="5446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7" name="Line 24"/>
            <p:cNvSpPr>
              <a:spLocks noChangeShapeType="1"/>
            </p:cNvSpPr>
            <p:nvPr/>
          </p:nvSpPr>
          <p:spPr bwMode="auto">
            <a:xfrm flipH="1">
              <a:off x="6475241" y="5177797"/>
              <a:ext cx="111335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8" name="Line 25"/>
            <p:cNvSpPr>
              <a:spLocks noChangeShapeType="1"/>
            </p:cNvSpPr>
            <p:nvPr/>
          </p:nvSpPr>
          <p:spPr bwMode="auto">
            <a:xfrm>
              <a:off x="6475241" y="4623926"/>
              <a:ext cx="712550"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19" name="Line 26"/>
            <p:cNvSpPr>
              <a:spLocks noChangeShapeType="1"/>
            </p:cNvSpPr>
            <p:nvPr/>
          </p:nvSpPr>
          <p:spPr bwMode="auto">
            <a:xfrm>
              <a:off x="7187791" y="4623926"/>
              <a:ext cx="0" cy="11631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20" name="Line 27"/>
            <p:cNvSpPr>
              <a:spLocks noChangeShapeType="1"/>
            </p:cNvSpPr>
            <p:nvPr/>
          </p:nvSpPr>
          <p:spPr bwMode="auto">
            <a:xfrm flipH="1">
              <a:off x="6475241" y="5787054"/>
              <a:ext cx="7125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21" name="Rectangle 28"/>
            <p:cNvSpPr>
              <a:spLocks noChangeArrowheads="1"/>
            </p:cNvSpPr>
            <p:nvPr/>
          </p:nvSpPr>
          <p:spPr bwMode="auto">
            <a:xfrm>
              <a:off x="5300820" y="6429775"/>
              <a:ext cx="1197444"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US" altLang="en-US" sz="1000">
                  <a:solidFill>
                    <a:srgbClr val="4C698D"/>
                  </a:solidFill>
                </a:rPr>
                <a:t>Link &amp; O-D Flows,</a:t>
              </a:r>
            </a:p>
            <a:p>
              <a:pPr algn="ctr" eaLnBrk="0" hangingPunct="0"/>
              <a:r>
                <a:rPr lang="en-US" altLang="en-US" sz="1000">
                  <a:solidFill>
                    <a:srgbClr val="4C698D"/>
                  </a:solidFill>
                </a:rPr>
                <a:t>Times, Costs, Etc.</a:t>
              </a:r>
            </a:p>
          </p:txBody>
        </p:sp>
        <p:sp>
          <p:nvSpPr>
            <p:cNvPr id="22" name="Rectangle 29"/>
            <p:cNvSpPr>
              <a:spLocks noChangeArrowheads="1"/>
            </p:cNvSpPr>
            <p:nvPr/>
          </p:nvSpPr>
          <p:spPr bwMode="auto">
            <a:xfrm>
              <a:off x="5365594" y="6400927"/>
              <a:ext cx="1061402" cy="43386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23" name="Line 30"/>
            <p:cNvSpPr>
              <a:spLocks noChangeShapeType="1"/>
            </p:cNvSpPr>
            <p:nvPr/>
          </p:nvSpPr>
          <p:spPr bwMode="auto">
            <a:xfrm>
              <a:off x="5896295" y="5953215"/>
              <a:ext cx="0" cy="44309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000">
                <a:solidFill>
                  <a:srgbClr val="4C698D"/>
                </a:solidFill>
              </a:endParaRPr>
            </a:p>
          </p:txBody>
        </p:sp>
        <p:sp>
          <p:nvSpPr>
            <p:cNvPr id="4" name="TextBox 3"/>
            <p:cNvSpPr txBox="1"/>
            <p:nvPr/>
          </p:nvSpPr>
          <p:spPr>
            <a:xfrm>
              <a:off x="6595453" y="6255018"/>
              <a:ext cx="2529576" cy="553998"/>
            </a:xfrm>
            <a:prstGeom prst="rect">
              <a:avLst/>
            </a:prstGeom>
            <a:noFill/>
          </p:spPr>
          <p:txBody>
            <a:bodyPr wrap="square" rtlCol="0">
              <a:spAutoFit/>
            </a:bodyPr>
            <a:lstStyle/>
            <a:p>
              <a:r>
                <a:rPr lang="en-CA" sz="1000" dirty="0" smtClean="0">
                  <a:solidFill>
                    <a:srgbClr val="4C698D"/>
                  </a:solidFill>
                  <a:latin typeface="Times New Roman" panose="02020603050405020304" pitchFamily="18" charset="0"/>
                  <a:cs typeface="Times New Roman" panose="02020603050405020304" pitchFamily="18" charset="0"/>
                </a:rPr>
                <a:t>Source: Meyer, M.D. &amp; E.J. Miller (2001) </a:t>
              </a:r>
              <a:r>
                <a:rPr lang="en-CA" sz="1000" i="1" dirty="0" smtClean="0">
                  <a:solidFill>
                    <a:srgbClr val="4C698D"/>
                  </a:solidFill>
                  <a:latin typeface="Times New Roman" panose="02020603050405020304" pitchFamily="18" charset="0"/>
                  <a:cs typeface="Times New Roman" panose="02020603050405020304" pitchFamily="18" charset="0"/>
                </a:rPr>
                <a:t>Urban Transportation Planning</a:t>
              </a:r>
              <a:r>
                <a:rPr lang="en-CA" sz="1000" dirty="0" smtClean="0">
                  <a:solidFill>
                    <a:srgbClr val="4C698D"/>
                  </a:solidFill>
                  <a:latin typeface="Times New Roman" panose="02020603050405020304" pitchFamily="18" charset="0"/>
                  <a:cs typeface="Times New Roman" panose="02020603050405020304" pitchFamily="18" charset="0"/>
                </a:rPr>
                <a:t>, New York: McGraw-Hill</a:t>
              </a:r>
              <a:endParaRPr lang="en-CA" sz="1000" dirty="0">
                <a:solidFill>
                  <a:srgbClr val="4C698D"/>
                </a:solidFill>
                <a:latin typeface="Times New Roman" panose="02020603050405020304" pitchFamily="18" charset="0"/>
                <a:cs typeface="Times New Roman" panose="02020603050405020304" pitchFamily="18" charset="0"/>
              </a:endParaRPr>
            </a:p>
          </p:txBody>
        </p:sp>
      </p:grpSp>
      <p:pic>
        <p:nvPicPr>
          <p:cNvPr id="55" name="Picture 2" descr="http://www.ua.ac.be/images/colloq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188" y="3065277"/>
            <a:ext cx="1988840" cy="150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30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215900"/>
            <a:ext cx="8229600" cy="668337"/>
          </a:xfrm>
        </p:spPr>
        <p:txBody>
          <a:bodyPr>
            <a:normAutofit fontScale="90000"/>
          </a:bodyPr>
          <a:lstStyle/>
          <a:p>
            <a:r>
              <a:rPr lang="en-CA" dirty="0" smtClean="0"/>
              <a:t>Emerging Models</a:t>
            </a:r>
            <a:r>
              <a:rPr lang="en-CA" dirty="0"/>
              <a:t> </a:t>
            </a:r>
            <a:r>
              <a:rPr lang="en-CA" dirty="0" smtClean="0"/>
              <a:t>(1)</a:t>
            </a:r>
            <a:endParaRPr lang="en-CA" dirty="0"/>
          </a:p>
        </p:txBody>
      </p:sp>
      <p:sp>
        <p:nvSpPr>
          <p:cNvPr id="3" name="Content Placeholder 2"/>
          <p:cNvSpPr>
            <a:spLocks noGrp="1"/>
          </p:cNvSpPr>
          <p:nvPr>
            <p:ph idx="1"/>
          </p:nvPr>
        </p:nvSpPr>
        <p:spPr>
          <a:xfrm>
            <a:off x="148856" y="1209675"/>
            <a:ext cx="5847131" cy="4680761"/>
          </a:xfrm>
        </p:spPr>
        <p:txBody>
          <a:bodyPr>
            <a:normAutofit/>
          </a:bodyPr>
          <a:lstStyle/>
          <a:p>
            <a:r>
              <a:rPr lang="en-CA" sz="2400" dirty="0"/>
              <a:t>Fortunately we are in the early days of significantly improved travel demand models </a:t>
            </a:r>
            <a:r>
              <a:rPr lang="en-CA" sz="2400" dirty="0" smtClean="0"/>
              <a:t>that exploit </a:t>
            </a:r>
            <a:r>
              <a:rPr lang="en-CA" sz="2400" dirty="0"/>
              <a:t>vastly enhanced computing </a:t>
            </a:r>
            <a:r>
              <a:rPr lang="en-CA" sz="2400" dirty="0" smtClean="0"/>
              <a:t>capabilities, data, theory &amp; empirical experience.</a:t>
            </a:r>
          </a:p>
          <a:p>
            <a:r>
              <a:rPr lang="en-CA" sz="2400" dirty="0" smtClean="0"/>
              <a:t>As </a:t>
            </a:r>
            <a:r>
              <a:rPr lang="en-CA" sz="2400" dirty="0"/>
              <a:t>I speak we are using an agent-based microsimulation model that simulates “a day in the life” of every person and household in the GTHA to evaluate transit investment options for the City of </a:t>
            </a:r>
            <a:r>
              <a:rPr lang="en-CA" sz="2400" dirty="0" smtClean="0"/>
              <a:t>Toronto.</a:t>
            </a:r>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17</a:t>
            </a:fld>
            <a:endParaRPr lang="en-CA">
              <a:solidFill>
                <a:srgbClr val="4C698D"/>
              </a:solidFill>
            </a:endParaRPr>
          </a:p>
        </p:txBody>
      </p:sp>
      <p:pic>
        <p:nvPicPr>
          <p:cNvPr id="8" name="Picture 7"/>
          <p:cNvPicPr>
            <a:picLocks noChangeAspect="1"/>
          </p:cNvPicPr>
          <p:nvPr/>
        </p:nvPicPr>
        <p:blipFill>
          <a:blip r:embed="rId2"/>
          <a:stretch>
            <a:fillRect/>
          </a:stretch>
        </p:blipFill>
        <p:spPr>
          <a:xfrm>
            <a:off x="5995987" y="0"/>
            <a:ext cx="3248025" cy="6981824"/>
          </a:xfrm>
          <a:prstGeom prst="rect">
            <a:avLst/>
          </a:prstGeom>
        </p:spPr>
      </p:pic>
    </p:spTree>
    <p:extLst>
      <p:ext uri="{BB962C8B-B14F-4D97-AF65-F5344CB8AC3E}">
        <p14:creationId xmlns:p14="http://schemas.microsoft.com/office/powerpoint/2010/main" val="806214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19" y="217487"/>
            <a:ext cx="4723581" cy="668337"/>
          </a:xfrm>
        </p:spPr>
        <p:txBody>
          <a:bodyPr>
            <a:normAutofit fontScale="90000"/>
          </a:bodyPr>
          <a:lstStyle/>
          <a:p>
            <a:r>
              <a:rPr lang="en-CA" dirty="0" smtClean="0"/>
              <a:t>Emerging Methods (2)</a:t>
            </a:r>
            <a:endParaRPr lang="en-CA" dirty="0"/>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18</a:t>
            </a:fld>
            <a:endParaRPr lang="en-CA">
              <a:solidFill>
                <a:srgbClr val="4C698D"/>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079" y="1010444"/>
            <a:ext cx="639921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067" y="1783557"/>
            <a:ext cx="6635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629" y="1797844"/>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0317" y="2153444"/>
            <a:ext cx="4206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3767" y="3250407"/>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3" name="Group 17"/>
          <p:cNvGrpSpPr>
            <a:grpSpLocks/>
          </p:cNvGrpSpPr>
          <p:nvPr/>
        </p:nvGrpSpPr>
        <p:grpSpPr bwMode="auto">
          <a:xfrm>
            <a:off x="7301492" y="172244"/>
            <a:ext cx="1538287" cy="833438"/>
            <a:chOff x="6702425" y="1636713"/>
            <a:chExt cx="1538288" cy="833437"/>
          </a:xfrm>
        </p:grpSpPr>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25" y="1646238"/>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1660525"/>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675" y="2016125"/>
              <a:ext cx="4206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988" y="1636713"/>
              <a:ext cx="7207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9" name="Rectangle 18"/>
          <p:cNvSpPr/>
          <p:nvPr/>
        </p:nvSpPr>
        <p:spPr>
          <a:xfrm>
            <a:off x="2731079" y="885824"/>
            <a:ext cx="2964871" cy="897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3" name="Content Placeholder 2"/>
          <p:cNvSpPr>
            <a:spLocks noGrp="1"/>
          </p:cNvSpPr>
          <p:nvPr>
            <p:ph idx="1"/>
          </p:nvPr>
        </p:nvSpPr>
        <p:spPr>
          <a:xfrm>
            <a:off x="99690" y="1228726"/>
            <a:ext cx="5367659" cy="4800599"/>
          </a:xfrm>
        </p:spPr>
        <p:txBody>
          <a:bodyPr>
            <a:normAutofit fontScale="62500" lnSpcReduction="20000"/>
          </a:bodyPr>
          <a:lstStyle/>
          <a:p>
            <a:r>
              <a:rPr lang="en-CA" dirty="0"/>
              <a:t>These persons/households are synthesized (i.e., not actual real people) but they are (hopefully) representative of a future year population in the region.  I.e., we are creating a virtual GTHA that “looks </a:t>
            </a:r>
            <a:r>
              <a:rPr lang="en-CA" dirty="0" smtClean="0"/>
              <a:t>like</a:t>
            </a:r>
            <a:r>
              <a:rPr lang="en-CA" dirty="0"/>
              <a:t>” the real thing but is, obviously </a:t>
            </a:r>
            <a:r>
              <a:rPr lang="en-CA" dirty="0" smtClean="0"/>
              <a:t>(and inherently) a </a:t>
            </a:r>
            <a:r>
              <a:rPr lang="en-CA" dirty="0"/>
              <a:t>simplified, abstracted model of the real thing.  But it allows us to explore a wide variety of “what if” questions and to generate a </a:t>
            </a:r>
            <a:r>
              <a:rPr lang="en-CA" u="sng" dirty="0"/>
              <a:t>lot</a:t>
            </a:r>
            <a:r>
              <a:rPr lang="en-CA" dirty="0"/>
              <a:t> of detailed information that is hopefully useful in:</a:t>
            </a:r>
          </a:p>
          <a:p>
            <a:pPr lvl="1"/>
            <a:r>
              <a:rPr lang="en-CA" dirty="0"/>
              <a:t>Better understanding travel behaviour.</a:t>
            </a:r>
          </a:p>
          <a:p>
            <a:pPr lvl="1"/>
            <a:r>
              <a:rPr lang="en-CA" dirty="0"/>
              <a:t>Better understanding the impacts of proposed policy (or policies) on travel behaviour and system performance.</a:t>
            </a:r>
          </a:p>
          <a:p>
            <a:pPr lvl="1"/>
            <a:r>
              <a:rPr lang="en-CA" dirty="0"/>
              <a:t>Much more in-depth evaluation of benefits &amp; costs, strengths &amp; weaknesses, winners &amp; losers.</a:t>
            </a:r>
          </a:p>
          <a:p>
            <a:endParaRPr lang="en-CA" dirty="0"/>
          </a:p>
        </p:txBody>
      </p:sp>
    </p:spTree>
    <p:extLst>
      <p:ext uri="{BB962C8B-B14F-4D97-AF65-F5344CB8AC3E}">
        <p14:creationId xmlns:p14="http://schemas.microsoft.com/office/powerpoint/2010/main" val="206825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16455" y="116632"/>
            <a:ext cx="8229600" cy="1143000"/>
          </a:xfrm>
        </p:spPr>
        <p:txBody>
          <a:bodyPr/>
          <a:lstStyle/>
          <a:p>
            <a:r>
              <a:rPr lang="en-US" altLang="en-US" dirty="0" smtClean="0"/>
              <a:t>Agent-Based Modelling (ABM)</a:t>
            </a:r>
            <a:endParaRPr lang="en-CA" altLang="en-US" dirty="0" smtClean="0"/>
          </a:p>
        </p:txBody>
      </p:sp>
      <p:grpSp>
        <p:nvGrpSpPr>
          <p:cNvPr id="2" name="Group 1"/>
          <p:cNvGrpSpPr/>
          <p:nvPr/>
        </p:nvGrpSpPr>
        <p:grpSpPr>
          <a:xfrm>
            <a:off x="3106247" y="2141303"/>
            <a:ext cx="5737225" cy="2206626"/>
            <a:chOff x="3079837" y="1999222"/>
            <a:chExt cx="5737225" cy="2206626"/>
          </a:xfrm>
        </p:grpSpPr>
        <p:sp>
          <p:nvSpPr>
            <p:cNvPr id="34821" name="Text Box 3"/>
            <p:cNvSpPr txBox="1">
              <a:spLocks noChangeArrowheads="1"/>
            </p:cNvSpPr>
            <p:nvPr/>
          </p:nvSpPr>
          <p:spPr bwMode="auto">
            <a:xfrm>
              <a:off x="3457662" y="3124760"/>
              <a:ext cx="722313"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Person 1</a:t>
              </a:r>
              <a:endParaRPr lang="en-CA" altLang="en-US" sz="1200" i="0">
                <a:solidFill>
                  <a:srgbClr val="FFFFFF"/>
                </a:solidFill>
              </a:endParaRPr>
            </a:p>
          </p:txBody>
        </p:sp>
        <p:sp>
          <p:nvSpPr>
            <p:cNvPr id="34822" name="Text Box 5"/>
            <p:cNvSpPr txBox="1">
              <a:spLocks noChangeArrowheads="1"/>
            </p:cNvSpPr>
            <p:nvPr/>
          </p:nvSpPr>
          <p:spPr bwMode="auto">
            <a:xfrm>
              <a:off x="3117937" y="3715310"/>
              <a:ext cx="666750"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Agenda</a:t>
              </a:r>
              <a:endParaRPr lang="en-CA" altLang="en-US" sz="1200" i="0">
                <a:solidFill>
                  <a:srgbClr val="FFFFFF"/>
                </a:solidFill>
              </a:endParaRPr>
            </a:p>
          </p:txBody>
        </p:sp>
        <p:sp>
          <p:nvSpPr>
            <p:cNvPr id="34823" name="Text Box 6"/>
            <p:cNvSpPr txBox="1">
              <a:spLocks noChangeArrowheads="1"/>
            </p:cNvSpPr>
            <p:nvPr/>
          </p:nvSpPr>
          <p:spPr bwMode="auto">
            <a:xfrm>
              <a:off x="3814850" y="3715310"/>
              <a:ext cx="754063"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Schedule</a:t>
              </a:r>
              <a:endParaRPr lang="en-CA" altLang="en-US" sz="1200" i="0">
                <a:solidFill>
                  <a:srgbClr val="FFFFFF"/>
                </a:solidFill>
              </a:endParaRPr>
            </a:p>
          </p:txBody>
        </p:sp>
        <p:sp>
          <p:nvSpPr>
            <p:cNvPr id="34824" name="Line 7"/>
            <p:cNvSpPr>
              <a:spLocks noChangeShapeType="1"/>
            </p:cNvSpPr>
            <p:nvPr/>
          </p:nvSpPr>
          <p:spPr bwMode="auto">
            <a:xfrm flipV="1">
              <a:off x="3457662" y="3399397"/>
              <a:ext cx="357188" cy="315913"/>
            </a:xfrm>
            <a:prstGeom prst="line">
              <a:avLst/>
            </a:prstGeom>
            <a:noFill/>
            <a:ln w="952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25" name="Line 8"/>
            <p:cNvSpPr>
              <a:spLocks noChangeShapeType="1"/>
            </p:cNvSpPr>
            <p:nvPr/>
          </p:nvSpPr>
          <p:spPr bwMode="auto">
            <a:xfrm flipH="1" flipV="1">
              <a:off x="3814850" y="3399397"/>
              <a:ext cx="355600" cy="315913"/>
            </a:xfrm>
            <a:prstGeom prst="line">
              <a:avLst/>
            </a:prstGeom>
            <a:noFill/>
            <a:ln w="952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26" name="Text Box 9"/>
            <p:cNvSpPr txBox="1">
              <a:spLocks noChangeArrowheads="1"/>
            </p:cNvSpPr>
            <p:nvPr/>
          </p:nvSpPr>
          <p:spPr bwMode="auto">
            <a:xfrm>
              <a:off x="5064212" y="3139047"/>
              <a:ext cx="718466" cy="276999"/>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dirty="0">
                  <a:solidFill>
                    <a:srgbClr val="FFFFFF"/>
                  </a:solidFill>
                </a:rPr>
                <a:t>Person </a:t>
              </a:r>
              <a:r>
                <a:rPr lang="en-US" altLang="en-US" sz="1200" i="0" dirty="0" smtClean="0">
                  <a:solidFill>
                    <a:srgbClr val="FFFFFF"/>
                  </a:solidFill>
                </a:rPr>
                <a:t>2</a:t>
              </a:r>
              <a:endParaRPr lang="en-CA" altLang="en-US" sz="1200" i="0" dirty="0">
                <a:solidFill>
                  <a:srgbClr val="FFFFFF"/>
                </a:solidFill>
              </a:endParaRPr>
            </a:p>
          </p:txBody>
        </p:sp>
        <p:sp>
          <p:nvSpPr>
            <p:cNvPr id="34827" name="Text Box 10"/>
            <p:cNvSpPr txBox="1">
              <a:spLocks noChangeArrowheads="1"/>
            </p:cNvSpPr>
            <p:nvPr/>
          </p:nvSpPr>
          <p:spPr bwMode="auto">
            <a:xfrm>
              <a:off x="4724487" y="3729597"/>
              <a:ext cx="666750"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Agenda</a:t>
              </a:r>
              <a:endParaRPr lang="en-CA" altLang="en-US" sz="1200" i="0">
                <a:solidFill>
                  <a:srgbClr val="FFFFFF"/>
                </a:solidFill>
              </a:endParaRPr>
            </a:p>
          </p:txBody>
        </p:sp>
        <p:sp>
          <p:nvSpPr>
            <p:cNvPr id="34828" name="Text Box 11"/>
            <p:cNvSpPr txBox="1">
              <a:spLocks noChangeArrowheads="1"/>
            </p:cNvSpPr>
            <p:nvPr/>
          </p:nvSpPr>
          <p:spPr bwMode="auto">
            <a:xfrm>
              <a:off x="5421400" y="3729597"/>
              <a:ext cx="754063"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Schedule</a:t>
              </a:r>
              <a:endParaRPr lang="en-CA" altLang="en-US" sz="1200" i="0">
                <a:solidFill>
                  <a:srgbClr val="FFFFFF"/>
                </a:solidFill>
              </a:endParaRPr>
            </a:p>
          </p:txBody>
        </p:sp>
        <p:sp>
          <p:nvSpPr>
            <p:cNvPr id="34829" name="Line 12"/>
            <p:cNvSpPr>
              <a:spLocks noChangeShapeType="1"/>
            </p:cNvSpPr>
            <p:nvPr/>
          </p:nvSpPr>
          <p:spPr bwMode="auto">
            <a:xfrm flipV="1">
              <a:off x="5064212" y="3413685"/>
              <a:ext cx="357188" cy="315913"/>
            </a:xfrm>
            <a:prstGeom prst="line">
              <a:avLst/>
            </a:prstGeom>
            <a:noFill/>
            <a:ln w="952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30" name="Line 13"/>
            <p:cNvSpPr>
              <a:spLocks noChangeShapeType="1"/>
            </p:cNvSpPr>
            <p:nvPr/>
          </p:nvSpPr>
          <p:spPr bwMode="auto">
            <a:xfrm flipH="1" flipV="1">
              <a:off x="5421400" y="3413685"/>
              <a:ext cx="355600" cy="315913"/>
            </a:xfrm>
            <a:prstGeom prst="line">
              <a:avLst/>
            </a:prstGeom>
            <a:noFill/>
            <a:ln w="952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31" name="Text Box 14"/>
            <p:cNvSpPr txBox="1">
              <a:spLocks noChangeArrowheads="1"/>
            </p:cNvSpPr>
            <p:nvPr/>
          </p:nvSpPr>
          <p:spPr bwMode="auto">
            <a:xfrm>
              <a:off x="4202200" y="2546910"/>
              <a:ext cx="854075"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Household</a:t>
              </a:r>
              <a:endParaRPr lang="en-CA" altLang="en-US" sz="1200" i="0">
                <a:solidFill>
                  <a:srgbClr val="FFFFFF"/>
                </a:solidFill>
              </a:endParaRPr>
            </a:p>
          </p:txBody>
        </p:sp>
        <p:sp>
          <p:nvSpPr>
            <p:cNvPr id="34832" name="Line 15"/>
            <p:cNvSpPr>
              <a:spLocks noChangeShapeType="1"/>
            </p:cNvSpPr>
            <p:nvPr/>
          </p:nvSpPr>
          <p:spPr bwMode="auto">
            <a:xfrm flipV="1">
              <a:off x="3814850" y="2821547"/>
              <a:ext cx="744538" cy="303213"/>
            </a:xfrm>
            <a:prstGeom prst="line">
              <a:avLst/>
            </a:prstGeom>
            <a:noFill/>
            <a:ln w="952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33" name="Line 17"/>
            <p:cNvSpPr>
              <a:spLocks noChangeShapeType="1"/>
            </p:cNvSpPr>
            <p:nvPr/>
          </p:nvSpPr>
          <p:spPr bwMode="auto">
            <a:xfrm flipH="1" flipV="1">
              <a:off x="4724487" y="2821547"/>
              <a:ext cx="657225" cy="303213"/>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34" name="Text Box 18"/>
            <p:cNvSpPr txBox="1">
              <a:spLocks noChangeArrowheads="1"/>
            </p:cNvSpPr>
            <p:nvPr/>
          </p:nvSpPr>
          <p:spPr bwMode="auto">
            <a:xfrm>
              <a:off x="5743662" y="2561197"/>
              <a:ext cx="1069975"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Dwelling Unit</a:t>
              </a:r>
              <a:endParaRPr lang="en-CA" altLang="en-US" sz="1200" i="0">
                <a:solidFill>
                  <a:srgbClr val="FFFFFF"/>
                </a:solidFill>
              </a:endParaRPr>
            </a:p>
          </p:txBody>
        </p:sp>
        <p:sp>
          <p:nvSpPr>
            <p:cNvPr id="34835" name="Line 20"/>
            <p:cNvSpPr>
              <a:spLocks noChangeShapeType="1"/>
            </p:cNvSpPr>
            <p:nvPr/>
          </p:nvSpPr>
          <p:spPr bwMode="auto">
            <a:xfrm>
              <a:off x="5037225" y="2688197"/>
              <a:ext cx="723900" cy="0"/>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36" name="Text Box 21"/>
            <p:cNvSpPr txBox="1">
              <a:spLocks noChangeArrowheads="1"/>
            </p:cNvSpPr>
            <p:nvPr/>
          </p:nvSpPr>
          <p:spPr bwMode="auto">
            <a:xfrm>
              <a:off x="7261312" y="2554847"/>
              <a:ext cx="504825"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Zone</a:t>
              </a:r>
              <a:endParaRPr lang="en-CA" altLang="en-US" sz="1200" i="0">
                <a:solidFill>
                  <a:srgbClr val="FFFFFF"/>
                </a:solidFill>
              </a:endParaRPr>
            </a:p>
          </p:txBody>
        </p:sp>
        <p:sp>
          <p:nvSpPr>
            <p:cNvPr id="34837" name="Line 22"/>
            <p:cNvSpPr>
              <a:spLocks noChangeShapeType="1"/>
            </p:cNvSpPr>
            <p:nvPr/>
          </p:nvSpPr>
          <p:spPr bwMode="auto">
            <a:xfrm>
              <a:off x="6799350" y="2680260"/>
              <a:ext cx="463550" cy="0"/>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38" name="Text Box 23"/>
            <p:cNvSpPr txBox="1">
              <a:spLocks noChangeArrowheads="1"/>
            </p:cNvSpPr>
            <p:nvPr/>
          </p:nvSpPr>
          <p:spPr bwMode="auto">
            <a:xfrm>
              <a:off x="6248487" y="3366060"/>
              <a:ext cx="657225"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Worker</a:t>
              </a:r>
              <a:endParaRPr lang="en-CA" altLang="en-US" sz="1200" i="0">
                <a:solidFill>
                  <a:srgbClr val="FFFFFF"/>
                </a:solidFill>
              </a:endParaRPr>
            </a:p>
          </p:txBody>
        </p:sp>
        <p:sp>
          <p:nvSpPr>
            <p:cNvPr id="34839" name="Line 24"/>
            <p:cNvSpPr>
              <a:spLocks noChangeShapeType="1"/>
            </p:cNvSpPr>
            <p:nvPr/>
          </p:nvSpPr>
          <p:spPr bwMode="auto">
            <a:xfrm>
              <a:off x="5792875" y="3246997"/>
              <a:ext cx="463550" cy="238125"/>
            </a:xfrm>
            <a:prstGeom prst="line">
              <a:avLst/>
            </a:prstGeom>
            <a:noFill/>
            <a:ln w="9525">
              <a:solidFill>
                <a:schemeClr val="hlink"/>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40" name="Text Box 25"/>
            <p:cNvSpPr txBox="1">
              <a:spLocks noChangeArrowheads="1"/>
            </p:cNvSpPr>
            <p:nvPr/>
          </p:nvSpPr>
          <p:spPr bwMode="auto">
            <a:xfrm>
              <a:off x="7315287" y="3359710"/>
              <a:ext cx="406400"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Job</a:t>
              </a:r>
              <a:endParaRPr lang="en-CA" altLang="en-US" sz="1200" i="0">
                <a:solidFill>
                  <a:srgbClr val="FFFFFF"/>
                </a:solidFill>
              </a:endParaRPr>
            </a:p>
          </p:txBody>
        </p:sp>
        <p:sp>
          <p:nvSpPr>
            <p:cNvPr id="34841" name="Line 27"/>
            <p:cNvSpPr>
              <a:spLocks noChangeShapeType="1"/>
            </p:cNvSpPr>
            <p:nvPr/>
          </p:nvSpPr>
          <p:spPr bwMode="auto">
            <a:xfrm flipV="1">
              <a:off x="6878725" y="3502585"/>
              <a:ext cx="450850" cy="0"/>
            </a:xfrm>
            <a:prstGeom prst="line">
              <a:avLst/>
            </a:prstGeom>
            <a:noFill/>
            <a:ln w="9525">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42" name="Text Box 28"/>
            <p:cNvSpPr txBox="1">
              <a:spLocks noChangeArrowheads="1"/>
            </p:cNvSpPr>
            <p:nvPr/>
          </p:nvSpPr>
          <p:spPr bwMode="auto">
            <a:xfrm>
              <a:off x="8116975" y="3353360"/>
              <a:ext cx="488950"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Firm</a:t>
              </a:r>
              <a:endParaRPr lang="en-CA" altLang="en-US" sz="1200" i="0">
                <a:solidFill>
                  <a:srgbClr val="FFFFFF"/>
                </a:solidFill>
              </a:endParaRPr>
            </a:p>
          </p:txBody>
        </p:sp>
        <p:sp>
          <p:nvSpPr>
            <p:cNvPr id="34843" name="Line 29"/>
            <p:cNvSpPr>
              <a:spLocks noChangeShapeType="1"/>
            </p:cNvSpPr>
            <p:nvPr/>
          </p:nvSpPr>
          <p:spPr bwMode="auto">
            <a:xfrm>
              <a:off x="7701050" y="3488297"/>
              <a:ext cx="411163" cy="0"/>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44" name="Text Box 30"/>
            <p:cNvSpPr txBox="1">
              <a:spLocks noChangeArrowheads="1"/>
            </p:cNvSpPr>
            <p:nvPr/>
          </p:nvSpPr>
          <p:spPr bwMode="auto">
            <a:xfrm>
              <a:off x="8089987" y="2548497"/>
              <a:ext cx="727075"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Building</a:t>
              </a:r>
              <a:endParaRPr lang="en-CA" altLang="en-US" sz="1200" i="0">
                <a:solidFill>
                  <a:srgbClr val="FFFFFF"/>
                </a:solidFill>
              </a:endParaRPr>
            </a:p>
          </p:txBody>
        </p:sp>
        <p:sp>
          <p:nvSpPr>
            <p:cNvPr id="34845" name="Line 31"/>
            <p:cNvSpPr>
              <a:spLocks noChangeShapeType="1"/>
            </p:cNvSpPr>
            <p:nvPr/>
          </p:nvSpPr>
          <p:spPr bwMode="auto">
            <a:xfrm flipH="1">
              <a:off x="7740737" y="2680260"/>
              <a:ext cx="344488" cy="0"/>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46" name="Line 32"/>
            <p:cNvSpPr>
              <a:spLocks noChangeShapeType="1"/>
            </p:cNvSpPr>
            <p:nvPr/>
          </p:nvSpPr>
          <p:spPr bwMode="auto">
            <a:xfrm flipV="1">
              <a:off x="8363037" y="2812022"/>
              <a:ext cx="0" cy="530225"/>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47" name="Text Box 33"/>
            <p:cNvSpPr txBox="1">
              <a:spLocks noChangeArrowheads="1"/>
            </p:cNvSpPr>
            <p:nvPr/>
          </p:nvSpPr>
          <p:spPr bwMode="auto">
            <a:xfrm>
              <a:off x="7181937" y="3921685"/>
              <a:ext cx="666750"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Agenda</a:t>
              </a:r>
              <a:endParaRPr lang="en-CA" altLang="en-US" sz="1200" i="0">
                <a:solidFill>
                  <a:srgbClr val="FFFFFF"/>
                </a:solidFill>
              </a:endParaRPr>
            </a:p>
          </p:txBody>
        </p:sp>
        <p:sp>
          <p:nvSpPr>
            <p:cNvPr id="34848" name="Line 34"/>
            <p:cNvSpPr>
              <a:spLocks noChangeShapeType="1"/>
            </p:cNvSpPr>
            <p:nvPr/>
          </p:nvSpPr>
          <p:spPr bwMode="auto">
            <a:xfrm flipV="1">
              <a:off x="7502612" y="3621647"/>
              <a:ext cx="0" cy="277813"/>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49" name="Text Box 35"/>
            <p:cNvSpPr txBox="1">
              <a:spLocks noChangeArrowheads="1"/>
            </p:cNvSpPr>
            <p:nvPr/>
          </p:nvSpPr>
          <p:spPr bwMode="auto">
            <a:xfrm>
              <a:off x="3127462" y="2556435"/>
              <a:ext cx="669925"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Vehicle</a:t>
              </a:r>
              <a:endParaRPr lang="en-CA" altLang="en-US" sz="1200" i="0">
                <a:solidFill>
                  <a:srgbClr val="FFFFFF"/>
                </a:solidFill>
              </a:endParaRPr>
            </a:p>
          </p:txBody>
        </p:sp>
        <p:sp>
          <p:nvSpPr>
            <p:cNvPr id="34850" name="Line 36"/>
            <p:cNvSpPr>
              <a:spLocks noChangeShapeType="1"/>
            </p:cNvSpPr>
            <p:nvPr/>
          </p:nvSpPr>
          <p:spPr bwMode="auto">
            <a:xfrm>
              <a:off x="3778337" y="2680260"/>
              <a:ext cx="411163" cy="0"/>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51" name="Text Box 37"/>
            <p:cNvSpPr txBox="1">
              <a:spLocks noChangeArrowheads="1"/>
            </p:cNvSpPr>
            <p:nvPr/>
          </p:nvSpPr>
          <p:spPr bwMode="auto">
            <a:xfrm>
              <a:off x="4267287" y="2000810"/>
              <a:ext cx="666750"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Agenda</a:t>
              </a:r>
              <a:endParaRPr lang="en-CA" altLang="en-US" sz="1200" i="0">
                <a:solidFill>
                  <a:srgbClr val="FFFFFF"/>
                </a:solidFill>
              </a:endParaRPr>
            </a:p>
          </p:txBody>
        </p:sp>
        <p:sp>
          <p:nvSpPr>
            <p:cNvPr id="34852" name="Line 38"/>
            <p:cNvSpPr>
              <a:spLocks noChangeShapeType="1"/>
            </p:cNvSpPr>
            <p:nvPr/>
          </p:nvSpPr>
          <p:spPr bwMode="auto">
            <a:xfrm>
              <a:off x="4586375" y="2269097"/>
              <a:ext cx="0" cy="265113"/>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34853" name="Text Box 39"/>
            <p:cNvSpPr txBox="1">
              <a:spLocks noChangeArrowheads="1"/>
            </p:cNvSpPr>
            <p:nvPr/>
          </p:nvSpPr>
          <p:spPr bwMode="auto">
            <a:xfrm>
              <a:off x="3079837" y="1999222"/>
              <a:ext cx="754063" cy="284163"/>
            </a:xfrm>
            <a:prstGeom prst="rect">
              <a:avLst/>
            </a:prstGeom>
            <a:solidFill>
              <a:schemeClr val="hlink"/>
            </a:solidFill>
            <a:ln w="9525">
              <a:solidFill>
                <a:schemeClr val="hlink"/>
              </a:solidFill>
              <a:miter lim="800000"/>
              <a:headEnd/>
              <a:tailEnd/>
            </a:ln>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rPr>
                <a:t>Schedule</a:t>
              </a:r>
              <a:endParaRPr lang="en-CA" altLang="en-US" sz="1200" i="0">
                <a:solidFill>
                  <a:srgbClr val="FFFFFF"/>
                </a:solidFill>
              </a:endParaRPr>
            </a:p>
          </p:txBody>
        </p:sp>
        <p:sp>
          <p:nvSpPr>
            <p:cNvPr id="34854" name="Line 40"/>
            <p:cNvSpPr>
              <a:spLocks noChangeShapeType="1"/>
            </p:cNvSpPr>
            <p:nvPr/>
          </p:nvSpPr>
          <p:spPr bwMode="auto">
            <a:xfrm>
              <a:off x="3460837" y="2256397"/>
              <a:ext cx="0" cy="304800"/>
            </a:xfrm>
            <a:prstGeom prst="line">
              <a:avLst/>
            </a:prstGeom>
            <a:noFill/>
            <a:ln w="9525">
              <a:solidFill>
                <a:schemeClr val="hlink"/>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grpSp>
      <p:sp>
        <p:nvSpPr>
          <p:cNvPr id="34820" name="Rectangle 38"/>
          <p:cNvSpPr>
            <a:spLocks noChangeArrowheads="1"/>
          </p:cNvSpPr>
          <p:nvPr/>
        </p:nvSpPr>
        <p:spPr bwMode="auto">
          <a:xfrm>
            <a:off x="258850" y="1310510"/>
            <a:ext cx="85582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i="0" dirty="0">
                <a:solidFill>
                  <a:srgbClr val="002A5C"/>
                </a:solidFill>
                <a:latin typeface="Times New Roman" pitchFamily="18" charset="0"/>
              </a:rPr>
              <a:t>An intelligent object is an </a:t>
            </a:r>
            <a:r>
              <a:rPr lang="en-US" altLang="en-US" dirty="0">
                <a:solidFill>
                  <a:srgbClr val="002A5C"/>
                </a:solidFill>
                <a:latin typeface="Times New Roman" pitchFamily="18" charset="0"/>
              </a:rPr>
              <a:t>agent</a:t>
            </a:r>
            <a:r>
              <a:rPr lang="en-US" altLang="en-US" i="0" dirty="0">
                <a:solidFill>
                  <a:srgbClr val="002A5C"/>
                </a:solidFill>
                <a:latin typeface="Times New Roman" pitchFamily="18" charset="0"/>
              </a:rPr>
              <a:t>. (“an object with attitude” – Paul Waddell).  Agents:</a:t>
            </a:r>
          </a:p>
          <a:p>
            <a:pPr>
              <a:buFontTx/>
              <a:buChar char="•"/>
            </a:pPr>
            <a:r>
              <a:rPr lang="en-US" altLang="en-US" i="0" dirty="0">
                <a:solidFill>
                  <a:srgbClr val="002A5C"/>
                </a:solidFill>
                <a:latin typeface="Times New Roman" pitchFamily="18" charset="0"/>
              </a:rPr>
              <a:t> perceive the world</a:t>
            </a:r>
          </a:p>
          <a:p>
            <a:r>
              <a:rPr lang="en-US" altLang="en-US" i="0" dirty="0">
                <a:solidFill>
                  <a:srgbClr val="002A5C"/>
                </a:solidFill>
                <a:latin typeface="Times New Roman" pitchFamily="18" charset="0"/>
              </a:rPr>
              <a:t>  around them</a:t>
            </a:r>
          </a:p>
          <a:p>
            <a:pPr>
              <a:buFontTx/>
              <a:buChar char="•"/>
            </a:pPr>
            <a:r>
              <a:rPr lang="en-US" altLang="en-US" i="0" dirty="0">
                <a:solidFill>
                  <a:srgbClr val="002A5C"/>
                </a:solidFill>
                <a:latin typeface="Times New Roman" pitchFamily="18" charset="0"/>
              </a:rPr>
              <a:t> make autonomous</a:t>
            </a:r>
          </a:p>
          <a:p>
            <a:r>
              <a:rPr lang="en-US" altLang="en-US" i="0" dirty="0">
                <a:solidFill>
                  <a:srgbClr val="002A5C"/>
                </a:solidFill>
                <a:latin typeface="Times New Roman" pitchFamily="18" charset="0"/>
              </a:rPr>
              <a:t>  decisions</a:t>
            </a:r>
          </a:p>
          <a:p>
            <a:pPr>
              <a:buFontTx/>
              <a:buChar char="•"/>
            </a:pPr>
            <a:r>
              <a:rPr lang="en-US" altLang="en-US" i="0" dirty="0">
                <a:solidFill>
                  <a:srgbClr val="002A5C"/>
                </a:solidFill>
                <a:latin typeface="Times New Roman" pitchFamily="18" charset="0"/>
              </a:rPr>
              <a:t> act into the world</a:t>
            </a:r>
          </a:p>
          <a:p>
            <a:pPr>
              <a:buFontTx/>
              <a:buChar char="•"/>
            </a:pPr>
            <a:endParaRPr lang="en-US" altLang="en-US" i="0" dirty="0">
              <a:solidFill>
                <a:srgbClr val="002A5C"/>
              </a:solidFill>
              <a:latin typeface="Times New Roman" pitchFamily="18" charset="0"/>
            </a:endParaRPr>
          </a:p>
          <a:p>
            <a:endParaRPr lang="en-US" altLang="en-US" i="0" dirty="0">
              <a:solidFill>
                <a:srgbClr val="002A5C"/>
              </a:solidFill>
              <a:latin typeface="Times New Roman" pitchFamily="18" charset="0"/>
            </a:endParaRPr>
          </a:p>
          <a:p>
            <a:r>
              <a:rPr lang="en-US" altLang="en-US" i="0" dirty="0" smtClean="0">
                <a:solidFill>
                  <a:srgbClr val="002A5C"/>
                </a:solidFill>
                <a:latin typeface="Times New Roman" pitchFamily="18" charset="0"/>
              </a:rPr>
              <a:t>ABM provide a </a:t>
            </a:r>
            <a:r>
              <a:rPr lang="en-US" altLang="en-US" i="0" dirty="0">
                <a:solidFill>
                  <a:srgbClr val="002A5C"/>
                </a:solidFill>
                <a:latin typeface="Times New Roman" pitchFamily="18" charset="0"/>
              </a:rPr>
              <a:t>an efficient, highly extensible framework for modelling </a:t>
            </a:r>
            <a:r>
              <a:rPr lang="en-US" altLang="en-US" i="0" dirty="0" smtClean="0">
                <a:solidFill>
                  <a:srgbClr val="002A5C"/>
                </a:solidFill>
                <a:latin typeface="Times New Roman" pitchFamily="18" charset="0"/>
              </a:rPr>
              <a:t>complex human </a:t>
            </a:r>
            <a:r>
              <a:rPr lang="en-US" altLang="en-US" i="0" dirty="0">
                <a:solidFill>
                  <a:srgbClr val="002A5C"/>
                </a:solidFill>
                <a:latin typeface="Times New Roman" pitchFamily="18" charset="0"/>
              </a:rPr>
              <a:t>socio-economic activity</a:t>
            </a:r>
            <a:r>
              <a:rPr lang="en-US" altLang="en-US" i="0" dirty="0" smtClean="0">
                <a:solidFill>
                  <a:srgbClr val="002A5C"/>
                </a:solidFill>
                <a:latin typeface="Times New Roman" pitchFamily="18" charset="0"/>
              </a:rPr>
              <a:t>.</a:t>
            </a:r>
          </a:p>
        </p:txBody>
      </p:sp>
    </p:spTree>
    <p:extLst>
      <p:ext uri="{BB962C8B-B14F-4D97-AF65-F5344CB8AC3E}">
        <p14:creationId xmlns:p14="http://schemas.microsoft.com/office/powerpoint/2010/main" val="287118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 y="864782"/>
            <a:ext cx="9144000" cy="2308225"/>
          </a:xfrm>
        </p:spPr>
        <p:txBody>
          <a:bodyPr/>
          <a:lstStyle/>
          <a:p>
            <a:r>
              <a:rPr lang="en-CA" dirty="0" smtClean="0"/>
              <a:t>Modelling &amp; Transportation Infrastructure Investment Decision-Making</a:t>
            </a:r>
            <a:endParaRPr lang="en-CA" dirty="0"/>
          </a:p>
        </p:txBody>
      </p:sp>
      <p:sp>
        <p:nvSpPr>
          <p:cNvPr id="8" name="Subtitle 7"/>
          <p:cNvSpPr>
            <a:spLocks noGrp="1"/>
          </p:cNvSpPr>
          <p:nvPr>
            <p:ph type="subTitle" idx="1"/>
          </p:nvPr>
        </p:nvSpPr>
        <p:spPr>
          <a:xfrm>
            <a:off x="-182880" y="3508375"/>
            <a:ext cx="6810103" cy="1739900"/>
          </a:xfrm>
        </p:spPr>
        <p:txBody>
          <a:bodyPr/>
          <a:lstStyle/>
          <a:p>
            <a:r>
              <a:rPr lang="en-CA" sz="2000" dirty="0"/>
              <a:t>Presented at:</a:t>
            </a:r>
          </a:p>
          <a:p>
            <a:r>
              <a:rPr lang="en-CA" sz="2000" dirty="0" smtClean="0"/>
              <a:t>Public Investment for the Long Term: The Case of Public Transportation</a:t>
            </a:r>
          </a:p>
          <a:p>
            <a:r>
              <a:rPr lang="en-CA" sz="2000" dirty="0" smtClean="0"/>
              <a:t>SPPG Policy Institute, Toronto, January 18, 2016</a:t>
            </a:r>
          </a:p>
        </p:txBody>
      </p:sp>
      <p:sp>
        <p:nvSpPr>
          <p:cNvPr id="2" name="TextBox 1"/>
          <p:cNvSpPr txBox="1"/>
          <p:nvPr/>
        </p:nvSpPr>
        <p:spPr>
          <a:xfrm>
            <a:off x="5162550" y="5408473"/>
            <a:ext cx="3876946" cy="1200329"/>
          </a:xfrm>
          <a:prstGeom prst="rect">
            <a:avLst/>
          </a:prstGeom>
          <a:noFill/>
        </p:spPr>
        <p:txBody>
          <a:bodyPr wrap="square" rtlCol="0">
            <a:spAutoFit/>
          </a:bodyPr>
          <a:lstStyle/>
          <a:p>
            <a:pPr algn="r"/>
            <a:r>
              <a:rPr lang="en-CA" dirty="0">
                <a:solidFill>
                  <a:srgbClr val="4C698D"/>
                </a:solidFill>
              </a:rPr>
              <a:t>Eric J. Miller, Ph.D.</a:t>
            </a:r>
          </a:p>
          <a:p>
            <a:pPr algn="r"/>
            <a:r>
              <a:rPr lang="en-CA" dirty="0">
                <a:solidFill>
                  <a:srgbClr val="4C698D"/>
                </a:solidFill>
              </a:rPr>
              <a:t>Professor, </a:t>
            </a:r>
            <a:r>
              <a:rPr lang="en-CA" dirty="0" smtClean="0">
                <a:solidFill>
                  <a:srgbClr val="4C698D"/>
                </a:solidFill>
              </a:rPr>
              <a:t>Dept. </a:t>
            </a:r>
            <a:r>
              <a:rPr lang="en-CA" dirty="0">
                <a:solidFill>
                  <a:srgbClr val="4C698D"/>
                </a:solidFill>
              </a:rPr>
              <a:t>of Civil Engineering</a:t>
            </a:r>
          </a:p>
          <a:p>
            <a:pPr algn="r"/>
            <a:r>
              <a:rPr lang="en-CA" dirty="0">
                <a:solidFill>
                  <a:srgbClr val="4C698D"/>
                </a:solidFill>
              </a:rPr>
              <a:t>Director, UTTRI</a:t>
            </a:r>
          </a:p>
          <a:p>
            <a:pPr algn="r"/>
            <a:r>
              <a:rPr lang="en-CA" dirty="0">
                <a:solidFill>
                  <a:srgbClr val="4C698D"/>
                </a:solidFill>
              </a:rPr>
              <a:t>University of </a:t>
            </a:r>
            <a:r>
              <a:rPr lang="en-CA" dirty="0" smtClean="0">
                <a:solidFill>
                  <a:srgbClr val="4C698D"/>
                </a:solidFill>
              </a:rPr>
              <a:t>Toronto</a:t>
            </a:r>
            <a:endParaRPr lang="en-CA" dirty="0">
              <a:solidFill>
                <a:srgbClr val="4C698D"/>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287" y="129433"/>
            <a:ext cx="1701209" cy="5030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151" y="3508375"/>
            <a:ext cx="2609850" cy="1739900"/>
          </a:xfrm>
          <a:prstGeom prst="rect">
            <a:avLst/>
          </a:prstGeom>
        </p:spPr>
      </p:pic>
    </p:spTree>
    <p:extLst>
      <p:ext uri="{BB962C8B-B14F-4D97-AF65-F5344CB8AC3E}">
        <p14:creationId xmlns:p14="http://schemas.microsoft.com/office/powerpoint/2010/main" val="3970159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9144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3" name="Group 2"/>
          <p:cNvGrpSpPr/>
          <p:nvPr/>
        </p:nvGrpSpPr>
        <p:grpSpPr>
          <a:xfrm>
            <a:off x="0" y="921543"/>
            <a:ext cx="9144000" cy="5730875"/>
            <a:chOff x="0" y="739775"/>
            <a:chExt cx="9144000" cy="5730875"/>
          </a:xfrm>
        </p:grpSpPr>
        <p:sp>
          <p:nvSpPr>
            <p:cNvPr id="22530" name="Line 2"/>
            <p:cNvSpPr>
              <a:spLocks noChangeShapeType="1"/>
            </p:cNvSpPr>
            <p:nvPr/>
          </p:nvSpPr>
          <p:spPr bwMode="auto">
            <a:xfrm flipV="1">
              <a:off x="336550" y="1519238"/>
              <a:ext cx="1639888" cy="2795587"/>
            </a:xfrm>
            <a:prstGeom prst="line">
              <a:avLst/>
            </a:prstGeom>
            <a:noFill/>
            <a:ln w="12700">
              <a:solidFill>
                <a:srgbClr val="FFFF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31" name="Line 3"/>
            <p:cNvSpPr>
              <a:spLocks noChangeShapeType="1"/>
            </p:cNvSpPr>
            <p:nvPr/>
          </p:nvSpPr>
          <p:spPr bwMode="auto">
            <a:xfrm>
              <a:off x="336550" y="4314825"/>
              <a:ext cx="2992438" cy="342900"/>
            </a:xfrm>
            <a:prstGeom prst="line">
              <a:avLst/>
            </a:prstGeom>
            <a:noFill/>
            <a:ln w="12700">
              <a:solidFill>
                <a:srgbClr val="FFFF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32" name="Line 4"/>
            <p:cNvSpPr>
              <a:spLocks noChangeShapeType="1"/>
            </p:cNvSpPr>
            <p:nvPr/>
          </p:nvSpPr>
          <p:spPr bwMode="auto">
            <a:xfrm flipV="1">
              <a:off x="336550" y="1349375"/>
              <a:ext cx="0" cy="2965450"/>
            </a:xfrm>
            <a:prstGeom prst="line">
              <a:avLst/>
            </a:prstGeom>
            <a:noFill/>
            <a:ln w="12700">
              <a:solidFill>
                <a:srgbClr val="FFFF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33" name="Rectangle 5"/>
            <p:cNvSpPr>
              <a:spLocks noChangeArrowheads="1"/>
            </p:cNvSpPr>
            <p:nvPr/>
          </p:nvSpPr>
          <p:spPr bwMode="auto">
            <a:xfrm>
              <a:off x="0" y="1065213"/>
              <a:ext cx="1112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time of day</a:t>
              </a:r>
            </a:p>
          </p:txBody>
        </p:sp>
        <p:sp>
          <p:nvSpPr>
            <p:cNvPr id="22534" name="Rectangle 6"/>
            <p:cNvSpPr>
              <a:spLocks noChangeArrowheads="1"/>
            </p:cNvSpPr>
            <p:nvPr/>
          </p:nvSpPr>
          <p:spPr bwMode="auto">
            <a:xfrm>
              <a:off x="3386138" y="454183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Arial" charset="0"/>
                </a:rPr>
                <a:t>x</a:t>
              </a:r>
            </a:p>
          </p:txBody>
        </p:sp>
        <p:sp>
          <p:nvSpPr>
            <p:cNvPr id="22535" name="Rectangle 7"/>
            <p:cNvSpPr>
              <a:spLocks noChangeArrowheads="1"/>
            </p:cNvSpPr>
            <p:nvPr/>
          </p:nvSpPr>
          <p:spPr bwMode="auto">
            <a:xfrm>
              <a:off x="1992313" y="134778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y</a:t>
              </a:r>
            </a:p>
          </p:txBody>
        </p:sp>
        <p:sp>
          <p:nvSpPr>
            <p:cNvPr id="22536" name="Line 8"/>
            <p:cNvSpPr>
              <a:spLocks noChangeShapeType="1"/>
            </p:cNvSpPr>
            <p:nvPr/>
          </p:nvSpPr>
          <p:spPr bwMode="auto">
            <a:xfrm flipV="1">
              <a:off x="992188" y="3802063"/>
              <a:ext cx="328612" cy="569912"/>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37" name="Line 9"/>
            <p:cNvSpPr>
              <a:spLocks noChangeShapeType="1"/>
            </p:cNvSpPr>
            <p:nvPr/>
          </p:nvSpPr>
          <p:spPr bwMode="auto">
            <a:xfrm flipH="1" flipV="1">
              <a:off x="681038" y="3735388"/>
              <a:ext cx="639762" cy="66675"/>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38" name="Line 10"/>
            <p:cNvSpPr>
              <a:spLocks noChangeShapeType="1"/>
            </p:cNvSpPr>
            <p:nvPr/>
          </p:nvSpPr>
          <p:spPr bwMode="auto">
            <a:xfrm flipV="1">
              <a:off x="1320800" y="3516313"/>
              <a:ext cx="0" cy="28575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39" name="Rectangle 11"/>
            <p:cNvSpPr>
              <a:spLocks noChangeArrowheads="1"/>
            </p:cNvSpPr>
            <p:nvPr/>
          </p:nvSpPr>
          <p:spPr bwMode="auto">
            <a:xfrm>
              <a:off x="1352550" y="3686175"/>
              <a:ext cx="63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home</a:t>
              </a:r>
            </a:p>
          </p:txBody>
        </p:sp>
        <p:sp>
          <p:nvSpPr>
            <p:cNvPr id="22540" name="Line 12"/>
            <p:cNvSpPr>
              <a:spLocks noChangeShapeType="1"/>
            </p:cNvSpPr>
            <p:nvPr/>
          </p:nvSpPr>
          <p:spPr bwMode="auto">
            <a:xfrm flipV="1">
              <a:off x="1689100" y="3402013"/>
              <a:ext cx="492125" cy="1027112"/>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1" name="Line 13"/>
            <p:cNvSpPr>
              <a:spLocks noChangeShapeType="1"/>
            </p:cNvSpPr>
            <p:nvPr/>
          </p:nvSpPr>
          <p:spPr bwMode="auto">
            <a:xfrm flipH="1" flipV="1">
              <a:off x="950913" y="3287713"/>
              <a:ext cx="1230312" cy="114300"/>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2" name="Line 14"/>
            <p:cNvSpPr>
              <a:spLocks noChangeShapeType="1"/>
            </p:cNvSpPr>
            <p:nvPr/>
          </p:nvSpPr>
          <p:spPr bwMode="auto">
            <a:xfrm flipV="1">
              <a:off x="2181225" y="1862138"/>
              <a:ext cx="0" cy="1539875"/>
            </a:xfrm>
            <a:prstGeom prst="line">
              <a:avLst/>
            </a:prstGeom>
            <a:noFill/>
            <a:ln w="12700">
              <a:solidFill>
                <a:srgbClr val="FFFF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3" name="Line 15"/>
            <p:cNvSpPr>
              <a:spLocks noChangeShapeType="1"/>
            </p:cNvSpPr>
            <p:nvPr/>
          </p:nvSpPr>
          <p:spPr bwMode="auto">
            <a:xfrm flipV="1">
              <a:off x="1320800" y="2889250"/>
              <a:ext cx="860425" cy="627063"/>
            </a:xfrm>
            <a:prstGeom prst="line">
              <a:avLst/>
            </a:prstGeom>
            <a:noFill/>
            <a:ln w="12700">
              <a:solidFill>
                <a:srgbClr val="33CC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4" name="Line 16"/>
            <p:cNvSpPr>
              <a:spLocks noChangeShapeType="1"/>
            </p:cNvSpPr>
            <p:nvPr/>
          </p:nvSpPr>
          <p:spPr bwMode="auto">
            <a:xfrm flipV="1">
              <a:off x="2181225" y="2147888"/>
              <a:ext cx="0" cy="741362"/>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5" name="Rectangle 17"/>
            <p:cNvSpPr>
              <a:spLocks noChangeArrowheads="1"/>
            </p:cNvSpPr>
            <p:nvPr/>
          </p:nvSpPr>
          <p:spPr bwMode="auto">
            <a:xfrm>
              <a:off x="2212975" y="3344863"/>
              <a:ext cx="60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work</a:t>
              </a:r>
            </a:p>
          </p:txBody>
        </p:sp>
        <p:sp>
          <p:nvSpPr>
            <p:cNvPr id="22546" name="Line 18"/>
            <p:cNvSpPr>
              <a:spLocks noChangeShapeType="1"/>
            </p:cNvSpPr>
            <p:nvPr/>
          </p:nvSpPr>
          <p:spPr bwMode="auto">
            <a:xfrm flipV="1">
              <a:off x="1320800" y="1006475"/>
              <a:ext cx="0" cy="2509838"/>
            </a:xfrm>
            <a:prstGeom prst="line">
              <a:avLst/>
            </a:prstGeom>
            <a:noFill/>
            <a:ln w="12700">
              <a:solidFill>
                <a:srgbClr val="FFFF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7" name="Line 19"/>
            <p:cNvSpPr>
              <a:spLocks noChangeShapeType="1"/>
            </p:cNvSpPr>
            <p:nvPr/>
          </p:nvSpPr>
          <p:spPr bwMode="auto">
            <a:xfrm flipV="1">
              <a:off x="1279525" y="3529013"/>
              <a:ext cx="427038" cy="900112"/>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8" name="Line 20"/>
            <p:cNvSpPr>
              <a:spLocks noChangeShapeType="1"/>
            </p:cNvSpPr>
            <p:nvPr/>
          </p:nvSpPr>
          <p:spPr bwMode="auto">
            <a:xfrm flipH="1" flipV="1">
              <a:off x="855663" y="3433763"/>
              <a:ext cx="854075" cy="82550"/>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49" name="Line 21"/>
            <p:cNvSpPr>
              <a:spLocks noChangeShapeType="1"/>
            </p:cNvSpPr>
            <p:nvPr/>
          </p:nvSpPr>
          <p:spPr bwMode="auto">
            <a:xfrm flipH="1" flipV="1">
              <a:off x="1704975" y="1227138"/>
              <a:ext cx="1588" cy="2311400"/>
            </a:xfrm>
            <a:prstGeom prst="line">
              <a:avLst/>
            </a:prstGeom>
            <a:noFill/>
            <a:ln w="12700">
              <a:solidFill>
                <a:srgbClr val="FFFF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0" name="Line 22"/>
            <p:cNvSpPr>
              <a:spLocks noChangeShapeType="1"/>
            </p:cNvSpPr>
            <p:nvPr/>
          </p:nvSpPr>
          <p:spPr bwMode="auto">
            <a:xfrm flipH="1" flipV="1">
              <a:off x="1698625" y="2025650"/>
              <a:ext cx="476250" cy="114300"/>
            </a:xfrm>
            <a:prstGeom prst="line">
              <a:avLst/>
            </a:prstGeom>
            <a:noFill/>
            <a:ln w="12700">
              <a:solidFill>
                <a:srgbClr val="33CC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1" name="Line 23"/>
            <p:cNvSpPr>
              <a:spLocks noChangeShapeType="1"/>
            </p:cNvSpPr>
            <p:nvPr/>
          </p:nvSpPr>
          <p:spPr bwMode="auto">
            <a:xfrm flipV="1">
              <a:off x="1712913" y="1712913"/>
              <a:ext cx="0" cy="298450"/>
            </a:xfrm>
            <a:prstGeom prst="line">
              <a:avLst/>
            </a:prstGeom>
            <a:noFill/>
            <a:ln w="25400">
              <a:solidFill>
                <a:srgbClr val="FF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2" name="Line 24"/>
            <p:cNvSpPr>
              <a:spLocks noChangeShapeType="1"/>
            </p:cNvSpPr>
            <p:nvPr/>
          </p:nvSpPr>
          <p:spPr bwMode="auto">
            <a:xfrm flipH="1" flipV="1">
              <a:off x="1320800" y="1604963"/>
              <a:ext cx="377825" cy="107950"/>
            </a:xfrm>
            <a:prstGeom prst="line">
              <a:avLst/>
            </a:prstGeom>
            <a:noFill/>
            <a:ln w="12700">
              <a:solidFill>
                <a:srgbClr val="33CC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3" name="Line 25"/>
            <p:cNvSpPr>
              <a:spLocks noChangeShapeType="1"/>
            </p:cNvSpPr>
            <p:nvPr/>
          </p:nvSpPr>
          <p:spPr bwMode="auto">
            <a:xfrm flipV="1">
              <a:off x="1327150" y="1135063"/>
              <a:ext cx="0" cy="441325"/>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4" name="Rectangle 26"/>
            <p:cNvSpPr>
              <a:spLocks noChangeArrowheads="1"/>
            </p:cNvSpPr>
            <p:nvPr/>
          </p:nvSpPr>
          <p:spPr bwMode="auto">
            <a:xfrm>
              <a:off x="2363788" y="1524000"/>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shop</a:t>
              </a:r>
            </a:p>
          </p:txBody>
        </p:sp>
        <p:sp>
          <p:nvSpPr>
            <p:cNvPr id="22555" name="Line 27"/>
            <p:cNvSpPr>
              <a:spLocks noChangeShapeType="1"/>
            </p:cNvSpPr>
            <p:nvPr/>
          </p:nvSpPr>
          <p:spPr bwMode="auto">
            <a:xfrm>
              <a:off x="2503488" y="1584325"/>
              <a:ext cx="296862"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6" name="Line 28"/>
            <p:cNvSpPr>
              <a:spLocks noChangeShapeType="1"/>
            </p:cNvSpPr>
            <p:nvPr/>
          </p:nvSpPr>
          <p:spPr bwMode="auto">
            <a:xfrm flipV="1">
              <a:off x="4352925" y="1495425"/>
              <a:ext cx="1736725" cy="2847975"/>
            </a:xfrm>
            <a:prstGeom prst="line">
              <a:avLst/>
            </a:prstGeom>
            <a:noFill/>
            <a:ln w="12700">
              <a:solidFill>
                <a:srgbClr val="FFFF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7" name="Line 29"/>
            <p:cNvSpPr>
              <a:spLocks noChangeShapeType="1"/>
            </p:cNvSpPr>
            <p:nvPr/>
          </p:nvSpPr>
          <p:spPr bwMode="auto">
            <a:xfrm>
              <a:off x="4352925" y="4343400"/>
              <a:ext cx="3170238" cy="349250"/>
            </a:xfrm>
            <a:prstGeom prst="line">
              <a:avLst/>
            </a:prstGeom>
            <a:noFill/>
            <a:ln w="12700">
              <a:solidFill>
                <a:srgbClr val="FFFF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8" name="Line 30"/>
            <p:cNvSpPr>
              <a:spLocks noChangeShapeType="1"/>
            </p:cNvSpPr>
            <p:nvPr/>
          </p:nvSpPr>
          <p:spPr bwMode="auto">
            <a:xfrm flipV="1">
              <a:off x="4379913" y="1320800"/>
              <a:ext cx="0" cy="3022600"/>
            </a:xfrm>
            <a:prstGeom prst="line">
              <a:avLst/>
            </a:prstGeom>
            <a:noFill/>
            <a:ln w="12700">
              <a:solidFill>
                <a:srgbClr val="FFFF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59" name="Rectangle 31"/>
            <p:cNvSpPr>
              <a:spLocks noChangeArrowheads="1"/>
            </p:cNvSpPr>
            <p:nvPr/>
          </p:nvSpPr>
          <p:spPr bwMode="auto">
            <a:xfrm>
              <a:off x="3997325" y="1047750"/>
              <a:ext cx="1112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time of day</a:t>
              </a:r>
            </a:p>
          </p:txBody>
        </p:sp>
        <p:sp>
          <p:nvSpPr>
            <p:cNvPr id="22560" name="Rectangle 32"/>
            <p:cNvSpPr>
              <a:spLocks noChangeArrowheads="1"/>
            </p:cNvSpPr>
            <p:nvPr/>
          </p:nvSpPr>
          <p:spPr bwMode="auto">
            <a:xfrm>
              <a:off x="7548563" y="46958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Arial" charset="0"/>
                </a:rPr>
                <a:t>x</a:t>
              </a:r>
            </a:p>
          </p:txBody>
        </p:sp>
        <p:sp>
          <p:nvSpPr>
            <p:cNvPr id="22561" name="Rectangle 33"/>
            <p:cNvSpPr>
              <a:spLocks noChangeArrowheads="1"/>
            </p:cNvSpPr>
            <p:nvPr/>
          </p:nvSpPr>
          <p:spPr bwMode="auto">
            <a:xfrm>
              <a:off x="6113463" y="13192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y</a:t>
              </a:r>
            </a:p>
          </p:txBody>
        </p:sp>
        <p:sp>
          <p:nvSpPr>
            <p:cNvPr id="22562" name="Line 34"/>
            <p:cNvSpPr>
              <a:spLocks noChangeShapeType="1"/>
            </p:cNvSpPr>
            <p:nvPr/>
          </p:nvSpPr>
          <p:spPr bwMode="auto">
            <a:xfrm flipV="1">
              <a:off x="5048250" y="3821113"/>
              <a:ext cx="347663" cy="581025"/>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63" name="Line 35"/>
            <p:cNvSpPr>
              <a:spLocks noChangeShapeType="1"/>
            </p:cNvSpPr>
            <p:nvPr/>
          </p:nvSpPr>
          <p:spPr bwMode="auto">
            <a:xfrm flipH="1" flipV="1">
              <a:off x="4719638" y="3752850"/>
              <a:ext cx="676275" cy="68263"/>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64" name="Line 36"/>
            <p:cNvSpPr>
              <a:spLocks noChangeShapeType="1"/>
            </p:cNvSpPr>
            <p:nvPr/>
          </p:nvSpPr>
          <p:spPr bwMode="auto">
            <a:xfrm flipV="1">
              <a:off x="5395913" y="3530600"/>
              <a:ext cx="0" cy="290513"/>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65" name="Rectangle 37"/>
            <p:cNvSpPr>
              <a:spLocks noChangeArrowheads="1"/>
            </p:cNvSpPr>
            <p:nvPr/>
          </p:nvSpPr>
          <p:spPr bwMode="auto">
            <a:xfrm>
              <a:off x="5429250" y="3703638"/>
              <a:ext cx="63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home</a:t>
              </a:r>
            </a:p>
          </p:txBody>
        </p:sp>
        <p:sp>
          <p:nvSpPr>
            <p:cNvPr id="22566" name="Line 38"/>
            <p:cNvSpPr>
              <a:spLocks noChangeShapeType="1"/>
            </p:cNvSpPr>
            <p:nvPr/>
          </p:nvSpPr>
          <p:spPr bwMode="auto">
            <a:xfrm flipV="1">
              <a:off x="5786438" y="3413125"/>
              <a:ext cx="520700" cy="1046163"/>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67" name="Line 39"/>
            <p:cNvSpPr>
              <a:spLocks noChangeShapeType="1"/>
            </p:cNvSpPr>
            <p:nvPr/>
          </p:nvSpPr>
          <p:spPr bwMode="auto">
            <a:xfrm flipH="1" flipV="1">
              <a:off x="5005388" y="3297238"/>
              <a:ext cx="1301750" cy="115887"/>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68" name="Line 40"/>
            <p:cNvSpPr>
              <a:spLocks noChangeShapeType="1"/>
            </p:cNvSpPr>
            <p:nvPr/>
          </p:nvSpPr>
          <p:spPr bwMode="auto">
            <a:xfrm flipV="1">
              <a:off x="6307138" y="1844675"/>
              <a:ext cx="0" cy="1568450"/>
            </a:xfrm>
            <a:prstGeom prst="line">
              <a:avLst/>
            </a:prstGeom>
            <a:noFill/>
            <a:ln w="12700">
              <a:solidFill>
                <a:srgbClr val="FFFF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69" name="Line 41"/>
            <p:cNvSpPr>
              <a:spLocks noChangeShapeType="1"/>
            </p:cNvSpPr>
            <p:nvPr/>
          </p:nvSpPr>
          <p:spPr bwMode="auto">
            <a:xfrm flipV="1">
              <a:off x="5395913" y="2890838"/>
              <a:ext cx="911225" cy="639762"/>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0" name="Line 42"/>
            <p:cNvSpPr>
              <a:spLocks noChangeShapeType="1"/>
            </p:cNvSpPr>
            <p:nvPr/>
          </p:nvSpPr>
          <p:spPr bwMode="auto">
            <a:xfrm flipV="1">
              <a:off x="6307138" y="2135188"/>
              <a:ext cx="0" cy="755650"/>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1" name="Rectangle 43"/>
            <p:cNvSpPr>
              <a:spLocks noChangeArrowheads="1"/>
            </p:cNvSpPr>
            <p:nvPr/>
          </p:nvSpPr>
          <p:spPr bwMode="auto">
            <a:xfrm>
              <a:off x="6342063" y="3354388"/>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work</a:t>
              </a:r>
            </a:p>
          </p:txBody>
        </p:sp>
        <p:sp>
          <p:nvSpPr>
            <p:cNvPr id="22572" name="Line 44"/>
            <p:cNvSpPr>
              <a:spLocks noChangeShapeType="1"/>
            </p:cNvSpPr>
            <p:nvPr/>
          </p:nvSpPr>
          <p:spPr bwMode="auto">
            <a:xfrm flipV="1">
              <a:off x="5395913" y="971550"/>
              <a:ext cx="0" cy="2559050"/>
            </a:xfrm>
            <a:prstGeom prst="line">
              <a:avLst/>
            </a:prstGeom>
            <a:noFill/>
            <a:ln w="12700">
              <a:solidFill>
                <a:srgbClr val="FFFF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3" name="Line 45"/>
            <p:cNvSpPr>
              <a:spLocks noChangeShapeType="1"/>
            </p:cNvSpPr>
            <p:nvPr/>
          </p:nvSpPr>
          <p:spPr bwMode="auto">
            <a:xfrm flipV="1">
              <a:off x="5351463" y="3541713"/>
              <a:ext cx="452437" cy="917575"/>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4" name="Line 46"/>
            <p:cNvSpPr>
              <a:spLocks noChangeShapeType="1"/>
            </p:cNvSpPr>
            <p:nvPr/>
          </p:nvSpPr>
          <p:spPr bwMode="auto">
            <a:xfrm flipH="1" flipV="1">
              <a:off x="4903788" y="3446463"/>
              <a:ext cx="903287" cy="84137"/>
            </a:xfrm>
            <a:prstGeom prst="line">
              <a:avLst/>
            </a:prstGeom>
            <a:noFill/>
            <a:ln w="1270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5" name="Line 47"/>
            <p:cNvSpPr>
              <a:spLocks noChangeShapeType="1"/>
            </p:cNvSpPr>
            <p:nvPr/>
          </p:nvSpPr>
          <p:spPr bwMode="auto">
            <a:xfrm flipH="1" flipV="1">
              <a:off x="5802313" y="1196975"/>
              <a:ext cx="1587" cy="2354263"/>
            </a:xfrm>
            <a:prstGeom prst="line">
              <a:avLst/>
            </a:prstGeom>
            <a:noFill/>
            <a:ln w="12700">
              <a:solidFill>
                <a:srgbClr val="FFFF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6" name="Line 48"/>
            <p:cNvSpPr>
              <a:spLocks noChangeShapeType="1"/>
            </p:cNvSpPr>
            <p:nvPr/>
          </p:nvSpPr>
          <p:spPr bwMode="auto">
            <a:xfrm flipH="1" flipV="1">
              <a:off x="5386388" y="1844675"/>
              <a:ext cx="914400" cy="28257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7" name="Line 49"/>
            <p:cNvSpPr>
              <a:spLocks noChangeShapeType="1"/>
            </p:cNvSpPr>
            <p:nvPr/>
          </p:nvSpPr>
          <p:spPr bwMode="auto">
            <a:xfrm flipH="1" flipV="1">
              <a:off x="5805488" y="1263650"/>
              <a:ext cx="0" cy="347663"/>
            </a:xfrm>
            <a:prstGeom prst="line">
              <a:avLst/>
            </a:prstGeom>
            <a:noFill/>
            <a:ln w="25400">
              <a:solidFill>
                <a:srgbClr val="FF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78" name="Rectangle 50"/>
            <p:cNvSpPr>
              <a:spLocks noChangeArrowheads="1"/>
            </p:cNvSpPr>
            <p:nvPr/>
          </p:nvSpPr>
          <p:spPr bwMode="auto">
            <a:xfrm>
              <a:off x="6007100" y="976313"/>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shop</a:t>
              </a:r>
            </a:p>
          </p:txBody>
        </p:sp>
        <p:sp>
          <p:nvSpPr>
            <p:cNvPr id="22579" name="Line 51"/>
            <p:cNvSpPr>
              <a:spLocks noChangeShapeType="1"/>
            </p:cNvSpPr>
            <p:nvPr/>
          </p:nvSpPr>
          <p:spPr bwMode="auto">
            <a:xfrm>
              <a:off x="6648450" y="1560513"/>
              <a:ext cx="314325"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80" name="Rectangle 52"/>
            <p:cNvSpPr>
              <a:spLocks noChangeArrowheads="1"/>
            </p:cNvSpPr>
            <p:nvPr/>
          </p:nvSpPr>
          <p:spPr bwMode="auto">
            <a:xfrm>
              <a:off x="7015163" y="1414463"/>
              <a:ext cx="15843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travel between</a:t>
              </a:r>
            </a:p>
            <a:p>
              <a:r>
                <a:rPr lang="en-US" altLang="en-US" sz="1600" i="0">
                  <a:solidFill>
                    <a:srgbClr val="FFFFFF"/>
                  </a:solidFill>
                  <a:latin typeface="Times New Roman" pitchFamily="18" charset="0"/>
                </a:rPr>
                <a:t>activity locations</a:t>
              </a:r>
            </a:p>
            <a:p>
              <a:r>
                <a:rPr lang="en-US" altLang="en-US" sz="1600" i="0">
                  <a:solidFill>
                    <a:srgbClr val="FFFFFF"/>
                  </a:solidFill>
                  <a:latin typeface="Times New Roman" pitchFamily="18" charset="0"/>
                </a:rPr>
                <a:t>by transit</a:t>
              </a:r>
            </a:p>
            <a:p>
              <a:endParaRPr lang="en-US" altLang="en-US" sz="1600" i="0">
                <a:solidFill>
                  <a:srgbClr val="FFFFFF"/>
                </a:solidFill>
                <a:latin typeface="Times New Roman" pitchFamily="18" charset="0"/>
              </a:endParaRPr>
            </a:p>
            <a:p>
              <a:r>
                <a:rPr lang="en-US" altLang="en-US" sz="1600" i="0">
                  <a:solidFill>
                    <a:srgbClr val="FFFFFF"/>
                  </a:solidFill>
                  <a:latin typeface="Times New Roman" pitchFamily="18" charset="0"/>
                </a:rPr>
                <a:t>travel between</a:t>
              </a:r>
            </a:p>
            <a:p>
              <a:r>
                <a:rPr lang="en-US" altLang="en-US" sz="1600" i="0">
                  <a:solidFill>
                    <a:srgbClr val="FFFFFF"/>
                  </a:solidFill>
                  <a:latin typeface="Times New Roman" pitchFamily="18" charset="0"/>
                </a:rPr>
                <a:t>activity locations</a:t>
              </a:r>
            </a:p>
            <a:p>
              <a:r>
                <a:rPr lang="en-US" altLang="en-US" sz="1600" i="0">
                  <a:solidFill>
                    <a:srgbClr val="FFFFFF"/>
                  </a:solidFill>
                  <a:latin typeface="Times New Roman" pitchFamily="18" charset="0"/>
                </a:rPr>
                <a:t>by auto</a:t>
              </a:r>
            </a:p>
          </p:txBody>
        </p:sp>
        <p:sp>
          <p:nvSpPr>
            <p:cNvPr id="22581" name="Line 53"/>
            <p:cNvSpPr>
              <a:spLocks noChangeShapeType="1"/>
            </p:cNvSpPr>
            <p:nvPr/>
          </p:nvSpPr>
          <p:spPr bwMode="auto">
            <a:xfrm flipV="1">
              <a:off x="5386388" y="1727200"/>
              <a:ext cx="0" cy="11747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82" name="Line 54"/>
            <p:cNvSpPr>
              <a:spLocks noChangeShapeType="1"/>
            </p:cNvSpPr>
            <p:nvPr/>
          </p:nvSpPr>
          <p:spPr bwMode="auto">
            <a:xfrm flipV="1">
              <a:off x="5386388" y="1611313"/>
              <a:ext cx="390525" cy="115887"/>
            </a:xfrm>
            <a:prstGeom prst="line">
              <a:avLst/>
            </a:prstGeom>
            <a:noFill/>
            <a:ln w="952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83" name="Line 55"/>
            <p:cNvSpPr>
              <a:spLocks noChangeShapeType="1"/>
            </p:cNvSpPr>
            <p:nvPr/>
          </p:nvSpPr>
          <p:spPr bwMode="auto">
            <a:xfrm flipH="1" flipV="1">
              <a:off x="5386388" y="1146175"/>
              <a:ext cx="433387" cy="117475"/>
            </a:xfrm>
            <a:prstGeom prst="line">
              <a:avLst/>
            </a:prstGeom>
            <a:noFill/>
            <a:ln w="952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84" name="Line 56"/>
            <p:cNvSpPr>
              <a:spLocks noChangeShapeType="1"/>
            </p:cNvSpPr>
            <p:nvPr/>
          </p:nvSpPr>
          <p:spPr bwMode="auto">
            <a:xfrm flipV="1">
              <a:off x="6661150" y="2498725"/>
              <a:ext cx="304800" cy="0"/>
            </a:xfrm>
            <a:prstGeom prst="line">
              <a:avLst/>
            </a:prstGeom>
            <a:noFill/>
            <a:ln w="952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85" name="Text Box 57"/>
            <p:cNvSpPr txBox="1">
              <a:spLocks noChangeArrowheads="1"/>
            </p:cNvSpPr>
            <p:nvPr/>
          </p:nvSpPr>
          <p:spPr bwMode="auto">
            <a:xfrm>
              <a:off x="158750" y="5181600"/>
              <a:ext cx="42370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rPr>
                <a:t>Base Case 1: Shopping episode on the way home from work.  Auto used for the daily activity pattern.</a:t>
              </a:r>
              <a:endParaRPr lang="en-CA" altLang="en-US" sz="1600" i="0">
                <a:solidFill>
                  <a:srgbClr val="FFFFFF"/>
                </a:solidFill>
              </a:endParaRPr>
            </a:p>
          </p:txBody>
        </p:sp>
        <p:sp>
          <p:nvSpPr>
            <p:cNvPr id="22586" name="Line 58"/>
            <p:cNvSpPr>
              <a:spLocks noChangeShapeType="1"/>
            </p:cNvSpPr>
            <p:nvPr/>
          </p:nvSpPr>
          <p:spPr bwMode="auto">
            <a:xfrm flipV="1">
              <a:off x="5399088" y="739775"/>
              <a:ext cx="0" cy="40640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22587" name="Text Box 59"/>
            <p:cNvSpPr txBox="1">
              <a:spLocks noChangeArrowheads="1"/>
            </p:cNvSpPr>
            <p:nvPr/>
          </p:nvSpPr>
          <p:spPr bwMode="auto">
            <a:xfrm>
              <a:off x="4730750" y="5156200"/>
              <a:ext cx="44132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rPr>
                <a:t>A transit improvement causes the person to shift to transit for the journey to/from work.  In order to still go shopping, a new home-based auto-drive trip chain is generated.  Auto usage &amp; emissions will be under-estimated by a trip-based model.</a:t>
              </a:r>
              <a:endParaRPr lang="en-CA" altLang="en-US" sz="1600" i="0">
                <a:solidFill>
                  <a:srgbClr val="FFFFFF"/>
                </a:solidFill>
              </a:endParaRPr>
            </a:p>
          </p:txBody>
        </p:sp>
        <p:sp>
          <p:nvSpPr>
            <p:cNvPr id="22588" name="Line 60"/>
            <p:cNvSpPr>
              <a:spLocks noChangeShapeType="1"/>
            </p:cNvSpPr>
            <p:nvPr/>
          </p:nvSpPr>
          <p:spPr bwMode="auto">
            <a:xfrm flipH="1">
              <a:off x="1828800" y="1701800"/>
              <a:ext cx="546100" cy="1778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2589" name="Line 61"/>
            <p:cNvSpPr>
              <a:spLocks noChangeShapeType="1"/>
            </p:cNvSpPr>
            <p:nvPr/>
          </p:nvSpPr>
          <p:spPr bwMode="auto">
            <a:xfrm flipH="1">
              <a:off x="5880100" y="1143000"/>
              <a:ext cx="190500" cy="2286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grpSp>
      <p:sp>
        <p:nvSpPr>
          <p:cNvPr id="2" name="Title 1"/>
          <p:cNvSpPr>
            <a:spLocks noGrp="1"/>
          </p:cNvSpPr>
          <p:nvPr>
            <p:ph type="title"/>
          </p:nvPr>
        </p:nvSpPr>
        <p:spPr>
          <a:xfrm>
            <a:off x="405343" y="53975"/>
            <a:ext cx="8229600" cy="922338"/>
          </a:xfrm>
        </p:spPr>
        <p:txBody>
          <a:bodyPr/>
          <a:lstStyle/>
          <a:p>
            <a:r>
              <a:rPr lang="en-CA" dirty="0" smtClean="0">
                <a:solidFill>
                  <a:schemeClr val="bg1"/>
                </a:solidFill>
              </a:rPr>
              <a:t>E.g., Daily Tour-Based Trip-Making</a:t>
            </a:r>
            <a:endParaRPr lang="en-CA" dirty="0">
              <a:solidFill>
                <a:schemeClr val="bg1"/>
              </a:solidFill>
            </a:endParaRPr>
          </a:p>
        </p:txBody>
      </p:sp>
    </p:spTree>
    <p:extLst>
      <p:ext uri="{BB962C8B-B14F-4D97-AF65-F5344CB8AC3E}">
        <p14:creationId xmlns:p14="http://schemas.microsoft.com/office/powerpoint/2010/main" val="3614339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9144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6626" name="Rectangle 2"/>
          <p:cNvSpPr>
            <a:spLocks noGrp="1" noChangeArrowheads="1"/>
          </p:cNvSpPr>
          <p:nvPr>
            <p:ph type="title"/>
          </p:nvPr>
        </p:nvSpPr>
        <p:spPr>
          <a:xfrm>
            <a:off x="0" y="37656"/>
            <a:ext cx="5962650" cy="838200"/>
          </a:xfrm>
          <a:noFill/>
        </p:spPr>
        <p:txBody>
          <a:bodyPr lIns="92075" tIns="46038" rIns="92075" bIns="46038">
            <a:normAutofit/>
          </a:bodyPr>
          <a:lstStyle/>
          <a:p>
            <a:pPr>
              <a:lnSpc>
                <a:spcPct val="90000"/>
              </a:lnSpc>
            </a:pPr>
            <a:r>
              <a:rPr lang="en-US" altLang="en-US" sz="3200" dirty="0" smtClean="0">
                <a:solidFill>
                  <a:schemeClr val="bg1"/>
                </a:solidFill>
              </a:rPr>
              <a:t>Household-Person Models</a:t>
            </a:r>
          </a:p>
        </p:txBody>
      </p:sp>
      <p:sp>
        <p:nvSpPr>
          <p:cNvPr id="26627" name="Rectangle 3"/>
          <p:cNvSpPr>
            <a:spLocks noChangeArrowheads="1"/>
          </p:cNvSpPr>
          <p:nvPr/>
        </p:nvSpPr>
        <p:spPr bwMode="auto">
          <a:xfrm>
            <a:off x="104229" y="1362081"/>
            <a:ext cx="4648200" cy="424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i="1">
                <a:solidFill>
                  <a:schemeClr val="tx1"/>
                </a:solidFill>
                <a:latin typeface="Times"/>
                <a:cs typeface="Times New Roman" pitchFamily="18" charset="0"/>
              </a:defRPr>
            </a:lvl1pPr>
            <a:lvl2pPr>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800" i="0" dirty="0" smtClean="0">
                <a:solidFill>
                  <a:srgbClr val="FFFFFF"/>
                </a:solidFill>
                <a:latin typeface="Georgia"/>
              </a:rPr>
              <a:t>Both households  &amp; persons must be simultaneously modelled to </a:t>
            </a:r>
            <a:r>
              <a:rPr lang="en-US" altLang="en-US" sz="1800" i="0" dirty="0">
                <a:solidFill>
                  <a:srgbClr val="FFFFFF"/>
                </a:solidFill>
                <a:latin typeface="Georgia"/>
              </a:rPr>
              <a:t>“properly” deal with many system </a:t>
            </a:r>
            <a:r>
              <a:rPr lang="en-US" altLang="en-US" sz="1800" i="0" dirty="0" smtClean="0">
                <a:solidFill>
                  <a:srgbClr val="FFFFFF"/>
                </a:solidFill>
                <a:latin typeface="Georgia"/>
              </a:rPr>
              <a:t>components.  Household level decisions/processes include:</a:t>
            </a:r>
            <a:endParaRPr lang="en-US" altLang="en-US" sz="1800" i="0" dirty="0">
              <a:solidFill>
                <a:srgbClr val="FFFFFF"/>
              </a:solidFill>
              <a:latin typeface="Georgia"/>
            </a:endParaRPr>
          </a:p>
          <a:p>
            <a:pPr lvl="1">
              <a:buFontTx/>
              <a:buChar char="•"/>
            </a:pPr>
            <a:r>
              <a:rPr lang="en-US" altLang="en-US" sz="1800" i="0" dirty="0">
                <a:solidFill>
                  <a:srgbClr val="FFFFFF"/>
                </a:solidFill>
                <a:latin typeface="Georgia"/>
              </a:rPr>
              <a:t>  housing location/type choice</a:t>
            </a:r>
          </a:p>
          <a:p>
            <a:pPr lvl="1">
              <a:buFontTx/>
              <a:buChar char="•"/>
            </a:pPr>
            <a:r>
              <a:rPr lang="en-US" altLang="en-US" sz="1800" i="0" dirty="0">
                <a:solidFill>
                  <a:srgbClr val="FFFFFF"/>
                </a:solidFill>
                <a:latin typeface="Georgia"/>
              </a:rPr>
              <a:t>  automobile ownership</a:t>
            </a:r>
          </a:p>
          <a:p>
            <a:pPr lvl="1">
              <a:buFontTx/>
              <a:buChar char="•"/>
            </a:pPr>
            <a:r>
              <a:rPr lang="en-US" altLang="en-US" sz="1800" i="0" dirty="0">
                <a:solidFill>
                  <a:srgbClr val="FFFFFF"/>
                </a:solidFill>
                <a:latin typeface="Georgia"/>
              </a:rPr>
              <a:t>  demographics/household</a:t>
            </a:r>
          </a:p>
          <a:p>
            <a:pPr lvl="1"/>
            <a:r>
              <a:rPr lang="en-US" altLang="en-US" sz="1800" i="0" dirty="0">
                <a:solidFill>
                  <a:srgbClr val="FFFFFF"/>
                </a:solidFill>
                <a:latin typeface="Georgia"/>
              </a:rPr>
              <a:t>   structure/lifecycle stage</a:t>
            </a:r>
          </a:p>
          <a:p>
            <a:pPr lvl="1">
              <a:buFontTx/>
              <a:buChar char="•"/>
            </a:pPr>
            <a:r>
              <a:rPr lang="en-US" altLang="en-US" sz="1800" i="0" dirty="0">
                <a:solidFill>
                  <a:srgbClr val="FFFFFF"/>
                </a:solidFill>
                <a:latin typeface="Georgia"/>
              </a:rPr>
              <a:t>  activity/travel scheduling</a:t>
            </a:r>
          </a:p>
          <a:p>
            <a:r>
              <a:rPr lang="en-US" altLang="en-US" sz="1800" i="0" dirty="0">
                <a:solidFill>
                  <a:srgbClr val="FFFFFF"/>
                </a:solidFill>
                <a:latin typeface="Georgia"/>
              </a:rPr>
              <a:t>Households:</a:t>
            </a:r>
          </a:p>
          <a:p>
            <a:pPr lvl="1">
              <a:buFontTx/>
              <a:buChar char="•"/>
            </a:pPr>
            <a:r>
              <a:rPr lang="en-US" altLang="en-US" sz="1800" i="0" dirty="0">
                <a:solidFill>
                  <a:srgbClr val="FFFFFF"/>
                </a:solidFill>
                <a:latin typeface="Georgia"/>
              </a:rPr>
              <a:t>  share </a:t>
            </a:r>
            <a:r>
              <a:rPr lang="en-US" altLang="en-US" sz="1800" b="1" i="0" dirty="0">
                <a:solidFill>
                  <a:srgbClr val="FFFFFF"/>
                </a:solidFill>
                <a:latin typeface="Georgia"/>
              </a:rPr>
              <a:t>resources</a:t>
            </a:r>
            <a:r>
              <a:rPr lang="en-US" altLang="en-US" sz="1800" i="0" dirty="0">
                <a:solidFill>
                  <a:srgbClr val="FFFFFF"/>
                </a:solidFill>
                <a:latin typeface="Georgia"/>
              </a:rPr>
              <a:t> among household</a:t>
            </a:r>
          </a:p>
          <a:p>
            <a:pPr lvl="1"/>
            <a:r>
              <a:rPr lang="en-US" altLang="en-US" sz="1800" i="0" dirty="0">
                <a:solidFill>
                  <a:srgbClr val="FFFFFF"/>
                </a:solidFill>
                <a:latin typeface="Georgia"/>
              </a:rPr>
              <a:t>    members</a:t>
            </a:r>
          </a:p>
          <a:p>
            <a:pPr lvl="1">
              <a:buFontTx/>
              <a:buChar char="•"/>
            </a:pPr>
            <a:r>
              <a:rPr lang="en-US" altLang="en-US" sz="1800" i="0" dirty="0">
                <a:solidFill>
                  <a:srgbClr val="FFFFFF"/>
                </a:solidFill>
                <a:latin typeface="Georgia"/>
              </a:rPr>
              <a:t>  </a:t>
            </a:r>
            <a:r>
              <a:rPr lang="en-US" altLang="en-US" sz="1800" b="1" i="0" dirty="0">
                <a:solidFill>
                  <a:srgbClr val="FFFFFF"/>
                </a:solidFill>
                <a:latin typeface="Georgia"/>
              </a:rPr>
              <a:t>constrain</a:t>
            </a:r>
            <a:r>
              <a:rPr lang="en-US" altLang="en-US" sz="1800" i="0" dirty="0">
                <a:solidFill>
                  <a:srgbClr val="FFFFFF"/>
                </a:solidFill>
                <a:latin typeface="Georgia"/>
              </a:rPr>
              <a:t> member behavior</a:t>
            </a:r>
          </a:p>
          <a:p>
            <a:pPr lvl="1">
              <a:buFontTx/>
              <a:buChar char="•"/>
            </a:pPr>
            <a:r>
              <a:rPr lang="en-US" altLang="en-US" sz="1800" i="0" dirty="0">
                <a:solidFill>
                  <a:srgbClr val="FFFFFF"/>
                </a:solidFill>
                <a:latin typeface="Georgia"/>
              </a:rPr>
              <a:t>  </a:t>
            </a:r>
            <a:r>
              <a:rPr lang="en-US" altLang="en-US" sz="1800" b="1" i="0" dirty="0">
                <a:solidFill>
                  <a:srgbClr val="FFFFFF"/>
                </a:solidFill>
                <a:latin typeface="Georgia"/>
              </a:rPr>
              <a:t>condition</a:t>
            </a:r>
            <a:r>
              <a:rPr lang="en-US" altLang="en-US" sz="1800" i="0" dirty="0">
                <a:solidFill>
                  <a:srgbClr val="FFFFFF"/>
                </a:solidFill>
                <a:latin typeface="Georgia"/>
              </a:rPr>
              <a:t> member decision-making</a:t>
            </a:r>
          </a:p>
          <a:p>
            <a:pPr lvl="1">
              <a:buFontTx/>
              <a:buChar char="•"/>
            </a:pPr>
            <a:r>
              <a:rPr lang="en-US" altLang="en-US" sz="1800" i="0" dirty="0">
                <a:solidFill>
                  <a:srgbClr val="FFFFFF"/>
                </a:solidFill>
                <a:latin typeface="Georgia"/>
              </a:rPr>
              <a:t>  </a:t>
            </a:r>
            <a:r>
              <a:rPr lang="en-US" altLang="en-US" sz="1800" b="1" i="0" dirty="0">
                <a:solidFill>
                  <a:srgbClr val="FFFFFF"/>
                </a:solidFill>
                <a:latin typeface="Georgia"/>
              </a:rPr>
              <a:t>generate</a:t>
            </a:r>
            <a:r>
              <a:rPr lang="en-US" altLang="en-US" sz="1800" i="0" dirty="0">
                <a:solidFill>
                  <a:srgbClr val="FFFFFF"/>
                </a:solidFill>
                <a:latin typeface="Georgia"/>
              </a:rPr>
              <a:t> activities</a:t>
            </a:r>
          </a:p>
        </p:txBody>
      </p:sp>
      <p:sp>
        <p:nvSpPr>
          <p:cNvPr id="26628" name="Rectangle 4"/>
          <p:cNvSpPr>
            <a:spLocks noChangeArrowheads="1"/>
          </p:cNvSpPr>
          <p:nvPr/>
        </p:nvSpPr>
        <p:spPr bwMode="auto">
          <a:xfrm>
            <a:off x="5175250" y="594518"/>
            <a:ext cx="1217612" cy="603250"/>
          </a:xfrm>
          <a:prstGeom prst="rect">
            <a:avLst/>
          </a:prstGeom>
          <a:solidFill>
            <a:srgbClr val="FF0000"/>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29" name="Rectangle 5"/>
          <p:cNvSpPr>
            <a:spLocks noChangeArrowheads="1"/>
          </p:cNvSpPr>
          <p:nvPr/>
        </p:nvSpPr>
        <p:spPr bwMode="auto">
          <a:xfrm>
            <a:off x="5221287" y="716756"/>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600" i="0">
                <a:solidFill>
                  <a:srgbClr val="FFFFFF"/>
                </a:solidFill>
                <a:latin typeface="Times New Roman" pitchFamily="18" charset="0"/>
              </a:rPr>
              <a:t>Household</a:t>
            </a:r>
          </a:p>
        </p:txBody>
      </p:sp>
      <p:sp>
        <p:nvSpPr>
          <p:cNvPr id="26630" name="Rectangle 6"/>
          <p:cNvSpPr>
            <a:spLocks noChangeArrowheads="1"/>
          </p:cNvSpPr>
          <p:nvPr/>
        </p:nvSpPr>
        <p:spPr bwMode="auto">
          <a:xfrm>
            <a:off x="4800600" y="2631281"/>
            <a:ext cx="900112" cy="346075"/>
          </a:xfrm>
          <a:prstGeom prst="rect">
            <a:avLst/>
          </a:prstGeom>
          <a:solidFill>
            <a:srgbClr val="33CC33"/>
          </a:solidFill>
          <a:ln w="9525">
            <a:solidFill>
              <a:schemeClr val="tx1"/>
            </a:solidFill>
            <a:miter lim="800000"/>
            <a:headEnd/>
            <a:tailEnd/>
          </a:ln>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600" i="0">
                <a:solidFill>
                  <a:srgbClr val="FFFFFF"/>
                </a:solidFill>
                <a:latin typeface="Times New Roman" pitchFamily="18" charset="0"/>
              </a:rPr>
              <a:t>Person 1</a:t>
            </a:r>
          </a:p>
        </p:txBody>
      </p:sp>
      <p:sp>
        <p:nvSpPr>
          <p:cNvPr id="26631" name="Rectangle 7"/>
          <p:cNvSpPr>
            <a:spLocks noChangeArrowheads="1"/>
          </p:cNvSpPr>
          <p:nvPr/>
        </p:nvSpPr>
        <p:spPr bwMode="auto">
          <a:xfrm>
            <a:off x="5808662" y="2631281"/>
            <a:ext cx="900113" cy="346075"/>
          </a:xfrm>
          <a:prstGeom prst="rect">
            <a:avLst/>
          </a:prstGeom>
          <a:solidFill>
            <a:schemeClr val="hlink"/>
          </a:solidFill>
          <a:ln w="9525">
            <a:solidFill>
              <a:schemeClr val="tx1"/>
            </a:solidFill>
            <a:miter lim="800000"/>
            <a:headEnd/>
            <a:tailEnd/>
          </a:ln>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600" i="0">
                <a:solidFill>
                  <a:srgbClr val="FFFFFF"/>
                </a:solidFill>
                <a:latin typeface="Times New Roman" pitchFamily="18" charset="0"/>
              </a:rPr>
              <a:t>Person 2</a:t>
            </a:r>
          </a:p>
        </p:txBody>
      </p:sp>
      <p:sp>
        <p:nvSpPr>
          <p:cNvPr id="26632" name="Line 8"/>
          <p:cNvSpPr>
            <a:spLocks noChangeShapeType="1"/>
          </p:cNvSpPr>
          <p:nvPr/>
        </p:nvSpPr>
        <p:spPr bwMode="auto">
          <a:xfrm flipV="1">
            <a:off x="5380037" y="1204118"/>
            <a:ext cx="360363" cy="819150"/>
          </a:xfrm>
          <a:prstGeom prst="line">
            <a:avLst/>
          </a:prstGeom>
          <a:noFill/>
          <a:ln w="76200">
            <a:solidFill>
              <a:srgbClr val="33CC33"/>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33" name="Line 9"/>
          <p:cNvSpPr>
            <a:spLocks noChangeShapeType="1"/>
          </p:cNvSpPr>
          <p:nvPr/>
        </p:nvSpPr>
        <p:spPr bwMode="auto">
          <a:xfrm flipH="1" flipV="1">
            <a:off x="5989637" y="1280318"/>
            <a:ext cx="252413" cy="736600"/>
          </a:xfrm>
          <a:prstGeom prst="line">
            <a:avLst/>
          </a:prstGeom>
          <a:noFill/>
          <a:ln w="762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34" name="Rectangle 10"/>
          <p:cNvSpPr>
            <a:spLocks noChangeArrowheads="1"/>
          </p:cNvSpPr>
          <p:nvPr/>
        </p:nvSpPr>
        <p:spPr bwMode="auto">
          <a:xfrm>
            <a:off x="4694237" y="1966118"/>
            <a:ext cx="2079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Requests for resources,</a:t>
            </a:r>
          </a:p>
          <a:p>
            <a:r>
              <a:rPr lang="en-US" altLang="en-US" sz="1600" i="0">
                <a:solidFill>
                  <a:srgbClr val="FFFFFF"/>
                </a:solidFill>
                <a:latin typeface="Times New Roman" pitchFamily="18" charset="0"/>
              </a:rPr>
              <a:t>availability for tasks</a:t>
            </a:r>
          </a:p>
        </p:txBody>
      </p:sp>
      <p:sp>
        <p:nvSpPr>
          <p:cNvPr id="26635" name="Arc 11"/>
          <p:cNvSpPr>
            <a:spLocks/>
          </p:cNvSpPr>
          <p:nvPr/>
        </p:nvSpPr>
        <p:spPr bwMode="auto">
          <a:xfrm>
            <a:off x="6535737" y="867568"/>
            <a:ext cx="828675" cy="1981200"/>
          </a:xfrm>
          <a:custGeom>
            <a:avLst/>
            <a:gdLst>
              <a:gd name="T0" fmla="*/ 0 w 21620"/>
              <a:gd name="T1" fmla="*/ 0 h 42775"/>
              <a:gd name="T2" fmla="*/ 2147483647 w 21620"/>
              <a:gd name="T3" fmla="*/ 2147483647 h 42775"/>
              <a:gd name="T4" fmla="*/ 1655402284 w 21620"/>
              <a:gd name="T5" fmla="*/ 2147483647 h 42775"/>
              <a:gd name="T6" fmla="*/ 0 60000 65536"/>
              <a:gd name="T7" fmla="*/ 0 60000 65536"/>
              <a:gd name="T8" fmla="*/ 0 60000 65536"/>
              <a:gd name="T9" fmla="*/ 0 w 21620"/>
              <a:gd name="T10" fmla="*/ 0 h 42775"/>
              <a:gd name="T11" fmla="*/ 21620 w 21620"/>
              <a:gd name="T12" fmla="*/ 42775 h 42775"/>
            </a:gdLst>
            <a:ahLst/>
            <a:cxnLst>
              <a:cxn ang="T6">
                <a:pos x="T0" y="T1"/>
              </a:cxn>
              <a:cxn ang="T7">
                <a:pos x="T2" y="T3"/>
              </a:cxn>
              <a:cxn ang="T8">
                <a:pos x="T4" y="T5"/>
              </a:cxn>
            </a:cxnLst>
            <a:rect l="T9" t="T10" r="T11" b="T12"/>
            <a:pathLst>
              <a:path w="21620" h="42775" fill="none" extrusionOk="0">
                <a:moveTo>
                  <a:pt x="0" y="0"/>
                </a:moveTo>
                <a:cubicBezTo>
                  <a:pt x="6" y="0"/>
                  <a:pt x="13" y="-1"/>
                  <a:pt x="20" y="0"/>
                </a:cubicBezTo>
                <a:cubicBezTo>
                  <a:pt x="11949" y="0"/>
                  <a:pt x="21620" y="9670"/>
                  <a:pt x="21620" y="21600"/>
                </a:cubicBezTo>
                <a:cubicBezTo>
                  <a:pt x="21620" y="31884"/>
                  <a:pt x="14368" y="40743"/>
                  <a:pt x="4285" y="42774"/>
                </a:cubicBezTo>
              </a:path>
              <a:path w="21620" h="42775" stroke="0" extrusionOk="0">
                <a:moveTo>
                  <a:pt x="0" y="0"/>
                </a:moveTo>
                <a:cubicBezTo>
                  <a:pt x="6" y="0"/>
                  <a:pt x="13" y="-1"/>
                  <a:pt x="20" y="0"/>
                </a:cubicBezTo>
                <a:cubicBezTo>
                  <a:pt x="11949" y="0"/>
                  <a:pt x="21620" y="9670"/>
                  <a:pt x="21620" y="21600"/>
                </a:cubicBezTo>
                <a:cubicBezTo>
                  <a:pt x="21620" y="31884"/>
                  <a:pt x="14368" y="40743"/>
                  <a:pt x="4285" y="42774"/>
                </a:cubicBezTo>
                <a:lnTo>
                  <a:pt x="20" y="21600"/>
                </a:lnTo>
                <a:close/>
              </a:path>
            </a:pathLst>
          </a:custGeom>
          <a:noFill/>
          <a:ln w="76200" cap="rnd">
            <a:solidFill>
              <a:srgbClr val="FF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sp>
        <p:nvSpPr>
          <p:cNvPr id="26636" name="Rectangle 12"/>
          <p:cNvSpPr>
            <a:spLocks noChangeArrowheads="1"/>
          </p:cNvSpPr>
          <p:nvPr/>
        </p:nvSpPr>
        <p:spPr bwMode="auto">
          <a:xfrm>
            <a:off x="7396162" y="989806"/>
            <a:ext cx="13223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Allocation</a:t>
            </a:r>
          </a:p>
          <a:p>
            <a:r>
              <a:rPr lang="en-US" altLang="en-US" sz="1600" i="0">
                <a:solidFill>
                  <a:srgbClr val="FFFFFF"/>
                </a:solidFill>
                <a:latin typeface="Times New Roman" pitchFamily="18" charset="0"/>
              </a:rPr>
              <a:t>of resources,</a:t>
            </a:r>
          </a:p>
          <a:p>
            <a:r>
              <a:rPr lang="en-US" altLang="en-US" sz="1600" i="0">
                <a:solidFill>
                  <a:srgbClr val="FFFFFF"/>
                </a:solidFill>
                <a:latin typeface="Times New Roman" pitchFamily="18" charset="0"/>
              </a:rPr>
              <a:t>assignment of</a:t>
            </a:r>
          </a:p>
          <a:p>
            <a:r>
              <a:rPr lang="en-US" altLang="en-US" sz="1600" i="0">
                <a:solidFill>
                  <a:srgbClr val="FFFFFF"/>
                </a:solidFill>
                <a:latin typeface="Times New Roman" pitchFamily="18" charset="0"/>
              </a:rPr>
              <a:t>tasks</a:t>
            </a:r>
          </a:p>
        </p:txBody>
      </p:sp>
      <p:sp>
        <p:nvSpPr>
          <p:cNvPr id="26637" name="Line 13"/>
          <p:cNvSpPr>
            <a:spLocks noChangeShapeType="1"/>
          </p:cNvSpPr>
          <p:nvPr/>
        </p:nvSpPr>
        <p:spPr bwMode="auto">
          <a:xfrm>
            <a:off x="5021262" y="3440906"/>
            <a:ext cx="316388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38" name="Line 14"/>
          <p:cNvSpPr>
            <a:spLocks noChangeShapeType="1"/>
          </p:cNvSpPr>
          <p:nvPr/>
        </p:nvSpPr>
        <p:spPr bwMode="auto">
          <a:xfrm>
            <a:off x="5700712" y="3223418"/>
            <a:ext cx="0" cy="3140075"/>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39" name="Rectangle 15"/>
          <p:cNvSpPr>
            <a:spLocks noChangeArrowheads="1"/>
          </p:cNvSpPr>
          <p:nvPr/>
        </p:nvSpPr>
        <p:spPr bwMode="auto">
          <a:xfrm>
            <a:off x="5729287" y="3185318"/>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000" i="0">
                <a:solidFill>
                  <a:srgbClr val="FFFFFF"/>
                </a:solidFill>
                <a:latin typeface="Times New Roman" pitchFamily="18" charset="0"/>
              </a:rPr>
              <a:t>Pers1</a:t>
            </a:r>
          </a:p>
        </p:txBody>
      </p:sp>
      <p:sp>
        <p:nvSpPr>
          <p:cNvPr id="26640" name="Line 16"/>
          <p:cNvSpPr>
            <a:spLocks noChangeShapeType="1"/>
          </p:cNvSpPr>
          <p:nvPr/>
        </p:nvSpPr>
        <p:spPr bwMode="auto">
          <a:xfrm>
            <a:off x="6127750" y="3223418"/>
            <a:ext cx="0" cy="3140075"/>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41" name="Rectangle 17"/>
          <p:cNvSpPr>
            <a:spLocks noChangeArrowheads="1"/>
          </p:cNvSpPr>
          <p:nvPr/>
        </p:nvSpPr>
        <p:spPr bwMode="auto">
          <a:xfrm>
            <a:off x="6154737" y="3185318"/>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000" i="0">
                <a:solidFill>
                  <a:srgbClr val="FFFFFF"/>
                </a:solidFill>
                <a:latin typeface="Times New Roman" pitchFamily="18" charset="0"/>
              </a:rPr>
              <a:t>Pers 2</a:t>
            </a:r>
          </a:p>
        </p:txBody>
      </p:sp>
      <p:sp>
        <p:nvSpPr>
          <p:cNvPr id="26642" name="Line 18"/>
          <p:cNvSpPr>
            <a:spLocks noChangeShapeType="1"/>
          </p:cNvSpPr>
          <p:nvPr/>
        </p:nvSpPr>
        <p:spPr bwMode="auto">
          <a:xfrm>
            <a:off x="6589712" y="3223418"/>
            <a:ext cx="0" cy="3140075"/>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43" name="Rectangle 19"/>
          <p:cNvSpPr>
            <a:spLocks noChangeArrowheads="1"/>
          </p:cNvSpPr>
          <p:nvPr/>
        </p:nvSpPr>
        <p:spPr bwMode="auto">
          <a:xfrm>
            <a:off x="6599237" y="3185318"/>
            <a:ext cx="46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000" i="0">
                <a:solidFill>
                  <a:srgbClr val="FFFFFF"/>
                </a:solidFill>
                <a:latin typeface="Times New Roman" pitchFamily="18" charset="0"/>
              </a:rPr>
              <a:t>Car 1</a:t>
            </a:r>
          </a:p>
        </p:txBody>
      </p:sp>
      <p:sp>
        <p:nvSpPr>
          <p:cNvPr id="26644" name="Line 20"/>
          <p:cNvSpPr>
            <a:spLocks noChangeShapeType="1"/>
          </p:cNvSpPr>
          <p:nvPr/>
        </p:nvSpPr>
        <p:spPr bwMode="auto">
          <a:xfrm>
            <a:off x="6980237" y="3223418"/>
            <a:ext cx="0" cy="3140075"/>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45" name="Rectangle 21"/>
          <p:cNvSpPr>
            <a:spLocks noChangeArrowheads="1"/>
          </p:cNvSpPr>
          <p:nvPr/>
        </p:nvSpPr>
        <p:spPr bwMode="auto">
          <a:xfrm>
            <a:off x="5775325" y="3769518"/>
            <a:ext cx="242887" cy="1127125"/>
          </a:xfrm>
          <a:prstGeom prst="rect">
            <a:avLst/>
          </a:prstGeom>
          <a:solidFill>
            <a:srgbClr val="33CC33"/>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46" name="Rectangle 22"/>
          <p:cNvSpPr>
            <a:spLocks noChangeArrowheads="1"/>
          </p:cNvSpPr>
          <p:nvPr/>
        </p:nvSpPr>
        <p:spPr bwMode="auto">
          <a:xfrm>
            <a:off x="5775325" y="5609431"/>
            <a:ext cx="242887" cy="749300"/>
          </a:xfrm>
          <a:prstGeom prst="rect">
            <a:avLst/>
          </a:prstGeom>
          <a:solidFill>
            <a:srgbClr val="33CC33"/>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47" name="Rectangle 23"/>
          <p:cNvSpPr>
            <a:spLocks noChangeArrowheads="1"/>
          </p:cNvSpPr>
          <p:nvPr/>
        </p:nvSpPr>
        <p:spPr bwMode="auto">
          <a:xfrm>
            <a:off x="6237287" y="4364831"/>
            <a:ext cx="242888" cy="1073150"/>
          </a:xfrm>
          <a:prstGeom prst="rect">
            <a:avLst/>
          </a:prstGeom>
          <a:solidFill>
            <a:schemeClr val="hlink"/>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48" name="Rectangle 24"/>
          <p:cNvSpPr>
            <a:spLocks noChangeArrowheads="1"/>
          </p:cNvSpPr>
          <p:nvPr/>
        </p:nvSpPr>
        <p:spPr bwMode="auto">
          <a:xfrm>
            <a:off x="6662737" y="4364831"/>
            <a:ext cx="242888" cy="1073150"/>
          </a:xfrm>
          <a:prstGeom prst="rect">
            <a:avLst/>
          </a:prstGeom>
          <a:solidFill>
            <a:schemeClr val="hlink"/>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49" name="Rectangle 25"/>
          <p:cNvSpPr>
            <a:spLocks noChangeArrowheads="1"/>
          </p:cNvSpPr>
          <p:nvPr/>
        </p:nvSpPr>
        <p:spPr bwMode="auto">
          <a:xfrm>
            <a:off x="6662737" y="5609431"/>
            <a:ext cx="242888" cy="749300"/>
          </a:xfrm>
          <a:prstGeom prst="rect">
            <a:avLst/>
          </a:prstGeom>
          <a:solidFill>
            <a:srgbClr val="33CC33"/>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50" name="Line 26"/>
          <p:cNvSpPr>
            <a:spLocks noChangeShapeType="1"/>
          </p:cNvSpPr>
          <p:nvPr/>
        </p:nvSpPr>
        <p:spPr bwMode="auto">
          <a:xfrm>
            <a:off x="6375400" y="4955381"/>
            <a:ext cx="392112" cy="0"/>
          </a:xfrm>
          <a:prstGeom prst="line">
            <a:avLst/>
          </a:prstGeom>
          <a:noFill/>
          <a:ln w="127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51" name="Line 27"/>
          <p:cNvSpPr>
            <a:spLocks noChangeShapeType="1"/>
          </p:cNvSpPr>
          <p:nvPr/>
        </p:nvSpPr>
        <p:spPr bwMode="auto">
          <a:xfrm>
            <a:off x="5913437" y="5984081"/>
            <a:ext cx="854075" cy="0"/>
          </a:xfrm>
          <a:prstGeom prst="line">
            <a:avLst/>
          </a:prstGeom>
          <a:noFill/>
          <a:ln w="127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52" name="Rectangle 28"/>
          <p:cNvSpPr>
            <a:spLocks noChangeArrowheads="1"/>
          </p:cNvSpPr>
          <p:nvPr/>
        </p:nvSpPr>
        <p:spPr bwMode="auto">
          <a:xfrm>
            <a:off x="7208837" y="3794918"/>
            <a:ext cx="242888" cy="965200"/>
          </a:xfrm>
          <a:prstGeom prst="rect">
            <a:avLst/>
          </a:prstGeom>
          <a:solidFill>
            <a:srgbClr val="33CC33"/>
          </a:solidFill>
          <a:ln w="12700">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26653" name="Rectangle 29"/>
          <p:cNvSpPr>
            <a:spLocks noChangeArrowheads="1"/>
          </p:cNvSpPr>
          <p:nvPr/>
        </p:nvSpPr>
        <p:spPr bwMode="auto">
          <a:xfrm>
            <a:off x="7513637" y="4023518"/>
            <a:ext cx="89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latin typeface="Times New Roman" pitchFamily="18" charset="0"/>
              </a:rPr>
              <a:t>Request for</a:t>
            </a:r>
          </a:p>
          <a:p>
            <a:r>
              <a:rPr lang="en-US" altLang="en-US" sz="1200" i="0">
                <a:solidFill>
                  <a:srgbClr val="FFFFFF"/>
                </a:solidFill>
                <a:latin typeface="Times New Roman" pitchFamily="18" charset="0"/>
              </a:rPr>
              <a:t>car</a:t>
            </a:r>
          </a:p>
        </p:txBody>
      </p:sp>
      <p:sp>
        <p:nvSpPr>
          <p:cNvPr id="26654" name="Line 30"/>
          <p:cNvSpPr>
            <a:spLocks noChangeShapeType="1"/>
          </p:cNvSpPr>
          <p:nvPr/>
        </p:nvSpPr>
        <p:spPr bwMode="auto">
          <a:xfrm>
            <a:off x="5522912" y="3602831"/>
            <a:ext cx="0" cy="2544762"/>
          </a:xfrm>
          <a:prstGeom prst="line">
            <a:avLst/>
          </a:prstGeom>
          <a:noFill/>
          <a:ln w="127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26655" name="Rectangle 31"/>
          <p:cNvSpPr>
            <a:spLocks noChangeArrowheads="1"/>
          </p:cNvSpPr>
          <p:nvPr/>
        </p:nvSpPr>
        <p:spPr bwMode="auto">
          <a:xfrm>
            <a:off x="4846637" y="3871118"/>
            <a:ext cx="614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600" i="0">
                <a:solidFill>
                  <a:srgbClr val="FFFFFF"/>
                </a:solidFill>
                <a:latin typeface="Times New Roman" pitchFamily="18" charset="0"/>
              </a:rPr>
              <a:t>Time</a:t>
            </a:r>
          </a:p>
        </p:txBody>
      </p:sp>
      <p:sp>
        <p:nvSpPr>
          <p:cNvPr id="26656" name="Line 32"/>
          <p:cNvSpPr>
            <a:spLocks noChangeShapeType="1"/>
          </p:cNvSpPr>
          <p:nvPr/>
        </p:nvSpPr>
        <p:spPr bwMode="auto">
          <a:xfrm>
            <a:off x="7181850" y="5188743"/>
            <a:ext cx="284162" cy="0"/>
          </a:xfrm>
          <a:prstGeom prst="line">
            <a:avLst/>
          </a:prstGeom>
          <a:noFill/>
          <a:ln w="12700">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CA">
              <a:solidFill>
                <a:srgbClr val="4C698D"/>
              </a:solidFill>
            </a:endParaRPr>
          </a:p>
        </p:txBody>
      </p:sp>
      <p:sp>
        <p:nvSpPr>
          <p:cNvPr id="26657" name="Text Box 33"/>
          <p:cNvSpPr txBox="1">
            <a:spLocks noChangeArrowheads="1"/>
          </p:cNvSpPr>
          <p:nvPr/>
        </p:nvSpPr>
        <p:spPr bwMode="auto">
          <a:xfrm>
            <a:off x="7437437" y="4937918"/>
            <a:ext cx="9953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FFFF"/>
                </a:solidFill>
                <a:latin typeface="Times New Roman" pitchFamily="18" charset="0"/>
              </a:rPr>
              <a:t>Allocation of</a:t>
            </a:r>
          </a:p>
          <a:p>
            <a:r>
              <a:rPr lang="en-US" altLang="en-US" sz="1200" i="0">
                <a:solidFill>
                  <a:srgbClr val="FFFFFF"/>
                </a:solidFill>
                <a:latin typeface="Times New Roman" pitchFamily="18" charset="0"/>
              </a:rPr>
              <a:t>the car to a</a:t>
            </a:r>
          </a:p>
          <a:p>
            <a:r>
              <a:rPr lang="en-US" altLang="en-US" sz="1200" i="0">
                <a:solidFill>
                  <a:srgbClr val="FFFFFF"/>
                </a:solidFill>
                <a:latin typeface="Times New Roman" pitchFamily="18" charset="0"/>
              </a:rPr>
              <a:t>given person</a:t>
            </a:r>
          </a:p>
        </p:txBody>
      </p:sp>
      <p:sp>
        <p:nvSpPr>
          <p:cNvPr id="26658" name="Rectangle 34"/>
          <p:cNvSpPr>
            <a:spLocks noChangeArrowheads="1"/>
          </p:cNvSpPr>
          <p:nvPr/>
        </p:nvSpPr>
        <p:spPr bwMode="auto">
          <a:xfrm>
            <a:off x="7215187" y="4314031"/>
            <a:ext cx="238125" cy="474662"/>
          </a:xfrm>
          <a:prstGeom prst="rect">
            <a:avLst/>
          </a:prstGeom>
          <a:solidFill>
            <a:schemeClr val="hlink"/>
          </a:solidFill>
          <a:ln w="9525">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Tree>
    <p:extLst>
      <p:ext uri="{BB962C8B-B14F-4D97-AF65-F5344CB8AC3E}">
        <p14:creationId xmlns:p14="http://schemas.microsoft.com/office/powerpoint/2010/main" val="1138970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CA" altLang="en-US" dirty="0" smtClean="0"/>
              <a:t>TASHA: Travel/Activity Scheduler for Household Agents</a:t>
            </a:r>
          </a:p>
        </p:txBody>
      </p:sp>
      <p:sp>
        <p:nvSpPr>
          <p:cNvPr id="54275" name="Rectangle 3"/>
          <p:cNvSpPr>
            <a:spLocks noGrp="1" noChangeArrowheads="1"/>
          </p:cNvSpPr>
          <p:nvPr>
            <p:ph type="body" idx="1"/>
          </p:nvPr>
        </p:nvSpPr>
        <p:spPr>
          <a:xfrm>
            <a:off x="5530788" y="1509204"/>
            <a:ext cx="3471169" cy="4686743"/>
          </a:xfrm>
        </p:spPr>
        <p:txBody>
          <a:bodyPr>
            <a:normAutofit fontScale="70000" lnSpcReduction="20000"/>
          </a:bodyPr>
          <a:lstStyle/>
          <a:p>
            <a:pPr marL="0" indent="0">
              <a:lnSpc>
                <a:spcPct val="90000"/>
              </a:lnSpc>
              <a:buNone/>
            </a:pPr>
            <a:r>
              <a:rPr lang="en-US" altLang="en-US" dirty="0" smtClean="0">
                <a:latin typeface="Times New Roman" pitchFamily="18" charset="0"/>
              </a:rPr>
              <a:t>TASHA is the ABM that UofT has built for the GTHA.</a:t>
            </a:r>
          </a:p>
          <a:p>
            <a:pPr>
              <a:lnSpc>
                <a:spcPct val="90000"/>
              </a:lnSpc>
            </a:pPr>
            <a:r>
              <a:rPr lang="en-US" altLang="en-US" dirty="0" smtClean="0">
                <a:latin typeface="Times New Roman" pitchFamily="18" charset="0"/>
              </a:rPr>
              <a:t>Originally developed using 1996 travel survey data for the GTHA.</a:t>
            </a:r>
          </a:p>
          <a:p>
            <a:pPr>
              <a:lnSpc>
                <a:spcPct val="90000"/>
              </a:lnSpc>
            </a:pPr>
            <a:r>
              <a:rPr lang="en-US" altLang="en-US" dirty="0" smtClean="0">
                <a:latin typeface="Times New Roman" pitchFamily="18" charset="0"/>
              </a:rPr>
              <a:t>The activity scheduler was validated against 2001 survey data.</a:t>
            </a:r>
          </a:p>
          <a:p>
            <a:pPr>
              <a:lnSpc>
                <a:spcPct val="90000"/>
              </a:lnSpc>
            </a:pPr>
            <a:r>
              <a:rPr lang="en-US" altLang="en-US" dirty="0" smtClean="0">
                <a:latin typeface="Times New Roman" pitchFamily="18" charset="0"/>
              </a:rPr>
              <a:t>Has been experimentally applied to Montreal, London &amp; Changzhou, China.</a:t>
            </a:r>
          </a:p>
          <a:p>
            <a:pPr>
              <a:lnSpc>
                <a:spcPct val="90000"/>
              </a:lnSpc>
            </a:pPr>
            <a:r>
              <a:rPr lang="en-US" altLang="en-US" dirty="0" smtClean="0">
                <a:latin typeface="Times New Roman" pitchFamily="18" charset="0"/>
              </a:rPr>
              <a:t>Has been completely re-estimated/calibrated using 2011 TTS data for operational deployment by the City of Toronto.</a:t>
            </a:r>
          </a:p>
        </p:txBody>
      </p:sp>
      <p:pic>
        <p:nvPicPr>
          <p:cNvPr id="4" name="Picture 3"/>
          <p:cNvPicPr/>
          <p:nvPr/>
        </p:nvPicPr>
        <p:blipFill>
          <a:blip r:embed="rId2"/>
          <a:stretch>
            <a:fillRect/>
          </a:stretch>
        </p:blipFill>
        <p:spPr>
          <a:xfrm>
            <a:off x="0" y="1509204"/>
            <a:ext cx="5424256" cy="4301046"/>
          </a:xfrm>
          <a:prstGeom prst="rect">
            <a:avLst/>
          </a:prstGeom>
        </p:spPr>
      </p:pic>
    </p:spTree>
    <p:extLst>
      <p:ext uri="{BB962C8B-B14F-4D97-AF65-F5344CB8AC3E}">
        <p14:creationId xmlns:p14="http://schemas.microsoft.com/office/powerpoint/2010/main" val="296441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0"/>
            <a:ext cx="9144000" cy="61775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48130" name="Group 3"/>
          <p:cNvGrpSpPr>
            <a:grpSpLocks/>
          </p:cNvGrpSpPr>
          <p:nvPr/>
        </p:nvGrpSpPr>
        <p:grpSpPr bwMode="auto">
          <a:xfrm>
            <a:off x="503238" y="1032947"/>
            <a:ext cx="1077913" cy="1585912"/>
            <a:chOff x="1008" y="1632"/>
            <a:chExt cx="576" cy="576"/>
          </a:xfrm>
        </p:grpSpPr>
        <p:sp>
          <p:nvSpPr>
            <p:cNvPr id="48202" name="Line 4"/>
            <p:cNvSpPr>
              <a:spLocks noChangeShapeType="1"/>
            </p:cNvSpPr>
            <p:nvPr/>
          </p:nvSpPr>
          <p:spPr bwMode="auto">
            <a:xfrm flipV="1">
              <a:off x="1008" y="1632"/>
              <a:ext cx="0" cy="576"/>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203" name="Line 5"/>
            <p:cNvSpPr>
              <a:spLocks noChangeShapeType="1"/>
            </p:cNvSpPr>
            <p:nvPr/>
          </p:nvSpPr>
          <p:spPr bwMode="auto">
            <a:xfrm>
              <a:off x="1008" y="2208"/>
              <a:ext cx="576" cy="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204" name="Rectangle 6"/>
            <p:cNvSpPr>
              <a:spLocks noChangeArrowheads="1"/>
            </p:cNvSpPr>
            <p:nvPr/>
          </p:nvSpPr>
          <p:spPr bwMode="auto">
            <a:xfrm>
              <a:off x="1056" y="1968"/>
              <a:ext cx="48" cy="240"/>
            </a:xfrm>
            <a:prstGeom prst="rect">
              <a:avLst/>
            </a:prstGeom>
            <a:solidFill>
              <a:srgbClr val="FF0000"/>
            </a:solidFill>
            <a:ln w="9525">
              <a:solidFill>
                <a:srgbClr val="FFFFFF"/>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205" name="Rectangle 7"/>
            <p:cNvSpPr>
              <a:spLocks noChangeArrowheads="1"/>
            </p:cNvSpPr>
            <p:nvPr/>
          </p:nvSpPr>
          <p:spPr bwMode="auto">
            <a:xfrm>
              <a:off x="1104" y="1872"/>
              <a:ext cx="48" cy="336"/>
            </a:xfrm>
            <a:prstGeom prst="rect">
              <a:avLst/>
            </a:prstGeom>
            <a:solidFill>
              <a:srgbClr val="FF0000"/>
            </a:solidFill>
            <a:ln w="9525">
              <a:solidFill>
                <a:srgbClr val="FFFFFF"/>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206" name="Rectangle 8"/>
            <p:cNvSpPr>
              <a:spLocks noChangeArrowheads="1"/>
            </p:cNvSpPr>
            <p:nvPr/>
          </p:nvSpPr>
          <p:spPr bwMode="auto">
            <a:xfrm>
              <a:off x="1152" y="2016"/>
              <a:ext cx="48" cy="192"/>
            </a:xfrm>
            <a:prstGeom prst="rect">
              <a:avLst/>
            </a:prstGeom>
            <a:solidFill>
              <a:srgbClr val="FF0000"/>
            </a:solidFill>
            <a:ln w="9525">
              <a:solidFill>
                <a:srgbClr val="FFFFFF"/>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207" name="Rectangle 9"/>
            <p:cNvSpPr>
              <a:spLocks noChangeArrowheads="1"/>
            </p:cNvSpPr>
            <p:nvPr/>
          </p:nvSpPr>
          <p:spPr bwMode="auto">
            <a:xfrm>
              <a:off x="1200" y="2064"/>
              <a:ext cx="48" cy="144"/>
            </a:xfrm>
            <a:prstGeom prst="rect">
              <a:avLst/>
            </a:prstGeom>
            <a:solidFill>
              <a:srgbClr val="FF0000"/>
            </a:solidFill>
            <a:ln w="9525">
              <a:solidFill>
                <a:srgbClr val="FFFFFF"/>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208" name="Rectangle 10"/>
            <p:cNvSpPr>
              <a:spLocks noChangeArrowheads="1"/>
            </p:cNvSpPr>
            <p:nvPr/>
          </p:nvSpPr>
          <p:spPr bwMode="auto">
            <a:xfrm>
              <a:off x="1248" y="2112"/>
              <a:ext cx="48" cy="96"/>
            </a:xfrm>
            <a:prstGeom prst="rect">
              <a:avLst/>
            </a:prstGeom>
            <a:solidFill>
              <a:srgbClr val="FF0000"/>
            </a:solidFill>
            <a:ln w="9525">
              <a:solidFill>
                <a:srgbClr val="FFFFFF"/>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209" name="Rectangle 11"/>
            <p:cNvSpPr>
              <a:spLocks noChangeArrowheads="1"/>
            </p:cNvSpPr>
            <p:nvPr/>
          </p:nvSpPr>
          <p:spPr bwMode="auto">
            <a:xfrm>
              <a:off x="1296" y="2160"/>
              <a:ext cx="48" cy="48"/>
            </a:xfrm>
            <a:prstGeom prst="rect">
              <a:avLst/>
            </a:prstGeom>
            <a:solidFill>
              <a:srgbClr val="FF0000"/>
            </a:solidFill>
            <a:ln w="9525">
              <a:solidFill>
                <a:srgbClr val="FFFFFF"/>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grpSp>
      <p:sp>
        <p:nvSpPr>
          <p:cNvPr id="48131" name="Text Box 12"/>
          <p:cNvSpPr txBox="1">
            <a:spLocks noChangeArrowheads="1"/>
          </p:cNvSpPr>
          <p:nvPr/>
        </p:nvSpPr>
        <p:spPr bwMode="auto">
          <a:xfrm>
            <a:off x="73026" y="1674297"/>
            <a:ext cx="461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0000"/>
                </a:solidFill>
                <a:latin typeface="Times New Roman" pitchFamily="18" charset="0"/>
              </a:rPr>
              <a:t>PDF</a:t>
            </a:r>
          </a:p>
        </p:txBody>
      </p:sp>
      <p:sp>
        <p:nvSpPr>
          <p:cNvPr id="48132" name="Text Box 13"/>
          <p:cNvSpPr txBox="1">
            <a:spLocks noChangeArrowheads="1"/>
          </p:cNvSpPr>
          <p:nvPr/>
        </p:nvSpPr>
        <p:spPr bwMode="auto">
          <a:xfrm>
            <a:off x="744538" y="2709347"/>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Activity</a:t>
            </a:r>
          </a:p>
          <a:p>
            <a:pPr algn="ctr"/>
            <a:r>
              <a:rPr lang="en-US" altLang="en-US" sz="1200" i="0">
                <a:solidFill>
                  <a:srgbClr val="FF0000"/>
                </a:solidFill>
                <a:latin typeface="Times New Roman" pitchFamily="18" charset="0"/>
              </a:rPr>
              <a:t>Frequency</a:t>
            </a:r>
          </a:p>
        </p:txBody>
      </p:sp>
      <p:sp>
        <p:nvSpPr>
          <p:cNvPr id="48133" name="AutoShape 14"/>
          <p:cNvSpPr>
            <a:spLocks noChangeArrowheads="1"/>
          </p:cNvSpPr>
          <p:nvPr/>
        </p:nvSpPr>
        <p:spPr bwMode="auto">
          <a:xfrm>
            <a:off x="1993901" y="1999734"/>
            <a:ext cx="968375" cy="688975"/>
          </a:xfrm>
          <a:prstGeom prst="diamond">
            <a:avLst/>
          </a:prstGeom>
          <a:solidFill>
            <a:srgbClr val="FF0000"/>
          </a:solidFill>
          <a:ln w="9525">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34" name="Line 15"/>
          <p:cNvSpPr>
            <a:spLocks noChangeShapeType="1"/>
          </p:cNvSpPr>
          <p:nvPr/>
        </p:nvSpPr>
        <p:spPr bwMode="auto">
          <a:xfrm flipV="1">
            <a:off x="2316163" y="1032947"/>
            <a:ext cx="0" cy="828675"/>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135" name="Line 16"/>
          <p:cNvSpPr>
            <a:spLocks noChangeShapeType="1"/>
          </p:cNvSpPr>
          <p:nvPr/>
        </p:nvSpPr>
        <p:spPr bwMode="auto">
          <a:xfrm flipH="1">
            <a:off x="1724026" y="1861622"/>
            <a:ext cx="592137" cy="41275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136" name="Line 17"/>
          <p:cNvSpPr>
            <a:spLocks noChangeShapeType="1"/>
          </p:cNvSpPr>
          <p:nvPr/>
        </p:nvSpPr>
        <p:spPr bwMode="auto">
          <a:xfrm>
            <a:off x="2316163" y="1861622"/>
            <a:ext cx="754063" cy="55245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137" name="Text Box 18"/>
          <p:cNvSpPr txBox="1">
            <a:spLocks noChangeArrowheads="1"/>
          </p:cNvSpPr>
          <p:nvPr/>
        </p:nvSpPr>
        <p:spPr bwMode="auto">
          <a:xfrm>
            <a:off x="1425576" y="1536184"/>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Activity</a:t>
            </a:r>
          </a:p>
          <a:p>
            <a:pPr algn="ctr"/>
            <a:r>
              <a:rPr lang="en-US" altLang="en-US" sz="1200" i="0">
                <a:solidFill>
                  <a:srgbClr val="FF0000"/>
                </a:solidFill>
                <a:latin typeface="Times New Roman" pitchFamily="18" charset="0"/>
              </a:rPr>
              <a:t>Frequency</a:t>
            </a:r>
          </a:p>
        </p:txBody>
      </p:sp>
      <p:sp>
        <p:nvSpPr>
          <p:cNvPr id="48138" name="Text Box 19"/>
          <p:cNvSpPr txBox="1">
            <a:spLocks noChangeArrowheads="1"/>
          </p:cNvSpPr>
          <p:nvPr/>
        </p:nvSpPr>
        <p:spPr bwMode="auto">
          <a:xfrm>
            <a:off x="2316163" y="1069459"/>
            <a:ext cx="48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0000"/>
                </a:solidFill>
                <a:latin typeface="Times New Roman" pitchFamily="18" charset="0"/>
              </a:rPr>
              <a:t>Joint</a:t>
            </a:r>
          </a:p>
          <a:p>
            <a:r>
              <a:rPr lang="en-US" altLang="en-US" sz="1200" i="0">
                <a:solidFill>
                  <a:srgbClr val="FF0000"/>
                </a:solidFill>
                <a:latin typeface="Times New Roman" pitchFamily="18" charset="0"/>
              </a:rPr>
              <a:t>PDF</a:t>
            </a:r>
          </a:p>
        </p:txBody>
      </p:sp>
      <p:sp>
        <p:nvSpPr>
          <p:cNvPr id="48139" name="Text Box 20"/>
          <p:cNvSpPr txBox="1">
            <a:spLocks noChangeArrowheads="1"/>
          </p:cNvSpPr>
          <p:nvPr/>
        </p:nvSpPr>
        <p:spPr bwMode="auto">
          <a:xfrm>
            <a:off x="2690813" y="1688584"/>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Start</a:t>
            </a:r>
          </a:p>
          <a:p>
            <a:pPr algn="ctr"/>
            <a:r>
              <a:rPr lang="en-US" altLang="en-US" sz="1200" i="0">
                <a:solidFill>
                  <a:srgbClr val="FF0000"/>
                </a:solidFill>
                <a:latin typeface="Times New Roman" pitchFamily="18" charset="0"/>
              </a:rPr>
              <a:t>Time</a:t>
            </a:r>
          </a:p>
        </p:txBody>
      </p:sp>
      <p:sp>
        <p:nvSpPr>
          <p:cNvPr id="48140" name="Freeform 21"/>
          <p:cNvSpPr>
            <a:spLocks/>
          </p:cNvSpPr>
          <p:nvPr/>
        </p:nvSpPr>
        <p:spPr bwMode="auto">
          <a:xfrm>
            <a:off x="2100263" y="1723509"/>
            <a:ext cx="862013" cy="782638"/>
          </a:xfrm>
          <a:custGeom>
            <a:avLst/>
            <a:gdLst>
              <a:gd name="T0" fmla="*/ 0 w 1104"/>
              <a:gd name="T1" fmla="*/ 2147483647 h 592"/>
              <a:gd name="T2" fmla="*/ 2147483647 w 1104"/>
              <a:gd name="T3" fmla="*/ 2147483647 h 592"/>
              <a:gd name="T4" fmla="*/ 2147483647 w 1104"/>
              <a:gd name="T5" fmla="*/ 2147483647 h 592"/>
              <a:gd name="T6" fmla="*/ 2147483647 w 1104"/>
              <a:gd name="T7" fmla="*/ 2147483647 h 592"/>
              <a:gd name="T8" fmla="*/ 2147483647 w 1104"/>
              <a:gd name="T9" fmla="*/ 2147483647 h 592"/>
              <a:gd name="T10" fmla="*/ 2147483647 w 1104"/>
              <a:gd name="T11" fmla="*/ 2147483647 h 592"/>
              <a:gd name="T12" fmla="*/ 2147483647 w 1104"/>
              <a:gd name="T13" fmla="*/ 2147483647 h 592"/>
              <a:gd name="T14" fmla="*/ 2147483647 w 1104"/>
              <a:gd name="T15" fmla="*/ 2147483647 h 592"/>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592"/>
              <a:gd name="T26" fmla="*/ 1104 w 1104"/>
              <a:gd name="T27" fmla="*/ 592 h 5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592">
                <a:moveTo>
                  <a:pt x="0" y="208"/>
                </a:moveTo>
                <a:cubicBezTo>
                  <a:pt x="80" y="248"/>
                  <a:pt x="160" y="288"/>
                  <a:pt x="240" y="256"/>
                </a:cubicBezTo>
                <a:cubicBezTo>
                  <a:pt x="320" y="224"/>
                  <a:pt x="424" y="0"/>
                  <a:pt x="480" y="16"/>
                </a:cubicBezTo>
                <a:cubicBezTo>
                  <a:pt x="536" y="32"/>
                  <a:pt x="528" y="312"/>
                  <a:pt x="576" y="352"/>
                </a:cubicBezTo>
                <a:cubicBezTo>
                  <a:pt x="624" y="392"/>
                  <a:pt x="720" y="240"/>
                  <a:pt x="768" y="256"/>
                </a:cubicBezTo>
                <a:cubicBezTo>
                  <a:pt x="816" y="272"/>
                  <a:pt x="824" y="400"/>
                  <a:pt x="864" y="448"/>
                </a:cubicBezTo>
                <a:cubicBezTo>
                  <a:pt x="904" y="496"/>
                  <a:pt x="968" y="520"/>
                  <a:pt x="1008" y="544"/>
                </a:cubicBezTo>
                <a:cubicBezTo>
                  <a:pt x="1048" y="568"/>
                  <a:pt x="1076" y="580"/>
                  <a:pt x="1104" y="592"/>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sp>
        <p:nvSpPr>
          <p:cNvPr id="48141" name="Freeform 22"/>
          <p:cNvSpPr>
            <a:spLocks/>
          </p:cNvSpPr>
          <p:nvPr/>
        </p:nvSpPr>
        <p:spPr bwMode="auto">
          <a:xfrm>
            <a:off x="1993901" y="1791772"/>
            <a:ext cx="808037" cy="828675"/>
          </a:xfrm>
          <a:custGeom>
            <a:avLst/>
            <a:gdLst>
              <a:gd name="T0" fmla="*/ 0 w 1104"/>
              <a:gd name="T1" fmla="*/ 2147483647 h 592"/>
              <a:gd name="T2" fmla="*/ 2147483647 w 1104"/>
              <a:gd name="T3" fmla="*/ 2147483647 h 592"/>
              <a:gd name="T4" fmla="*/ 2147483647 w 1104"/>
              <a:gd name="T5" fmla="*/ 2147483647 h 592"/>
              <a:gd name="T6" fmla="*/ 2147483647 w 1104"/>
              <a:gd name="T7" fmla="*/ 2147483647 h 592"/>
              <a:gd name="T8" fmla="*/ 2147483647 w 1104"/>
              <a:gd name="T9" fmla="*/ 2147483647 h 592"/>
              <a:gd name="T10" fmla="*/ 2147483647 w 1104"/>
              <a:gd name="T11" fmla="*/ 2147483647 h 592"/>
              <a:gd name="T12" fmla="*/ 2147483647 w 1104"/>
              <a:gd name="T13" fmla="*/ 2147483647 h 592"/>
              <a:gd name="T14" fmla="*/ 2147483647 w 1104"/>
              <a:gd name="T15" fmla="*/ 2147483647 h 592"/>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592"/>
              <a:gd name="T26" fmla="*/ 1104 w 1104"/>
              <a:gd name="T27" fmla="*/ 592 h 5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592">
                <a:moveTo>
                  <a:pt x="0" y="208"/>
                </a:moveTo>
                <a:cubicBezTo>
                  <a:pt x="80" y="248"/>
                  <a:pt x="160" y="288"/>
                  <a:pt x="240" y="256"/>
                </a:cubicBezTo>
                <a:cubicBezTo>
                  <a:pt x="320" y="224"/>
                  <a:pt x="424" y="0"/>
                  <a:pt x="480" y="16"/>
                </a:cubicBezTo>
                <a:cubicBezTo>
                  <a:pt x="536" y="32"/>
                  <a:pt x="528" y="312"/>
                  <a:pt x="576" y="352"/>
                </a:cubicBezTo>
                <a:cubicBezTo>
                  <a:pt x="624" y="392"/>
                  <a:pt x="720" y="240"/>
                  <a:pt x="768" y="256"/>
                </a:cubicBezTo>
                <a:cubicBezTo>
                  <a:pt x="816" y="272"/>
                  <a:pt x="824" y="400"/>
                  <a:pt x="864" y="448"/>
                </a:cubicBezTo>
                <a:cubicBezTo>
                  <a:pt x="904" y="496"/>
                  <a:pt x="968" y="520"/>
                  <a:pt x="1008" y="544"/>
                </a:cubicBezTo>
                <a:cubicBezTo>
                  <a:pt x="1048" y="568"/>
                  <a:pt x="1076" y="580"/>
                  <a:pt x="1104" y="592"/>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sp>
        <p:nvSpPr>
          <p:cNvPr id="48142" name="Freeform 23"/>
          <p:cNvSpPr>
            <a:spLocks/>
          </p:cNvSpPr>
          <p:nvPr/>
        </p:nvSpPr>
        <p:spPr bwMode="auto">
          <a:xfrm>
            <a:off x="1885951" y="2067997"/>
            <a:ext cx="862012" cy="690562"/>
          </a:xfrm>
          <a:custGeom>
            <a:avLst/>
            <a:gdLst>
              <a:gd name="T0" fmla="*/ 0 w 912"/>
              <a:gd name="T1" fmla="*/ 2147483647 h 336"/>
              <a:gd name="T2" fmla="*/ 2147483647 w 912"/>
              <a:gd name="T3" fmla="*/ 2147483647 h 336"/>
              <a:gd name="T4" fmla="*/ 2147483647 w 912"/>
              <a:gd name="T5" fmla="*/ 0 h 336"/>
              <a:gd name="T6" fmla="*/ 2147483647 w 912"/>
              <a:gd name="T7" fmla="*/ 2147483647 h 336"/>
              <a:gd name="T8" fmla="*/ 2147483647 w 912"/>
              <a:gd name="T9" fmla="*/ 2147483647 h 336"/>
              <a:gd name="T10" fmla="*/ 2147483647 w 912"/>
              <a:gd name="T11" fmla="*/ 2147483647 h 336"/>
              <a:gd name="T12" fmla="*/ 0 60000 65536"/>
              <a:gd name="T13" fmla="*/ 0 60000 65536"/>
              <a:gd name="T14" fmla="*/ 0 60000 65536"/>
              <a:gd name="T15" fmla="*/ 0 60000 65536"/>
              <a:gd name="T16" fmla="*/ 0 60000 65536"/>
              <a:gd name="T17" fmla="*/ 0 60000 65536"/>
              <a:gd name="T18" fmla="*/ 0 w 912"/>
              <a:gd name="T19" fmla="*/ 0 h 336"/>
              <a:gd name="T20" fmla="*/ 912 w 912"/>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912" h="336">
                <a:moveTo>
                  <a:pt x="0" y="48"/>
                </a:moveTo>
                <a:cubicBezTo>
                  <a:pt x="68" y="76"/>
                  <a:pt x="136" y="104"/>
                  <a:pt x="192" y="96"/>
                </a:cubicBezTo>
                <a:cubicBezTo>
                  <a:pt x="248" y="88"/>
                  <a:pt x="264" y="0"/>
                  <a:pt x="336" y="0"/>
                </a:cubicBezTo>
                <a:cubicBezTo>
                  <a:pt x="408" y="0"/>
                  <a:pt x="552" y="48"/>
                  <a:pt x="624" y="96"/>
                </a:cubicBezTo>
                <a:cubicBezTo>
                  <a:pt x="696" y="144"/>
                  <a:pt x="720" y="248"/>
                  <a:pt x="768" y="288"/>
                </a:cubicBezTo>
                <a:cubicBezTo>
                  <a:pt x="816" y="328"/>
                  <a:pt x="888" y="328"/>
                  <a:pt x="912" y="336"/>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cxnSp>
        <p:nvCxnSpPr>
          <p:cNvPr id="48143" name="AutoShape 24"/>
          <p:cNvCxnSpPr>
            <a:cxnSpLocks noChangeShapeType="1"/>
            <a:endCxn id="48133" idx="2"/>
          </p:cNvCxnSpPr>
          <p:nvPr/>
        </p:nvCxnSpPr>
        <p:spPr bwMode="auto">
          <a:xfrm rot="5400000" flipH="1">
            <a:off x="2386807" y="2779990"/>
            <a:ext cx="346075" cy="163513"/>
          </a:xfrm>
          <a:prstGeom prst="curvedConnector3">
            <a:avLst>
              <a:gd name="adj1" fmla="val 50000"/>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48144" name="Text Box 25"/>
          <p:cNvSpPr txBox="1">
            <a:spLocks noChangeArrowheads="1"/>
          </p:cNvSpPr>
          <p:nvPr/>
        </p:nvSpPr>
        <p:spPr bwMode="auto">
          <a:xfrm>
            <a:off x="2225676" y="2985572"/>
            <a:ext cx="893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Feasible</a:t>
            </a:r>
          </a:p>
          <a:p>
            <a:pPr algn="ctr"/>
            <a:r>
              <a:rPr lang="en-US" altLang="en-US" sz="1200" i="0">
                <a:solidFill>
                  <a:srgbClr val="FF0000"/>
                </a:solidFill>
                <a:latin typeface="Times New Roman" pitchFamily="18" charset="0"/>
              </a:rPr>
              <a:t>Start Times</a:t>
            </a:r>
          </a:p>
        </p:txBody>
      </p:sp>
      <p:sp>
        <p:nvSpPr>
          <p:cNvPr id="48145" name="Line 26"/>
          <p:cNvSpPr>
            <a:spLocks noChangeShapeType="1"/>
          </p:cNvSpPr>
          <p:nvPr/>
        </p:nvSpPr>
        <p:spPr bwMode="auto">
          <a:xfrm flipV="1">
            <a:off x="4062413" y="966272"/>
            <a:ext cx="0" cy="827087"/>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146" name="Line 27"/>
          <p:cNvSpPr>
            <a:spLocks noChangeShapeType="1"/>
          </p:cNvSpPr>
          <p:nvPr/>
        </p:nvSpPr>
        <p:spPr bwMode="auto">
          <a:xfrm flipH="1">
            <a:off x="3470276" y="1793359"/>
            <a:ext cx="592137" cy="414338"/>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147" name="Line 28"/>
          <p:cNvSpPr>
            <a:spLocks noChangeShapeType="1"/>
          </p:cNvSpPr>
          <p:nvPr/>
        </p:nvSpPr>
        <p:spPr bwMode="auto">
          <a:xfrm>
            <a:off x="4062413" y="1793359"/>
            <a:ext cx="754063" cy="55245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8148" name="Text Box 29"/>
          <p:cNvSpPr txBox="1">
            <a:spLocks noChangeArrowheads="1"/>
          </p:cNvSpPr>
          <p:nvPr/>
        </p:nvSpPr>
        <p:spPr bwMode="auto">
          <a:xfrm>
            <a:off x="3365501" y="1552059"/>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Start</a:t>
            </a:r>
          </a:p>
          <a:p>
            <a:pPr algn="ctr"/>
            <a:r>
              <a:rPr lang="en-US" altLang="en-US" sz="1200" i="0">
                <a:solidFill>
                  <a:srgbClr val="FF0000"/>
                </a:solidFill>
                <a:latin typeface="Times New Roman" pitchFamily="18" charset="0"/>
              </a:rPr>
              <a:t>Time</a:t>
            </a:r>
          </a:p>
        </p:txBody>
      </p:sp>
      <p:sp>
        <p:nvSpPr>
          <p:cNvPr id="48149" name="Text Box 30"/>
          <p:cNvSpPr txBox="1">
            <a:spLocks noChangeArrowheads="1"/>
          </p:cNvSpPr>
          <p:nvPr/>
        </p:nvSpPr>
        <p:spPr bwMode="auto">
          <a:xfrm>
            <a:off x="4087813" y="1031359"/>
            <a:ext cx="481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0000"/>
                </a:solidFill>
                <a:latin typeface="Times New Roman" pitchFamily="18" charset="0"/>
              </a:rPr>
              <a:t>Joint</a:t>
            </a:r>
          </a:p>
          <a:p>
            <a:r>
              <a:rPr lang="en-US" altLang="en-US" sz="1200" i="0">
                <a:solidFill>
                  <a:srgbClr val="FF0000"/>
                </a:solidFill>
                <a:latin typeface="Times New Roman" pitchFamily="18" charset="0"/>
              </a:rPr>
              <a:t>PDF</a:t>
            </a:r>
          </a:p>
        </p:txBody>
      </p:sp>
      <p:sp>
        <p:nvSpPr>
          <p:cNvPr id="48150" name="Text Box 31"/>
          <p:cNvSpPr txBox="1">
            <a:spLocks noChangeArrowheads="1"/>
          </p:cNvSpPr>
          <p:nvPr/>
        </p:nvSpPr>
        <p:spPr bwMode="auto">
          <a:xfrm>
            <a:off x="4391026" y="1813997"/>
            <a:ext cx="727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Duration</a:t>
            </a:r>
          </a:p>
        </p:txBody>
      </p:sp>
      <p:cxnSp>
        <p:nvCxnSpPr>
          <p:cNvPr id="48151" name="AutoShape 32"/>
          <p:cNvCxnSpPr>
            <a:cxnSpLocks noChangeShapeType="1"/>
          </p:cNvCxnSpPr>
          <p:nvPr/>
        </p:nvCxnSpPr>
        <p:spPr bwMode="auto">
          <a:xfrm rot="5400000" flipH="1">
            <a:off x="3883820" y="2495827"/>
            <a:ext cx="622300" cy="322263"/>
          </a:xfrm>
          <a:prstGeom prst="curvedConnector3">
            <a:avLst>
              <a:gd name="adj1" fmla="val 50000"/>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48152" name="Text Box 33"/>
          <p:cNvSpPr txBox="1">
            <a:spLocks noChangeArrowheads="1"/>
          </p:cNvSpPr>
          <p:nvPr/>
        </p:nvSpPr>
        <p:spPr bwMode="auto">
          <a:xfrm>
            <a:off x="3952876" y="3003034"/>
            <a:ext cx="78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0000"/>
                </a:solidFill>
                <a:latin typeface="Times New Roman" pitchFamily="18" charset="0"/>
              </a:rPr>
              <a:t>Feasible</a:t>
            </a:r>
          </a:p>
          <a:p>
            <a:pPr algn="ctr"/>
            <a:r>
              <a:rPr lang="en-US" altLang="en-US" sz="1200" i="0">
                <a:solidFill>
                  <a:srgbClr val="FF0000"/>
                </a:solidFill>
                <a:latin typeface="Times New Roman" pitchFamily="18" charset="0"/>
              </a:rPr>
              <a:t>Durations</a:t>
            </a:r>
          </a:p>
        </p:txBody>
      </p:sp>
      <p:sp>
        <p:nvSpPr>
          <p:cNvPr id="48153" name="Freeform 34"/>
          <p:cNvSpPr>
            <a:spLocks/>
          </p:cNvSpPr>
          <p:nvPr/>
        </p:nvSpPr>
        <p:spPr bwMode="auto">
          <a:xfrm>
            <a:off x="3709988" y="2069584"/>
            <a:ext cx="747713" cy="331788"/>
          </a:xfrm>
          <a:custGeom>
            <a:avLst/>
            <a:gdLst>
              <a:gd name="T0" fmla="*/ 2147483647 w 665"/>
              <a:gd name="T1" fmla="*/ 2147483647 h 231"/>
              <a:gd name="T2" fmla="*/ 2147483647 w 665"/>
              <a:gd name="T3" fmla="*/ 2147483647 h 231"/>
              <a:gd name="T4" fmla="*/ 2147483647 w 665"/>
              <a:gd name="T5" fmla="*/ 2147483647 h 231"/>
              <a:gd name="T6" fmla="*/ 2147483647 w 665"/>
              <a:gd name="T7" fmla="*/ 2147483647 h 231"/>
              <a:gd name="T8" fmla="*/ 2147483647 w 665"/>
              <a:gd name="T9" fmla="*/ 2147483647 h 231"/>
              <a:gd name="T10" fmla="*/ 2147483647 w 665"/>
              <a:gd name="T11" fmla="*/ 0 h 231"/>
              <a:gd name="T12" fmla="*/ 2147483647 w 665"/>
              <a:gd name="T13" fmla="*/ 2147483647 h 231"/>
              <a:gd name="T14" fmla="*/ 2147483647 w 665"/>
              <a:gd name="T15" fmla="*/ 2147483647 h 231"/>
              <a:gd name="T16" fmla="*/ 2147483647 w 665"/>
              <a:gd name="T17" fmla="*/ 2147483647 h 231"/>
              <a:gd name="T18" fmla="*/ 0 w 665"/>
              <a:gd name="T19" fmla="*/ 2147483647 h 231"/>
              <a:gd name="T20" fmla="*/ 2147483647 w 665"/>
              <a:gd name="T21" fmla="*/ 2147483647 h 231"/>
              <a:gd name="T22" fmla="*/ 2147483647 w 665"/>
              <a:gd name="T23" fmla="*/ 2147483647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5"/>
              <a:gd name="T37" fmla="*/ 0 h 231"/>
              <a:gd name="T38" fmla="*/ 665 w 665"/>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5" h="231">
                <a:moveTo>
                  <a:pt x="168" y="186"/>
                </a:moveTo>
                <a:cubicBezTo>
                  <a:pt x="284" y="157"/>
                  <a:pt x="418" y="191"/>
                  <a:pt x="531" y="230"/>
                </a:cubicBezTo>
                <a:cubicBezTo>
                  <a:pt x="567" y="227"/>
                  <a:pt x="604" y="231"/>
                  <a:pt x="638" y="221"/>
                </a:cubicBezTo>
                <a:cubicBezTo>
                  <a:pt x="665" y="213"/>
                  <a:pt x="656" y="172"/>
                  <a:pt x="647" y="159"/>
                </a:cubicBezTo>
                <a:cubicBezTo>
                  <a:pt x="638" y="146"/>
                  <a:pt x="607" y="138"/>
                  <a:pt x="593" y="133"/>
                </a:cubicBezTo>
                <a:cubicBezTo>
                  <a:pt x="525" y="29"/>
                  <a:pt x="463" y="13"/>
                  <a:pt x="345" y="0"/>
                </a:cubicBezTo>
                <a:cubicBezTo>
                  <a:pt x="319" y="3"/>
                  <a:pt x="292" y="5"/>
                  <a:pt x="266" y="9"/>
                </a:cubicBezTo>
                <a:cubicBezTo>
                  <a:pt x="227" y="14"/>
                  <a:pt x="150" y="26"/>
                  <a:pt x="150" y="26"/>
                </a:cubicBezTo>
                <a:cubicBezTo>
                  <a:pt x="109" y="40"/>
                  <a:pt x="79" y="48"/>
                  <a:pt x="44" y="71"/>
                </a:cubicBezTo>
                <a:cubicBezTo>
                  <a:pt x="4" y="132"/>
                  <a:pt x="16" y="104"/>
                  <a:pt x="0" y="150"/>
                </a:cubicBezTo>
                <a:cubicBezTo>
                  <a:pt x="30" y="198"/>
                  <a:pt x="73" y="195"/>
                  <a:pt x="124" y="204"/>
                </a:cubicBezTo>
                <a:cubicBezTo>
                  <a:pt x="181" y="194"/>
                  <a:pt x="190" y="208"/>
                  <a:pt x="168" y="186"/>
                </a:cubicBezTo>
                <a:close/>
              </a:path>
            </a:pathLst>
          </a:custGeom>
          <a:solidFill>
            <a:srgbClr val="FF0000"/>
          </a:solidFill>
          <a:ln w="9525">
            <a:solidFill>
              <a:schemeClr val="tx1"/>
            </a:solidFill>
            <a:round/>
            <a:headEnd/>
            <a:tailEnd/>
          </a:ln>
        </p:spPr>
        <p:txBody>
          <a:bodyPr/>
          <a:lstStyle/>
          <a:p>
            <a:endParaRPr lang="en-CA">
              <a:solidFill>
                <a:srgbClr val="4C698D"/>
              </a:solidFill>
            </a:endParaRPr>
          </a:p>
        </p:txBody>
      </p:sp>
      <p:sp>
        <p:nvSpPr>
          <p:cNvPr id="48154" name="Freeform 35"/>
          <p:cNvSpPr>
            <a:spLocks/>
          </p:cNvSpPr>
          <p:nvPr/>
        </p:nvSpPr>
        <p:spPr bwMode="auto">
          <a:xfrm>
            <a:off x="3763963" y="1655247"/>
            <a:ext cx="754063" cy="828675"/>
          </a:xfrm>
          <a:custGeom>
            <a:avLst/>
            <a:gdLst>
              <a:gd name="T0" fmla="*/ 0 w 672"/>
              <a:gd name="T1" fmla="*/ 2147483647 h 488"/>
              <a:gd name="T2" fmla="*/ 2147483647 w 672"/>
              <a:gd name="T3" fmla="*/ 2147483647 h 488"/>
              <a:gd name="T4" fmla="*/ 2147483647 w 672"/>
              <a:gd name="T5" fmla="*/ 2147483647 h 488"/>
              <a:gd name="T6" fmla="*/ 2147483647 w 672"/>
              <a:gd name="T7" fmla="*/ 2147483647 h 488"/>
              <a:gd name="T8" fmla="*/ 2147483647 w 672"/>
              <a:gd name="T9" fmla="*/ 2147483647 h 488"/>
              <a:gd name="T10" fmla="*/ 0 60000 65536"/>
              <a:gd name="T11" fmla="*/ 0 60000 65536"/>
              <a:gd name="T12" fmla="*/ 0 60000 65536"/>
              <a:gd name="T13" fmla="*/ 0 60000 65536"/>
              <a:gd name="T14" fmla="*/ 0 60000 65536"/>
              <a:gd name="T15" fmla="*/ 0 w 672"/>
              <a:gd name="T16" fmla="*/ 0 h 488"/>
              <a:gd name="T17" fmla="*/ 672 w 672"/>
              <a:gd name="T18" fmla="*/ 488 h 488"/>
            </a:gdLst>
            <a:ahLst/>
            <a:cxnLst>
              <a:cxn ang="T10">
                <a:pos x="T0" y="T1"/>
              </a:cxn>
              <a:cxn ang="T11">
                <a:pos x="T2" y="T3"/>
              </a:cxn>
              <a:cxn ang="T12">
                <a:pos x="T4" y="T5"/>
              </a:cxn>
              <a:cxn ang="T13">
                <a:pos x="T6" y="T7"/>
              </a:cxn>
              <a:cxn ang="T14">
                <a:pos x="T8" y="T9"/>
              </a:cxn>
            </a:cxnLst>
            <a:rect l="T15" t="T16" r="T17" b="T18"/>
            <a:pathLst>
              <a:path w="672" h="488">
                <a:moveTo>
                  <a:pt x="0" y="200"/>
                </a:moveTo>
                <a:cubicBezTo>
                  <a:pt x="48" y="240"/>
                  <a:pt x="96" y="280"/>
                  <a:pt x="144" y="248"/>
                </a:cubicBezTo>
                <a:cubicBezTo>
                  <a:pt x="192" y="216"/>
                  <a:pt x="232" y="0"/>
                  <a:pt x="288" y="8"/>
                </a:cubicBezTo>
                <a:cubicBezTo>
                  <a:pt x="344" y="16"/>
                  <a:pt x="416" y="216"/>
                  <a:pt x="480" y="296"/>
                </a:cubicBezTo>
                <a:cubicBezTo>
                  <a:pt x="544" y="376"/>
                  <a:pt x="640" y="456"/>
                  <a:pt x="672" y="488"/>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sp>
        <p:nvSpPr>
          <p:cNvPr id="48155" name="Freeform 36"/>
          <p:cNvSpPr>
            <a:spLocks/>
          </p:cNvSpPr>
          <p:nvPr/>
        </p:nvSpPr>
        <p:spPr bwMode="auto">
          <a:xfrm>
            <a:off x="3925888" y="1793359"/>
            <a:ext cx="754063" cy="690563"/>
          </a:xfrm>
          <a:custGeom>
            <a:avLst/>
            <a:gdLst>
              <a:gd name="T0" fmla="*/ 0 w 672"/>
              <a:gd name="T1" fmla="*/ 2147483647 h 440"/>
              <a:gd name="T2" fmla="*/ 2147483647 w 672"/>
              <a:gd name="T3" fmla="*/ 2147483647 h 440"/>
              <a:gd name="T4" fmla="*/ 2147483647 w 672"/>
              <a:gd name="T5" fmla="*/ 2147483647 h 440"/>
              <a:gd name="T6" fmla="*/ 2147483647 w 672"/>
              <a:gd name="T7" fmla="*/ 2147483647 h 440"/>
              <a:gd name="T8" fmla="*/ 2147483647 w 672"/>
              <a:gd name="T9" fmla="*/ 2147483647 h 440"/>
              <a:gd name="T10" fmla="*/ 2147483647 w 672"/>
              <a:gd name="T11" fmla="*/ 2147483647 h 440"/>
              <a:gd name="T12" fmla="*/ 0 60000 65536"/>
              <a:gd name="T13" fmla="*/ 0 60000 65536"/>
              <a:gd name="T14" fmla="*/ 0 60000 65536"/>
              <a:gd name="T15" fmla="*/ 0 60000 65536"/>
              <a:gd name="T16" fmla="*/ 0 60000 65536"/>
              <a:gd name="T17" fmla="*/ 0 60000 65536"/>
              <a:gd name="T18" fmla="*/ 0 w 672"/>
              <a:gd name="T19" fmla="*/ 0 h 440"/>
              <a:gd name="T20" fmla="*/ 672 w 67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672" h="440">
                <a:moveTo>
                  <a:pt x="0" y="56"/>
                </a:moveTo>
                <a:cubicBezTo>
                  <a:pt x="28" y="84"/>
                  <a:pt x="56" y="112"/>
                  <a:pt x="96" y="104"/>
                </a:cubicBezTo>
                <a:cubicBezTo>
                  <a:pt x="136" y="96"/>
                  <a:pt x="176" y="0"/>
                  <a:pt x="240" y="8"/>
                </a:cubicBezTo>
                <a:cubicBezTo>
                  <a:pt x="304" y="16"/>
                  <a:pt x="432" y="104"/>
                  <a:pt x="480" y="152"/>
                </a:cubicBezTo>
                <a:cubicBezTo>
                  <a:pt x="528" y="200"/>
                  <a:pt x="496" y="248"/>
                  <a:pt x="528" y="296"/>
                </a:cubicBezTo>
                <a:cubicBezTo>
                  <a:pt x="560" y="344"/>
                  <a:pt x="616" y="392"/>
                  <a:pt x="672" y="440"/>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sp>
        <p:nvSpPr>
          <p:cNvPr id="48156" name="Freeform 37"/>
          <p:cNvSpPr>
            <a:spLocks/>
          </p:cNvSpPr>
          <p:nvPr/>
        </p:nvSpPr>
        <p:spPr bwMode="auto">
          <a:xfrm>
            <a:off x="3656013" y="1850509"/>
            <a:ext cx="700088" cy="771525"/>
          </a:xfrm>
          <a:custGeom>
            <a:avLst/>
            <a:gdLst>
              <a:gd name="T0" fmla="*/ 0 w 624"/>
              <a:gd name="T1" fmla="*/ 2147483647 h 536"/>
              <a:gd name="T2" fmla="*/ 2147483647 w 624"/>
              <a:gd name="T3" fmla="*/ 2147483647 h 536"/>
              <a:gd name="T4" fmla="*/ 2147483647 w 624"/>
              <a:gd name="T5" fmla="*/ 2147483647 h 536"/>
              <a:gd name="T6" fmla="*/ 2147483647 w 624"/>
              <a:gd name="T7" fmla="*/ 2147483647 h 536"/>
              <a:gd name="T8" fmla="*/ 2147483647 w 624"/>
              <a:gd name="T9" fmla="*/ 2147483647 h 536"/>
              <a:gd name="T10" fmla="*/ 0 60000 65536"/>
              <a:gd name="T11" fmla="*/ 0 60000 65536"/>
              <a:gd name="T12" fmla="*/ 0 60000 65536"/>
              <a:gd name="T13" fmla="*/ 0 60000 65536"/>
              <a:gd name="T14" fmla="*/ 0 60000 65536"/>
              <a:gd name="T15" fmla="*/ 0 w 624"/>
              <a:gd name="T16" fmla="*/ 0 h 536"/>
              <a:gd name="T17" fmla="*/ 624 w 624"/>
              <a:gd name="T18" fmla="*/ 536 h 536"/>
            </a:gdLst>
            <a:ahLst/>
            <a:cxnLst>
              <a:cxn ang="T10">
                <a:pos x="T0" y="T1"/>
              </a:cxn>
              <a:cxn ang="T11">
                <a:pos x="T2" y="T3"/>
              </a:cxn>
              <a:cxn ang="T12">
                <a:pos x="T4" y="T5"/>
              </a:cxn>
              <a:cxn ang="T13">
                <a:pos x="T6" y="T7"/>
              </a:cxn>
              <a:cxn ang="T14">
                <a:pos x="T8" y="T9"/>
              </a:cxn>
            </a:cxnLst>
            <a:rect l="T15" t="T16" r="T17" b="T18"/>
            <a:pathLst>
              <a:path w="624" h="536">
                <a:moveTo>
                  <a:pt x="0" y="152"/>
                </a:moveTo>
                <a:cubicBezTo>
                  <a:pt x="32" y="212"/>
                  <a:pt x="64" y="272"/>
                  <a:pt x="96" y="248"/>
                </a:cubicBezTo>
                <a:cubicBezTo>
                  <a:pt x="128" y="224"/>
                  <a:pt x="152" y="16"/>
                  <a:pt x="192" y="8"/>
                </a:cubicBezTo>
                <a:cubicBezTo>
                  <a:pt x="232" y="0"/>
                  <a:pt x="264" y="112"/>
                  <a:pt x="336" y="200"/>
                </a:cubicBezTo>
                <a:cubicBezTo>
                  <a:pt x="408" y="288"/>
                  <a:pt x="516" y="412"/>
                  <a:pt x="624" y="536"/>
                </a:cubicBez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solidFill>
                <a:srgbClr val="4C698D"/>
              </a:solidFill>
            </a:endParaRPr>
          </a:p>
        </p:txBody>
      </p:sp>
      <p:sp>
        <p:nvSpPr>
          <p:cNvPr id="48157" name="Text Box 38"/>
          <p:cNvSpPr txBox="1">
            <a:spLocks noChangeArrowheads="1"/>
          </p:cNvSpPr>
          <p:nvPr/>
        </p:nvSpPr>
        <p:spPr bwMode="auto">
          <a:xfrm>
            <a:off x="141288" y="450334"/>
            <a:ext cx="1555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0000"/>
                </a:solidFill>
                <a:latin typeface="Times New Roman" pitchFamily="18" charset="0"/>
              </a:rPr>
              <a:t>(a) Draw activity</a:t>
            </a:r>
          </a:p>
          <a:p>
            <a:r>
              <a:rPr lang="en-US" altLang="en-US" sz="1200" i="0">
                <a:solidFill>
                  <a:srgbClr val="FF0000"/>
                </a:solidFill>
                <a:latin typeface="Times New Roman" pitchFamily="18" charset="0"/>
              </a:rPr>
              <a:t>frequency from</a:t>
            </a:r>
          </a:p>
          <a:p>
            <a:r>
              <a:rPr lang="en-US" altLang="en-US" sz="1200" i="0">
                <a:solidFill>
                  <a:srgbClr val="FF0000"/>
                </a:solidFill>
                <a:latin typeface="Times New Roman" pitchFamily="18" charset="0"/>
              </a:rPr>
              <a:t>marginal PDF</a:t>
            </a:r>
          </a:p>
        </p:txBody>
      </p:sp>
      <p:sp>
        <p:nvSpPr>
          <p:cNvPr id="48158" name="Text Box 39"/>
          <p:cNvSpPr txBox="1">
            <a:spLocks noChangeArrowheads="1"/>
          </p:cNvSpPr>
          <p:nvPr/>
        </p:nvSpPr>
        <p:spPr bwMode="auto">
          <a:xfrm>
            <a:off x="1709738" y="451922"/>
            <a:ext cx="1663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0000"/>
                </a:solidFill>
                <a:latin typeface="Times New Roman" pitchFamily="18" charset="0"/>
              </a:rPr>
              <a:t>(b) Draw activity start</a:t>
            </a:r>
          </a:p>
          <a:p>
            <a:r>
              <a:rPr lang="en-US" altLang="en-US" sz="1200" i="0">
                <a:solidFill>
                  <a:srgbClr val="FF0000"/>
                </a:solidFill>
                <a:latin typeface="Times New Roman" pitchFamily="18" charset="0"/>
              </a:rPr>
              <a:t>time </a:t>
            </a:r>
            <a:r>
              <a:rPr lang="en-US" altLang="en-US" sz="1200" i="0">
                <a:solidFill>
                  <a:srgbClr val="010000"/>
                </a:solidFill>
                <a:latin typeface="Times New Roman" pitchFamily="18" charset="0"/>
              </a:rPr>
              <a:t>from</a:t>
            </a:r>
            <a:r>
              <a:rPr lang="en-US" altLang="en-US" sz="1200" i="0">
                <a:solidFill>
                  <a:srgbClr val="FF0000"/>
                </a:solidFill>
                <a:latin typeface="Times New Roman" pitchFamily="18" charset="0"/>
              </a:rPr>
              <a:t> feasible</a:t>
            </a:r>
          </a:p>
          <a:p>
            <a:r>
              <a:rPr lang="en-US" altLang="en-US" sz="1200" i="0">
                <a:solidFill>
                  <a:srgbClr val="FF0000"/>
                </a:solidFill>
                <a:latin typeface="Times New Roman" pitchFamily="18" charset="0"/>
              </a:rPr>
              <a:t>region in joint PDF</a:t>
            </a:r>
          </a:p>
        </p:txBody>
      </p:sp>
      <p:sp>
        <p:nvSpPr>
          <p:cNvPr id="48159" name="Text Box 40"/>
          <p:cNvSpPr txBox="1">
            <a:spLocks noChangeArrowheads="1"/>
          </p:cNvSpPr>
          <p:nvPr/>
        </p:nvSpPr>
        <p:spPr bwMode="auto">
          <a:xfrm>
            <a:off x="3144838" y="415409"/>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FF0000"/>
                </a:solidFill>
                <a:latin typeface="Times New Roman" pitchFamily="18" charset="0"/>
              </a:rPr>
              <a:t>(c) Draw activity</a:t>
            </a:r>
          </a:p>
          <a:p>
            <a:r>
              <a:rPr lang="en-US" altLang="en-US" sz="1200" i="0">
                <a:solidFill>
                  <a:srgbClr val="FF0000"/>
                </a:solidFill>
                <a:latin typeface="Times New Roman" pitchFamily="18" charset="0"/>
              </a:rPr>
              <a:t>Duration from</a:t>
            </a:r>
          </a:p>
          <a:p>
            <a:r>
              <a:rPr lang="en-US" altLang="en-US" sz="1200" i="0">
                <a:solidFill>
                  <a:srgbClr val="FF0000"/>
                </a:solidFill>
                <a:latin typeface="Times New Roman" pitchFamily="18" charset="0"/>
              </a:rPr>
              <a:t>feasible region in</a:t>
            </a:r>
          </a:p>
          <a:p>
            <a:r>
              <a:rPr lang="en-US" altLang="en-US" sz="1200" i="0">
                <a:solidFill>
                  <a:srgbClr val="FF0000"/>
                </a:solidFill>
                <a:latin typeface="Times New Roman" pitchFamily="18" charset="0"/>
              </a:rPr>
              <a:t>joint PDF</a:t>
            </a:r>
          </a:p>
        </p:txBody>
      </p:sp>
      <p:sp>
        <p:nvSpPr>
          <p:cNvPr id="48160" name="Text Box 41"/>
          <p:cNvSpPr txBox="1">
            <a:spLocks noChangeArrowheads="1"/>
          </p:cNvSpPr>
          <p:nvPr/>
        </p:nvSpPr>
        <p:spPr bwMode="auto">
          <a:xfrm>
            <a:off x="20638" y="186809"/>
            <a:ext cx="464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kumimoji="1" lang="en-US" altLang="en-US" sz="1200" b="1" i="0">
                <a:solidFill>
                  <a:srgbClr val="FF0000"/>
                </a:solidFill>
                <a:latin typeface="Times New Roman" pitchFamily="18" charset="0"/>
              </a:rPr>
              <a:t>Activity Episode Frequency, Start Time and Duration Generation</a:t>
            </a:r>
            <a:endParaRPr kumimoji="1" lang="en-CA" altLang="en-US" sz="1200" b="1" i="0">
              <a:solidFill>
                <a:srgbClr val="FF0000"/>
              </a:solidFill>
              <a:latin typeface="Times New Roman" pitchFamily="18" charset="0"/>
            </a:endParaRPr>
          </a:p>
        </p:txBody>
      </p:sp>
      <p:sp>
        <p:nvSpPr>
          <p:cNvPr id="48161" name="Text Box 60"/>
          <p:cNvSpPr txBox="1">
            <a:spLocks noChangeArrowheads="1"/>
          </p:cNvSpPr>
          <p:nvPr/>
        </p:nvSpPr>
        <p:spPr bwMode="auto">
          <a:xfrm>
            <a:off x="1852613" y="5408097"/>
            <a:ext cx="6770688" cy="190500"/>
          </a:xfrm>
          <a:prstGeom prst="rect">
            <a:avLst/>
          </a:prstGeom>
          <a:solidFill>
            <a:schemeClr val="bg2"/>
          </a:solidFill>
          <a:ln w="12700" cap="sq">
            <a:solidFill>
              <a:schemeClr val="tx1"/>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             At – Home</a:t>
            </a:r>
          </a:p>
        </p:txBody>
      </p:sp>
      <p:sp>
        <p:nvSpPr>
          <p:cNvPr id="48162" name="Rectangle 61"/>
          <p:cNvSpPr>
            <a:spLocks noChangeArrowheads="1"/>
          </p:cNvSpPr>
          <p:nvPr/>
        </p:nvSpPr>
        <p:spPr bwMode="auto">
          <a:xfrm>
            <a:off x="1852613" y="3807897"/>
            <a:ext cx="6769100" cy="193675"/>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63" name="Rectangle 62"/>
          <p:cNvSpPr>
            <a:spLocks noChangeArrowheads="1"/>
          </p:cNvSpPr>
          <p:nvPr/>
        </p:nvSpPr>
        <p:spPr bwMode="auto">
          <a:xfrm>
            <a:off x="1852613" y="4112697"/>
            <a:ext cx="6769100" cy="190500"/>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64" name="Rectangle 63"/>
          <p:cNvSpPr>
            <a:spLocks noChangeArrowheads="1"/>
          </p:cNvSpPr>
          <p:nvPr/>
        </p:nvSpPr>
        <p:spPr bwMode="auto">
          <a:xfrm>
            <a:off x="1852613" y="4493697"/>
            <a:ext cx="6769100" cy="190500"/>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65" name="Rectangle 64"/>
          <p:cNvSpPr>
            <a:spLocks noChangeArrowheads="1"/>
          </p:cNvSpPr>
          <p:nvPr/>
        </p:nvSpPr>
        <p:spPr bwMode="auto">
          <a:xfrm>
            <a:off x="1854201" y="4798497"/>
            <a:ext cx="6769100" cy="190500"/>
          </a:xfrm>
          <a:prstGeom prst="rect">
            <a:avLst/>
          </a:prstGeom>
          <a:noFill/>
          <a:ln w="127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66" name="Text Box 65"/>
          <p:cNvSpPr txBox="1">
            <a:spLocks noChangeArrowheads="1"/>
          </p:cNvSpPr>
          <p:nvPr/>
        </p:nvSpPr>
        <p:spPr bwMode="auto">
          <a:xfrm>
            <a:off x="2690813" y="3809484"/>
            <a:ext cx="1981200" cy="190500"/>
          </a:xfrm>
          <a:prstGeom prst="rect">
            <a:avLst/>
          </a:prstGeom>
          <a:solidFill>
            <a:schemeClr val="bg2"/>
          </a:solidFill>
          <a:ln w="12700" cap="sq">
            <a:solidFill>
              <a:schemeClr val="hlink"/>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Work</a:t>
            </a:r>
          </a:p>
        </p:txBody>
      </p:sp>
      <p:sp>
        <p:nvSpPr>
          <p:cNvPr id="8258" name="Text Box 66"/>
          <p:cNvSpPr txBox="1">
            <a:spLocks noChangeArrowheads="1"/>
          </p:cNvSpPr>
          <p:nvPr/>
        </p:nvSpPr>
        <p:spPr bwMode="auto">
          <a:xfrm>
            <a:off x="2690813" y="5408097"/>
            <a:ext cx="1981200" cy="190500"/>
          </a:xfrm>
          <a:prstGeom prst="rect">
            <a:avLst/>
          </a:prstGeom>
          <a:solidFill>
            <a:schemeClr val="bg2"/>
          </a:solidFill>
          <a:ln w="12700" cap="sq">
            <a:solidFill>
              <a:schemeClr val="tx1"/>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Work</a:t>
            </a:r>
          </a:p>
        </p:txBody>
      </p:sp>
      <p:sp>
        <p:nvSpPr>
          <p:cNvPr id="8259" name="Rectangle 67"/>
          <p:cNvSpPr>
            <a:spLocks noChangeArrowheads="1"/>
          </p:cNvSpPr>
          <p:nvPr/>
        </p:nvSpPr>
        <p:spPr bwMode="auto">
          <a:xfrm>
            <a:off x="4672013" y="5408097"/>
            <a:ext cx="1524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8260" name="Rectangle 68"/>
          <p:cNvSpPr>
            <a:spLocks noChangeArrowheads="1"/>
          </p:cNvSpPr>
          <p:nvPr/>
        </p:nvSpPr>
        <p:spPr bwMode="auto">
          <a:xfrm>
            <a:off x="2538413" y="5408097"/>
            <a:ext cx="1524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70" name="Text Box 69"/>
          <p:cNvSpPr txBox="1">
            <a:spLocks noChangeArrowheads="1"/>
          </p:cNvSpPr>
          <p:nvPr/>
        </p:nvSpPr>
        <p:spPr bwMode="auto">
          <a:xfrm>
            <a:off x="4672013" y="4798497"/>
            <a:ext cx="684213" cy="190500"/>
          </a:xfrm>
          <a:prstGeom prst="rect">
            <a:avLst/>
          </a:prstGeom>
          <a:solidFill>
            <a:schemeClr val="bg2"/>
          </a:solidFill>
          <a:ln w="12700" cap="sq">
            <a:solidFill>
              <a:schemeClr val="hlink"/>
            </a:solidFill>
            <a:miter lim="800000"/>
            <a:headEnd type="none" w="sm" len="sm"/>
            <a:tailEnd type="none" w="sm" len="sm"/>
          </a:ln>
        </p:spPr>
        <p:txBody>
          <a:bodyPr lIns="0" tIns="9144" rIns="0"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Shop 1</a:t>
            </a:r>
          </a:p>
        </p:txBody>
      </p:sp>
      <p:sp>
        <p:nvSpPr>
          <p:cNvPr id="48171" name="Text Box 70"/>
          <p:cNvSpPr txBox="1">
            <a:spLocks noChangeArrowheads="1"/>
          </p:cNvSpPr>
          <p:nvPr/>
        </p:nvSpPr>
        <p:spPr bwMode="auto">
          <a:xfrm>
            <a:off x="5811838" y="4798497"/>
            <a:ext cx="1068388" cy="190500"/>
          </a:xfrm>
          <a:prstGeom prst="rect">
            <a:avLst/>
          </a:prstGeom>
          <a:solidFill>
            <a:schemeClr val="bg2"/>
          </a:solidFill>
          <a:ln w="12700" cap="sq">
            <a:solidFill>
              <a:schemeClr val="hlink"/>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Shop 2</a:t>
            </a:r>
          </a:p>
        </p:txBody>
      </p:sp>
      <p:sp>
        <p:nvSpPr>
          <p:cNvPr id="48172" name="Text Box 71"/>
          <p:cNvSpPr txBox="1">
            <a:spLocks noChangeArrowheads="1"/>
          </p:cNvSpPr>
          <p:nvPr/>
        </p:nvSpPr>
        <p:spPr bwMode="auto">
          <a:xfrm>
            <a:off x="5280026" y="4493697"/>
            <a:ext cx="608012" cy="190500"/>
          </a:xfrm>
          <a:prstGeom prst="rect">
            <a:avLst/>
          </a:prstGeom>
          <a:solidFill>
            <a:schemeClr val="bg2"/>
          </a:solidFill>
          <a:ln w="12700" cap="sq">
            <a:solidFill>
              <a:schemeClr val="hlink"/>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Other</a:t>
            </a:r>
          </a:p>
        </p:txBody>
      </p:sp>
      <p:sp>
        <p:nvSpPr>
          <p:cNvPr id="8264" name="Text Box 72"/>
          <p:cNvSpPr txBox="1">
            <a:spLocks noChangeArrowheads="1"/>
          </p:cNvSpPr>
          <p:nvPr/>
        </p:nvSpPr>
        <p:spPr bwMode="auto">
          <a:xfrm>
            <a:off x="5281613" y="5408097"/>
            <a:ext cx="608013" cy="190500"/>
          </a:xfrm>
          <a:prstGeom prst="rect">
            <a:avLst/>
          </a:prstGeom>
          <a:solidFill>
            <a:schemeClr val="bg2"/>
          </a:solidFill>
          <a:ln w="12700" cap="sq">
            <a:solidFill>
              <a:schemeClr val="tx1"/>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Other</a:t>
            </a:r>
          </a:p>
        </p:txBody>
      </p:sp>
      <p:sp>
        <p:nvSpPr>
          <p:cNvPr id="8265" name="Rectangle 73"/>
          <p:cNvSpPr>
            <a:spLocks noChangeArrowheads="1"/>
          </p:cNvSpPr>
          <p:nvPr/>
        </p:nvSpPr>
        <p:spPr bwMode="auto">
          <a:xfrm>
            <a:off x="5129213" y="5408097"/>
            <a:ext cx="1524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8266" name="Rectangle 74"/>
          <p:cNvSpPr>
            <a:spLocks noChangeArrowheads="1"/>
          </p:cNvSpPr>
          <p:nvPr/>
        </p:nvSpPr>
        <p:spPr bwMode="auto">
          <a:xfrm>
            <a:off x="5891213" y="5408097"/>
            <a:ext cx="1524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76" name="Text Box 75"/>
          <p:cNvSpPr txBox="1">
            <a:spLocks noChangeArrowheads="1"/>
          </p:cNvSpPr>
          <p:nvPr/>
        </p:nvSpPr>
        <p:spPr bwMode="auto">
          <a:xfrm>
            <a:off x="252413" y="3793609"/>
            <a:ext cx="10033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tIns="9144" bIns="9144">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333366"/>
                </a:solidFill>
                <a:latin typeface="Times New Roman" pitchFamily="18" charset="0"/>
              </a:rPr>
              <a:t>Work Project</a:t>
            </a:r>
          </a:p>
        </p:txBody>
      </p:sp>
      <p:sp>
        <p:nvSpPr>
          <p:cNvPr id="48177" name="Text Box 76"/>
          <p:cNvSpPr txBox="1">
            <a:spLocks noChangeArrowheads="1"/>
          </p:cNvSpPr>
          <p:nvPr/>
        </p:nvSpPr>
        <p:spPr bwMode="auto">
          <a:xfrm>
            <a:off x="250826" y="4107934"/>
            <a:ext cx="1079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tIns="9144" bIns="9144">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333366"/>
                </a:solidFill>
                <a:latin typeface="Times New Roman" pitchFamily="18" charset="0"/>
              </a:rPr>
              <a:t>School Project</a:t>
            </a:r>
          </a:p>
        </p:txBody>
      </p:sp>
      <p:sp>
        <p:nvSpPr>
          <p:cNvPr id="48178" name="Text Box 77"/>
          <p:cNvSpPr txBox="1">
            <a:spLocks noChangeArrowheads="1"/>
          </p:cNvSpPr>
          <p:nvPr/>
        </p:nvSpPr>
        <p:spPr bwMode="auto">
          <a:xfrm>
            <a:off x="250826" y="4477822"/>
            <a:ext cx="10033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tIns="9144" bIns="9144">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333366"/>
                </a:solidFill>
                <a:latin typeface="Times New Roman" pitchFamily="18" charset="0"/>
              </a:rPr>
              <a:t>Other Project</a:t>
            </a:r>
          </a:p>
        </p:txBody>
      </p:sp>
      <p:sp>
        <p:nvSpPr>
          <p:cNvPr id="48179" name="Text Box 78"/>
          <p:cNvSpPr txBox="1">
            <a:spLocks noChangeArrowheads="1"/>
          </p:cNvSpPr>
          <p:nvPr/>
        </p:nvSpPr>
        <p:spPr bwMode="auto">
          <a:xfrm>
            <a:off x="252413" y="4782622"/>
            <a:ext cx="1239838"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tIns="9144" bIns="9144">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333366"/>
                </a:solidFill>
                <a:latin typeface="Times New Roman" pitchFamily="18" charset="0"/>
              </a:rPr>
              <a:t>Shopping Project</a:t>
            </a:r>
          </a:p>
        </p:txBody>
      </p:sp>
      <p:sp>
        <p:nvSpPr>
          <p:cNvPr id="8271" name="Text Box 79"/>
          <p:cNvSpPr txBox="1">
            <a:spLocks noChangeArrowheads="1"/>
          </p:cNvSpPr>
          <p:nvPr/>
        </p:nvSpPr>
        <p:spPr bwMode="auto">
          <a:xfrm>
            <a:off x="4824413" y="5408097"/>
            <a:ext cx="684213" cy="190500"/>
          </a:xfrm>
          <a:prstGeom prst="rect">
            <a:avLst/>
          </a:prstGeom>
          <a:solidFill>
            <a:schemeClr val="bg2"/>
          </a:solidFill>
          <a:ln w="12700" cap="sq">
            <a:solidFill>
              <a:schemeClr val="tx1"/>
            </a:solidFill>
            <a:miter lim="800000"/>
            <a:headEnd type="none" w="sm" len="sm"/>
            <a:tailEnd type="none" w="sm" len="sm"/>
          </a:ln>
        </p:spPr>
        <p:txBody>
          <a:bodyPr lIns="0" tIns="9144" rIns="0"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Shop 1</a:t>
            </a:r>
          </a:p>
        </p:txBody>
      </p:sp>
      <p:sp>
        <p:nvSpPr>
          <p:cNvPr id="8272" name="Rectangle 80"/>
          <p:cNvSpPr>
            <a:spLocks noChangeArrowheads="1"/>
          </p:cNvSpPr>
          <p:nvPr/>
        </p:nvSpPr>
        <p:spPr bwMode="auto">
          <a:xfrm>
            <a:off x="5510213" y="5408097"/>
            <a:ext cx="1524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8273" name="Text Box 81"/>
          <p:cNvSpPr txBox="1">
            <a:spLocks noChangeArrowheads="1"/>
          </p:cNvSpPr>
          <p:nvPr/>
        </p:nvSpPr>
        <p:spPr bwMode="auto">
          <a:xfrm>
            <a:off x="6043613" y="5408097"/>
            <a:ext cx="2586038" cy="190500"/>
          </a:xfrm>
          <a:prstGeom prst="rect">
            <a:avLst/>
          </a:prstGeom>
          <a:solidFill>
            <a:schemeClr val="bg2"/>
          </a:solidFill>
          <a:ln w="12700" cap="sq">
            <a:solidFill>
              <a:schemeClr val="tx1"/>
            </a:solidFill>
            <a:miter lim="800000"/>
            <a:headEnd type="none" w="sm" len="sm"/>
            <a:tailEnd type="none" w="sm" len="sm"/>
          </a:ln>
        </p:spPr>
        <p:txBody>
          <a:bodyPr lIns="0" tIns="9144" rIns="0"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At-home</a:t>
            </a:r>
          </a:p>
        </p:txBody>
      </p:sp>
      <p:sp>
        <p:nvSpPr>
          <p:cNvPr id="8274" name="Text Box 82"/>
          <p:cNvSpPr txBox="1">
            <a:spLocks noChangeArrowheads="1"/>
          </p:cNvSpPr>
          <p:nvPr/>
        </p:nvSpPr>
        <p:spPr bwMode="auto">
          <a:xfrm>
            <a:off x="5662613" y="5408097"/>
            <a:ext cx="608013" cy="190500"/>
          </a:xfrm>
          <a:prstGeom prst="rect">
            <a:avLst/>
          </a:prstGeom>
          <a:solidFill>
            <a:schemeClr val="bg2"/>
          </a:solidFill>
          <a:ln w="12700" cap="sq">
            <a:solidFill>
              <a:schemeClr val="tx1"/>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Other</a:t>
            </a:r>
          </a:p>
        </p:txBody>
      </p:sp>
      <p:sp>
        <p:nvSpPr>
          <p:cNvPr id="8275" name="Rectangle 83"/>
          <p:cNvSpPr>
            <a:spLocks noChangeArrowheads="1"/>
          </p:cNvSpPr>
          <p:nvPr/>
        </p:nvSpPr>
        <p:spPr bwMode="auto">
          <a:xfrm>
            <a:off x="6272213" y="5408097"/>
            <a:ext cx="1524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8276" name="Text Box 84"/>
          <p:cNvSpPr txBox="1">
            <a:spLocks noChangeArrowheads="1"/>
          </p:cNvSpPr>
          <p:nvPr/>
        </p:nvSpPr>
        <p:spPr bwMode="auto">
          <a:xfrm>
            <a:off x="6577013" y="5408097"/>
            <a:ext cx="1068388" cy="190500"/>
          </a:xfrm>
          <a:prstGeom prst="rect">
            <a:avLst/>
          </a:prstGeom>
          <a:solidFill>
            <a:schemeClr val="bg2"/>
          </a:solidFill>
          <a:ln w="12700" cap="sq">
            <a:solidFill>
              <a:schemeClr val="tx1"/>
            </a:solidFill>
            <a:miter lim="800000"/>
            <a:headEnd type="none" w="sm" len="sm"/>
            <a:tailEnd type="none" w="sm" len="sm"/>
          </a:ln>
        </p:spPr>
        <p:txBody>
          <a:bodyPr tIns="9144"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Shop 2</a:t>
            </a:r>
          </a:p>
        </p:txBody>
      </p:sp>
      <p:sp>
        <p:nvSpPr>
          <p:cNvPr id="8277" name="Rectangle 85"/>
          <p:cNvSpPr>
            <a:spLocks noChangeArrowheads="1"/>
          </p:cNvSpPr>
          <p:nvPr/>
        </p:nvSpPr>
        <p:spPr bwMode="auto">
          <a:xfrm>
            <a:off x="6272213" y="5408097"/>
            <a:ext cx="3048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8278" name="Rectangle 86"/>
          <p:cNvSpPr>
            <a:spLocks noChangeArrowheads="1"/>
          </p:cNvSpPr>
          <p:nvPr/>
        </p:nvSpPr>
        <p:spPr bwMode="auto">
          <a:xfrm>
            <a:off x="7643813" y="5408097"/>
            <a:ext cx="304800" cy="190500"/>
          </a:xfrm>
          <a:prstGeom prst="rect">
            <a:avLst/>
          </a:prstGeom>
          <a:solidFill>
            <a:srgbClr val="FFFF00"/>
          </a:solidFill>
          <a:ln w="12700" cap="sq">
            <a:solidFill>
              <a:schemeClr val="tx1"/>
            </a:solidFill>
            <a:miter lim="800000"/>
            <a:headEnd type="none" w="sm" len="sm"/>
            <a:tailEnd type="none" w="sm" len="sm"/>
          </a:ln>
        </p:spPr>
        <p:txBody>
          <a:bodyPr wrap="none" tIns="9144" bIns="9144"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88" name="Text Box 87"/>
          <p:cNvSpPr txBox="1">
            <a:spLocks noChangeArrowheads="1"/>
          </p:cNvSpPr>
          <p:nvPr/>
        </p:nvSpPr>
        <p:spPr bwMode="auto">
          <a:xfrm>
            <a:off x="481013" y="5296972"/>
            <a:ext cx="7445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tIns="9144" bIns="9144">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i="0">
                <a:solidFill>
                  <a:srgbClr val="333366"/>
                </a:solidFill>
                <a:latin typeface="Times New Roman" pitchFamily="18" charset="0"/>
              </a:rPr>
              <a:t>Person </a:t>
            </a:r>
          </a:p>
          <a:p>
            <a:r>
              <a:rPr lang="en-US" altLang="en-US" sz="1200" i="0">
                <a:solidFill>
                  <a:srgbClr val="333366"/>
                </a:solidFill>
                <a:latin typeface="Times New Roman" pitchFamily="18" charset="0"/>
              </a:rPr>
              <a:t>Schedule</a:t>
            </a:r>
          </a:p>
        </p:txBody>
      </p:sp>
      <p:sp>
        <p:nvSpPr>
          <p:cNvPr id="48189" name="Rectangle 88"/>
          <p:cNvSpPr>
            <a:spLocks noChangeArrowheads="1"/>
          </p:cNvSpPr>
          <p:nvPr/>
        </p:nvSpPr>
        <p:spPr bwMode="auto">
          <a:xfrm>
            <a:off x="922338" y="5808147"/>
            <a:ext cx="760413" cy="1524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90" name="Text Box 89"/>
          <p:cNvSpPr txBox="1">
            <a:spLocks noChangeArrowheads="1"/>
          </p:cNvSpPr>
          <p:nvPr/>
        </p:nvSpPr>
        <p:spPr bwMode="auto">
          <a:xfrm>
            <a:off x="1682751" y="5789097"/>
            <a:ext cx="1839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333366"/>
                </a:solidFill>
                <a:latin typeface="Times New Roman" pitchFamily="18" charset="0"/>
              </a:rPr>
              <a:t>= “Gap” in Project Agenda</a:t>
            </a:r>
          </a:p>
        </p:txBody>
      </p:sp>
      <p:sp>
        <p:nvSpPr>
          <p:cNvPr id="48191" name="Rectangle 90"/>
          <p:cNvSpPr>
            <a:spLocks noChangeArrowheads="1"/>
          </p:cNvSpPr>
          <p:nvPr/>
        </p:nvSpPr>
        <p:spPr bwMode="auto">
          <a:xfrm>
            <a:off x="3817938" y="5808147"/>
            <a:ext cx="760413" cy="152400"/>
          </a:xfrm>
          <a:prstGeom prst="rect">
            <a:avLst/>
          </a:prstGeom>
          <a:solidFill>
            <a:schemeClr val="bg2"/>
          </a:solidFill>
          <a:ln w="9525">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92" name="Text Box 91"/>
          <p:cNvSpPr txBox="1">
            <a:spLocks noChangeArrowheads="1"/>
          </p:cNvSpPr>
          <p:nvPr/>
        </p:nvSpPr>
        <p:spPr bwMode="auto">
          <a:xfrm>
            <a:off x="4519613" y="5789097"/>
            <a:ext cx="1339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333366"/>
                </a:solidFill>
                <a:latin typeface="Times New Roman" pitchFamily="18" charset="0"/>
              </a:rPr>
              <a:t>= Activity Episode</a:t>
            </a:r>
          </a:p>
        </p:txBody>
      </p:sp>
      <p:sp>
        <p:nvSpPr>
          <p:cNvPr id="48193" name="Rectangle 92"/>
          <p:cNvSpPr>
            <a:spLocks noChangeArrowheads="1"/>
          </p:cNvSpPr>
          <p:nvPr/>
        </p:nvSpPr>
        <p:spPr bwMode="auto">
          <a:xfrm>
            <a:off x="6332538" y="5804972"/>
            <a:ext cx="760413" cy="152400"/>
          </a:xfrm>
          <a:prstGeom prst="rect">
            <a:avLst/>
          </a:prstGeom>
          <a:solidFill>
            <a:srgbClr val="FFFF00"/>
          </a:solidFill>
          <a:ln w="9525">
            <a:solidFill>
              <a:schemeClr val="tx1"/>
            </a:solidFill>
            <a:miter lim="800000"/>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8194" name="Text Box 93"/>
          <p:cNvSpPr txBox="1">
            <a:spLocks noChangeArrowheads="1"/>
          </p:cNvSpPr>
          <p:nvPr/>
        </p:nvSpPr>
        <p:spPr bwMode="auto">
          <a:xfrm>
            <a:off x="7094538" y="5789097"/>
            <a:ext cx="1238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333366"/>
                </a:solidFill>
                <a:latin typeface="Times New Roman" pitchFamily="18" charset="0"/>
              </a:rPr>
              <a:t>= Travel Episode</a:t>
            </a:r>
          </a:p>
        </p:txBody>
      </p:sp>
      <p:sp>
        <p:nvSpPr>
          <p:cNvPr id="8286" name="Text Box 94"/>
          <p:cNvSpPr txBox="1">
            <a:spLocks noChangeArrowheads="1"/>
          </p:cNvSpPr>
          <p:nvPr/>
        </p:nvSpPr>
        <p:spPr bwMode="auto">
          <a:xfrm>
            <a:off x="1852613" y="5408097"/>
            <a:ext cx="684213" cy="190500"/>
          </a:xfrm>
          <a:prstGeom prst="rect">
            <a:avLst/>
          </a:prstGeom>
          <a:solidFill>
            <a:schemeClr val="bg2"/>
          </a:solidFill>
          <a:ln w="12700" cap="sq">
            <a:solidFill>
              <a:schemeClr val="tx1"/>
            </a:solidFill>
            <a:miter lim="800000"/>
            <a:headEnd type="none" w="sm" len="sm"/>
            <a:tailEnd type="none" w="sm" len="sm"/>
          </a:ln>
        </p:spPr>
        <p:txBody>
          <a:bodyPr lIns="0" tIns="9144" rIns="0"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At-home</a:t>
            </a:r>
          </a:p>
        </p:txBody>
      </p:sp>
      <p:sp>
        <p:nvSpPr>
          <p:cNvPr id="8287" name="Text Box 95"/>
          <p:cNvSpPr txBox="1">
            <a:spLocks noChangeArrowheads="1"/>
          </p:cNvSpPr>
          <p:nvPr/>
        </p:nvSpPr>
        <p:spPr bwMode="auto">
          <a:xfrm>
            <a:off x="7948613" y="5408097"/>
            <a:ext cx="684213" cy="190500"/>
          </a:xfrm>
          <a:prstGeom prst="rect">
            <a:avLst/>
          </a:prstGeom>
          <a:solidFill>
            <a:schemeClr val="bg2"/>
          </a:solidFill>
          <a:ln w="12700" cap="sq">
            <a:solidFill>
              <a:schemeClr val="tx1"/>
            </a:solidFill>
            <a:miter lim="800000"/>
            <a:headEnd type="none" w="sm" len="sm"/>
            <a:tailEnd type="none" w="sm" len="sm"/>
          </a:ln>
        </p:spPr>
        <p:txBody>
          <a:bodyPr lIns="0" tIns="9144" rIns="0" bIns="9144" anchor="ctr" anchorCtr="1"/>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r>
              <a:rPr lang="en-US" altLang="en-US" sz="1200" i="0">
                <a:solidFill>
                  <a:srgbClr val="FFFFFF"/>
                </a:solidFill>
                <a:latin typeface="Times New Roman" pitchFamily="18" charset="0"/>
              </a:rPr>
              <a:t>At-home</a:t>
            </a:r>
          </a:p>
        </p:txBody>
      </p:sp>
      <p:sp>
        <p:nvSpPr>
          <p:cNvPr id="48197" name="Line 96"/>
          <p:cNvSpPr>
            <a:spLocks noChangeShapeType="1"/>
          </p:cNvSpPr>
          <p:nvPr/>
        </p:nvSpPr>
        <p:spPr bwMode="auto">
          <a:xfrm>
            <a:off x="5129213" y="5065197"/>
            <a:ext cx="1588" cy="315912"/>
          </a:xfrm>
          <a:prstGeom prst="line">
            <a:avLst/>
          </a:prstGeom>
          <a:noFill/>
          <a:ln w="12700" cap="sq">
            <a:solidFill>
              <a:schemeClr val="hlink"/>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CA">
              <a:solidFill>
                <a:srgbClr val="4C698D"/>
              </a:solidFill>
            </a:endParaRPr>
          </a:p>
        </p:txBody>
      </p:sp>
      <p:sp>
        <p:nvSpPr>
          <p:cNvPr id="48198" name="Text Box 97"/>
          <p:cNvSpPr txBox="1">
            <a:spLocks noChangeArrowheads="1"/>
          </p:cNvSpPr>
          <p:nvPr/>
        </p:nvSpPr>
        <p:spPr bwMode="auto">
          <a:xfrm>
            <a:off x="557213" y="4893747"/>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spcBef>
                <a:spcPct val="50000"/>
              </a:spcBef>
            </a:pPr>
            <a:r>
              <a:rPr lang="en-US" altLang="en-US" sz="1200" i="0">
                <a:solidFill>
                  <a:srgbClr val="333366"/>
                </a:solidFill>
                <a:latin typeface="Times New Roman" pitchFamily="18" charset="0"/>
              </a:rPr>
              <a:t>:</a:t>
            </a:r>
          </a:p>
        </p:txBody>
      </p:sp>
      <p:sp>
        <p:nvSpPr>
          <p:cNvPr id="48199" name="Text Box 98"/>
          <p:cNvSpPr txBox="1">
            <a:spLocks noChangeArrowheads="1"/>
          </p:cNvSpPr>
          <p:nvPr/>
        </p:nvSpPr>
        <p:spPr bwMode="auto">
          <a:xfrm>
            <a:off x="557213" y="5122347"/>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pPr algn="ctr">
              <a:spcBef>
                <a:spcPct val="50000"/>
              </a:spcBef>
            </a:pPr>
            <a:r>
              <a:rPr lang="en-US" altLang="en-US" sz="1200" i="0">
                <a:solidFill>
                  <a:srgbClr val="333366"/>
                </a:solidFill>
                <a:latin typeface="Times New Roman" pitchFamily="18" charset="0"/>
              </a:rPr>
              <a:t>:</a:t>
            </a:r>
          </a:p>
        </p:txBody>
      </p:sp>
      <p:sp>
        <p:nvSpPr>
          <p:cNvPr id="48200" name="Text Box 99"/>
          <p:cNvSpPr txBox="1">
            <a:spLocks noChangeArrowheads="1"/>
          </p:cNvSpPr>
          <p:nvPr/>
        </p:nvSpPr>
        <p:spPr bwMode="auto">
          <a:xfrm>
            <a:off x="236538" y="3463409"/>
            <a:ext cx="3486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1200" b="1" i="0">
                <a:solidFill>
                  <a:srgbClr val="333366"/>
                </a:solidFill>
                <a:latin typeface="Times New Roman" pitchFamily="18" charset="0"/>
              </a:rPr>
              <a:t>Scheduling Activity Episodes into a Daily Schedule</a:t>
            </a:r>
            <a:endParaRPr lang="en-CA" altLang="en-US" sz="1200" b="1" i="0">
              <a:solidFill>
                <a:srgbClr val="333366"/>
              </a:solidFill>
              <a:latin typeface="Times New Roman" pitchFamily="18" charset="0"/>
            </a:endParaRPr>
          </a:p>
        </p:txBody>
      </p:sp>
      <p:sp>
        <p:nvSpPr>
          <p:cNvPr id="48201" name="Text Box 102"/>
          <p:cNvSpPr txBox="1">
            <a:spLocks noChangeArrowheads="1"/>
          </p:cNvSpPr>
          <p:nvPr/>
        </p:nvSpPr>
        <p:spPr bwMode="auto">
          <a:xfrm>
            <a:off x="5110163" y="-10041"/>
            <a:ext cx="4054475" cy="377825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2000" i="0">
                <a:solidFill>
                  <a:srgbClr val="FF0000"/>
                </a:solidFill>
              </a:rPr>
              <a:t>TASHA generates the number of activity episodes from a set of “projects” that a person (or household) might engage in during a typical weekday.  It also generates the desired start time and duration of each episode.</a:t>
            </a:r>
          </a:p>
          <a:p>
            <a:r>
              <a:rPr lang="en-US" altLang="en-US" sz="2000" i="0">
                <a:solidFill>
                  <a:srgbClr val="333366"/>
                </a:solidFill>
              </a:rPr>
              <a:t>It then builds each person’s daily schedule, adjusting start times and durations to ensure feasibility.</a:t>
            </a:r>
          </a:p>
          <a:p>
            <a:r>
              <a:rPr lang="en-US" altLang="en-US" sz="2000" i="0">
                <a:solidFill>
                  <a:srgbClr val="FFFF66"/>
                </a:solidFill>
              </a:rPr>
              <a:t>Travel episodes are inserted as part of the scheduling process.</a:t>
            </a:r>
            <a:r>
              <a:rPr lang="en-US" altLang="en-US" sz="2000" i="0">
                <a:solidFill>
                  <a:srgbClr val="FFFFFF"/>
                </a:solidFill>
              </a:rPr>
              <a:t> </a:t>
            </a:r>
            <a:endParaRPr lang="en-CA" altLang="en-US" sz="2000" i="0">
              <a:solidFill>
                <a:srgbClr val="FFFFFF"/>
              </a:solidFill>
            </a:endParaRPr>
          </a:p>
        </p:txBody>
      </p:sp>
    </p:spTree>
    <p:extLst>
      <p:ext uri="{BB962C8B-B14F-4D97-AF65-F5344CB8AC3E}">
        <p14:creationId xmlns:p14="http://schemas.microsoft.com/office/powerpoint/2010/main" val="3484463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58"/>
                                        </p:tgtEl>
                                        <p:attrNameLst>
                                          <p:attrName>style.visibility</p:attrName>
                                        </p:attrNameLst>
                                      </p:cBhvr>
                                      <p:to>
                                        <p:strVal val="visible"/>
                                      </p:to>
                                    </p:set>
                                    <p:anim calcmode="lin" valueType="num">
                                      <p:cBhvr additive="base">
                                        <p:cTn id="7" dur="500" fill="hold"/>
                                        <p:tgtEl>
                                          <p:spTgt spid="8258"/>
                                        </p:tgtEl>
                                        <p:attrNameLst>
                                          <p:attrName>ppt_x</p:attrName>
                                        </p:attrNameLst>
                                      </p:cBhvr>
                                      <p:tavLst>
                                        <p:tav tm="0">
                                          <p:val>
                                            <p:strVal val="#ppt_x"/>
                                          </p:val>
                                        </p:tav>
                                        <p:tav tm="100000">
                                          <p:val>
                                            <p:strVal val="#ppt_x"/>
                                          </p:val>
                                        </p:tav>
                                      </p:tavLst>
                                    </p:anim>
                                    <p:anim calcmode="lin" valueType="num">
                                      <p:cBhvr additive="base">
                                        <p:cTn id="8" dur="500" fill="hold"/>
                                        <p:tgtEl>
                                          <p:spTgt spid="82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8259"/>
                                        </p:tgtEl>
                                        <p:attrNameLst>
                                          <p:attrName>style.visibility</p:attrName>
                                        </p:attrNameLst>
                                      </p:cBhvr>
                                      <p:to>
                                        <p:strVal val="visible"/>
                                      </p:to>
                                    </p:set>
                                    <p:anim calcmode="lin" valueType="num">
                                      <p:cBhvr>
                                        <p:cTn id="12" dur="500" fill="hold"/>
                                        <p:tgtEl>
                                          <p:spTgt spid="8259"/>
                                        </p:tgtEl>
                                        <p:attrNameLst>
                                          <p:attrName>ppt_x</p:attrName>
                                        </p:attrNameLst>
                                      </p:cBhvr>
                                      <p:tavLst>
                                        <p:tav tm="0">
                                          <p:val>
                                            <p:strVal val="#ppt_x-#ppt_w/2"/>
                                          </p:val>
                                        </p:tav>
                                        <p:tav tm="100000">
                                          <p:val>
                                            <p:strVal val="#ppt_x"/>
                                          </p:val>
                                        </p:tav>
                                      </p:tavLst>
                                    </p:anim>
                                    <p:anim calcmode="lin" valueType="num">
                                      <p:cBhvr>
                                        <p:cTn id="13" dur="500" fill="hold"/>
                                        <p:tgtEl>
                                          <p:spTgt spid="8259"/>
                                        </p:tgtEl>
                                        <p:attrNameLst>
                                          <p:attrName>ppt_y</p:attrName>
                                        </p:attrNameLst>
                                      </p:cBhvr>
                                      <p:tavLst>
                                        <p:tav tm="0">
                                          <p:val>
                                            <p:strVal val="#ppt_y"/>
                                          </p:val>
                                        </p:tav>
                                        <p:tav tm="100000">
                                          <p:val>
                                            <p:strVal val="#ppt_y"/>
                                          </p:val>
                                        </p:tav>
                                      </p:tavLst>
                                    </p:anim>
                                    <p:anim calcmode="lin" valueType="num">
                                      <p:cBhvr>
                                        <p:cTn id="14" dur="500" fill="hold"/>
                                        <p:tgtEl>
                                          <p:spTgt spid="8259"/>
                                        </p:tgtEl>
                                        <p:attrNameLst>
                                          <p:attrName>ppt_w</p:attrName>
                                        </p:attrNameLst>
                                      </p:cBhvr>
                                      <p:tavLst>
                                        <p:tav tm="0">
                                          <p:val>
                                            <p:fltVal val="0"/>
                                          </p:val>
                                        </p:tav>
                                        <p:tav tm="100000">
                                          <p:val>
                                            <p:strVal val="#ppt_w"/>
                                          </p:val>
                                        </p:tav>
                                      </p:tavLst>
                                    </p:anim>
                                    <p:anim calcmode="lin" valueType="num">
                                      <p:cBhvr>
                                        <p:cTn id="15" dur="500" fill="hold"/>
                                        <p:tgtEl>
                                          <p:spTgt spid="8259"/>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17" presetClass="entr" presetSubtype="2" fill="hold" grpId="0" nodeType="afterEffect">
                                  <p:stCondLst>
                                    <p:cond delay="0"/>
                                  </p:stCondLst>
                                  <p:childTnLst>
                                    <p:set>
                                      <p:cBhvr>
                                        <p:cTn id="18" dur="1" fill="hold">
                                          <p:stCondLst>
                                            <p:cond delay="0"/>
                                          </p:stCondLst>
                                        </p:cTn>
                                        <p:tgtEl>
                                          <p:spTgt spid="8260"/>
                                        </p:tgtEl>
                                        <p:attrNameLst>
                                          <p:attrName>style.visibility</p:attrName>
                                        </p:attrNameLst>
                                      </p:cBhvr>
                                      <p:to>
                                        <p:strVal val="visible"/>
                                      </p:to>
                                    </p:set>
                                    <p:anim calcmode="lin" valueType="num">
                                      <p:cBhvr>
                                        <p:cTn id="19" dur="500" fill="hold"/>
                                        <p:tgtEl>
                                          <p:spTgt spid="8260"/>
                                        </p:tgtEl>
                                        <p:attrNameLst>
                                          <p:attrName>ppt_x</p:attrName>
                                        </p:attrNameLst>
                                      </p:cBhvr>
                                      <p:tavLst>
                                        <p:tav tm="0">
                                          <p:val>
                                            <p:strVal val="#ppt_x+#ppt_w/2"/>
                                          </p:val>
                                        </p:tav>
                                        <p:tav tm="100000">
                                          <p:val>
                                            <p:strVal val="#ppt_x"/>
                                          </p:val>
                                        </p:tav>
                                      </p:tavLst>
                                    </p:anim>
                                    <p:anim calcmode="lin" valueType="num">
                                      <p:cBhvr>
                                        <p:cTn id="20" dur="500" fill="hold"/>
                                        <p:tgtEl>
                                          <p:spTgt spid="8260"/>
                                        </p:tgtEl>
                                        <p:attrNameLst>
                                          <p:attrName>ppt_y</p:attrName>
                                        </p:attrNameLst>
                                      </p:cBhvr>
                                      <p:tavLst>
                                        <p:tav tm="0">
                                          <p:val>
                                            <p:strVal val="#ppt_y"/>
                                          </p:val>
                                        </p:tav>
                                        <p:tav tm="100000">
                                          <p:val>
                                            <p:strVal val="#ppt_y"/>
                                          </p:val>
                                        </p:tav>
                                      </p:tavLst>
                                    </p:anim>
                                    <p:anim calcmode="lin" valueType="num">
                                      <p:cBhvr>
                                        <p:cTn id="21" dur="500" fill="hold"/>
                                        <p:tgtEl>
                                          <p:spTgt spid="8260"/>
                                        </p:tgtEl>
                                        <p:attrNameLst>
                                          <p:attrName>ppt_w</p:attrName>
                                        </p:attrNameLst>
                                      </p:cBhvr>
                                      <p:tavLst>
                                        <p:tav tm="0">
                                          <p:val>
                                            <p:fltVal val="0"/>
                                          </p:val>
                                        </p:tav>
                                        <p:tav tm="100000">
                                          <p:val>
                                            <p:strVal val="#ppt_w"/>
                                          </p:val>
                                        </p:tav>
                                      </p:tavLst>
                                    </p:anim>
                                    <p:anim calcmode="lin" valueType="num">
                                      <p:cBhvr>
                                        <p:cTn id="22" dur="500" fill="hold"/>
                                        <p:tgtEl>
                                          <p:spTgt spid="8260"/>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828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264"/>
                                        </p:tgtEl>
                                        <p:attrNameLst>
                                          <p:attrName>style.visibility</p:attrName>
                                        </p:attrNameLst>
                                      </p:cBhvr>
                                      <p:to>
                                        <p:strVal val="visible"/>
                                      </p:to>
                                    </p:set>
                                    <p:anim calcmode="lin" valueType="num">
                                      <p:cBhvr additive="base">
                                        <p:cTn id="30" dur="500" fill="hold"/>
                                        <p:tgtEl>
                                          <p:spTgt spid="8264"/>
                                        </p:tgtEl>
                                        <p:attrNameLst>
                                          <p:attrName>ppt_x</p:attrName>
                                        </p:attrNameLst>
                                      </p:cBhvr>
                                      <p:tavLst>
                                        <p:tav tm="0">
                                          <p:val>
                                            <p:strVal val="#ppt_x"/>
                                          </p:val>
                                        </p:tav>
                                        <p:tav tm="100000">
                                          <p:val>
                                            <p:strVal val="#ppt_x"/>
                                          </p:val>
                                        </p:tav>
                                      </p:tavLst>
                                    </p:anim>
                                    <p:anim calcmode="lin" valueType="num">
                                      <p:cBhvr additive="base">
                                        <p:cTn id="31" dur="500" fill="hold"/>
                                        <p:tgtEl>
                                          <p:spTgt spid="8264"/>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17" presetClass="entr" presetSubtype="2" fill="hold" grpId="0" nodeType="afterEffect">
                                  <p:stCondLst>
                                    <p:cond delay="0"/>
                                  </p:stCondLst>
                                  <p:childTnLst>
                                    <p:set>
                                      <p:cBhvr>
                                        <p:cTn id="34" dur="1" fill="hold">
                                          <p:stCondLst>
                                            <p:cond delay="0"/>
                                          </p:stCondLst>
                                        </p:cTn>
                                        <p:tgtEl>
                                          <p:spTgt spid="8265"/>
                                        </p:tgtEl>
                                        <p:attrNameLst>
                                          <p:attrName>style.visibility</p:attrName>
                                        </p:attrNameLst>
                                      </p:cBhvr>
                                      <p:to>
                                        <p:strVal val="visible"/>
                                      </p:to>
                                    </p:set>
                                    <p:anim calcmode="lin" valueType="num">
                                      <p:cBhvr>
                                        <p:cTn id="35" dur="500" fill="hold"/>
                                        <p:tgtEl>
                                          <p:spTgt spid="8265"/>
                                        </p:tgtEl>
                                        <p:attrNameLst>
                                          <p:attrName>ppt_x</p:attrName>
                                        </p:attrNameLst>
                                      </p:cBhvr>
                                      <p:tavLst>
                                        <p:tav tm="0">
                                          <p:val>
                                            <p:strVal val="#ppt_x+#ppt_w/2"/>
                                          </p:val>
                                        </p:tav>
                                        <p:tav tm="100000">
                                          <p:val>
                                            <p:strVal val="#ppt_x"/>
                                          </p:val>
                                        </p:tav>
                                      </p:tavLst>
                                    </p:anim>
                                    <p:anim calcmode="lin" valueType="num">
                                      <p:cBhvr>
                                        <p:cTn id="36" dur="500" fill="hold"/>
                                        <p:tgtEl>
                                          <p:spTgt spid="8265"/>
                                        </p:tgtEl>
                                        <p:attrNameLst>
                                          <p:attrName>ppt_y</p:attrName>
                                        </p:attrNameLst>
                                      </p:cBhvr>
                                      <p:tavLst>
                                        <p:tav tm="0">
                                          <p:val>
                                            <p:strVal val="#ppt_y"/>
                                          </p:val>
                                        </p:tav>
                                        <p:tav tm="100000">
                                          <p:val>
                                            <p:strVal val="#ppt_y"/>
                                          </p:val>
                                        </p:tav>
                                      </p:tavLst>
                                    </p:anim>
                                    <p:anim calcmode="lin" valueType="num">
                                      <p:cBhvr>
                                        <p:cTn id="37" dur="500" fill="hold"/>
                                        <p:tgtEl>
                                          <p:spTgt spid="8265"/>
                                        </p:tgtEl>
                                        <p:attrNameLst>
                                          <p:attrName>ppt_w</p:attrName>
                                        </p:attrNameLst>
                                      </p:cBhvr>
                                      <p:tavLst>
                                        <p:tav tm="0">
                                          <p:val>
                                            <p:fltVal val="0"/>
                                          </p:val>
                                        </p:tav>
                                        <p:tav tm="100000">
                                          <p:val>
                                            <p:strVal val="#ppt_w"/>
                                          </p:val>
                                        </p:tav>
                                      </p:tavLst>
                                    </p:anim>
                                    <p:anim calcmode="lin" valueType="num">
                                      <p:cBhvr>
                                        <p:cTn id="38" dur="500" fill="hold"/>
                                        <p:tgtEl>
                                          <p:spTgt spid="8265"/>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1000"/>
                            </p:stCondLst>
                            <p:childTnLst>
                              <p:par>
                                <p:cTn id="40" presetID="17" presetClass="entr" presetSubtype="8" fill="hold" grpId="0" nodeType="afterEffect">
                                  <p:stCondLst>
                                    <p:cond delay="0"/>
                                  </p:stCondLst>
                                  <p:childTnLst>
                                    <p:set>
                                      <p:cBhvr>
                                        <p:cTn id="41" dur="1" fill="hold">
                                          <p:stCondLst>
                                            <p:cond delay="0"/>
                                          </p:stCondLst>
                                        </p:cTn>
                                        <p:tgtEl>
                                          <p:spTgt spid="8266"/>
                                        </p:tgtEl>
                                        <p:attrNameLst>
                                          <p:attrName>style.visibility</p:attrName>
                                        </p:attrNameLst>
                                      </p:cBhvr>
                                      <p:to>
                                        <p:strVal val="visible"/>
                                      </p:to>
                                    </p:set>
                                    <p:anim calcmode="lin" valueType="num">
                                      <p:cBhvr>
                                        <p:cTn id="42" dur="500" fill="hold"/>
                                        <p:tgtEl>
                                          <p:spTgt spid="8266"/>
                                        </p:tgtEl>
                                        <p:attrNameLst>
                                          <p:attrName>ppt_x</p:attrName>
                                        </p:attrNameLst>
                                      </p:cBhvr>
                                      <p:tavLst>
                                        <p:tav tm="0">
                                          <p:val>
                                            <p:strVal val="#ppt_x-#ppt_w/2"/>
                                          </p:val>
                                        </p:tav>
                                        <p:tav tm="100000">
                                          <p:val>
                                            <p:strVal val="#ppt_x"/>
                                          </p:val>
                                        </p:tav>
                                      </p:tavLst>
                                    </p:anim>
                                    <p:anim calcmode="lin" valueType="num">
                                      <p:cBhvr>
                                        <p:cTn id="43" dur="500" fill="hold"/>
                                        <p:tgtEl>
                                          <p:spTgt spid="8266"/>
                                        </p:tgtEl>
                                        <p:attrNameLst>
                                          <p:attrName>ppt_y</p:attrName>
                                        </p:attrNameLst>
                                      </p:cBhvr>
                                      <p:tavLst>
                                        <p:tav tm="0">
                                          <p:val>
                                            <p:strVal val="#ppt_y"/>
                                          </p:val>
                                        </p:tav>
                                        <p:tav tm="100000">
                                          <p:val>
                                            <p:strVal val="#ppt_y"/>
                                          </p:val>
                                        </p:tav>
                                      </p:tavLst>
                                    </p:anim>
                                    <p:anim calcmode="lin" valueType="num">
                                      <p:cBhvr>
                                        <p:cTn id="44" dur="500" fill="hold"/>
                                        <p:tgtEl>
                                          <p:spTgt spid="8266"/>
                                        </p:tgtEl>
                                        <p:attrNameLst>
                                          <p:attrName>ppt_w</p:attrName>
                                        </p:attrNameLst>
                                      </p:cBhvr>
                                      <p:tavLst>
                                        <p:tav tm="0">
                                          <p:val>
                                            <p:fltVal val="0"/>
                                          </p:val>
                                        </p:tav>
                                        <p:tav tm="100000">
                                          <p:val>
                                            <p:strVal val="#ppt_w"/>
                                          </p:val>
                                        </p:tav>
                                      </p:tavLst>
                                    </p:anim>
                                    <p:anim calcmode="lin" valueType="num">
                                      <p:cBhvr>
                                        <p:cTn id="45" dur="500" fill="hold"/>
                                        <p:tgtEl>
                                          <p:spTgt spid="8266"/>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500"/>
                            </p:stCondLst>
                            <p:childTnLst>
                              <p:par>
                                <p:cTn id="47" presetID="1" presetClass="entr" presetSubtype="0" fill="hold" grpId="0" nodeType="afterEffect">
                                  <p:stCondLst>
                                    <p:cond delay="0"/>
                                  </p:stCondLst>
                                  <p:childTnLst>
                                    <p:set>
                                      <p:cBhvr>
                                        <p:cTn id="48" dur="1" fill="hold">
                                          <p:stCondLst>
                                            <p:cond delay="499"/>
                                          </p:stCondLst>
                                        </p:cTn>
                                        <p:tgtEl>
                                          <p:spTgt spid="827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8271"/>
                                        </p:tgtEl>
                                        <p:attrNameLst>
                                          <p:attrName>style.visibility</p:attrName>
                                        </p:attrNameLst>
                                      </p:cBhvr>
                                      <p:to>
                                        <p:strVal val="visible"/>
                                      </p:to>
                                    </p:set>
                                  </p:childTnLst>
                                </p:cTn>
                              </p:par>
                            </p:childTnLst>
                          </p:cTn>
                        </p:par>
                        <p:par>
                          <p:cTn id="53" fill="hold" nodeType="afterGroup">
                            <p:stCondLst>
                              <p:cond delay="500"/>
                            </p:stCondLst>
                            <p:childTnLst>
                              <p:par>
                                <p:cTn id="54" presetID="17" presetClass="entr" presetSubtype="8" fill="hold" grpId="0" nodeType="afterEffect">
                                  <p:stCondLst>
                                    <p:cond delay="0"/>
                                  </p:stCondLst>
                                  <p:childTnLst>
                                    <p:set>
                                      <p:cBhvr>
                                        <p:cTn id="55" dur="1" fill="hold">
                                          <p:stCondLst>
                                            <p:cond delay="0"/>
                                          </p:stCondLst>
                                        </p:cTn>
                                        <p:tgtEl>
                                          <p:spTgt spid="8272"/>
                                        </p:tgtEl>
                                        <p:attrNameLst>
                                          <p:attrName>style.visibility</p:attrName>
                                        </p:attrNameLst>
                                      </p:cBhvr>
                                      <p:to>
                                        <p:strVal val="visible"/>
                                      </p:to>
                                    </p:set>
                                    <p:anim calcmode="lin" valueType="num">
                                      <p:cBhvr>
                                        <p:cTn id="56" dur="500" fill="hold"/>
                                        <p:tgtEl>
                                          <p:spTgt spid="8272"/>
                                        </p:tgtEl>
                                        <p:attrNameLst>
                                          <p:attrName>ppt_x</p:attrName>
                                        </p:attrNameLst>
                                      </p:cBhvr>
                                      <p:tavLst>
                                        <p:tav tm="0">
                                          <p:val>
                                            <p:strVal val="#ppt_x-#ppt_w/2"/>
                                          </p:val>
                                        </p:tav>
                                        <p:tav tm="100000">
                                          <p:val>
                                            <p:strVal val="#ppt_x"/>
                                          </p:val>
                                        </p:tav>
                                      </p:tavLst>
                                    </p:anim>
                                    <p:anim calcmode="lin" valueType="num">
                                      <p:cBhvr>
                                        <p:cTn id="57" dur="500" fill="hold"/>
                                        <p:tgtEl>
                                          <p:spTgt spid="8272"/>
                                        </p:tgtEl>
                                        <p:attrNameLst>
                                          <p:attrName>ppt_y</p:attrName>
                                        </p:attrNameLst>
                                      </p:cBhvr>
                                      <p:tavLst>
                                        <p:tav tm="0">
                                          <p:val>
                                            <p:strVal val="#ppt_y"/>
                                          </p:val>
                                        </p:tav>
                                        <p:tav tm="100000">
                                          <p:val>
                                            <p:strVal val="#ppt_y"/>
                                          </p:val>
                                        </p:tav>
                                      </p:tavLst>
                                    </p:anim>
                                    <p:anim calcmode="lin" valueType="num">
                                      <p:cBhvr>
                                        <p:cTn id="58" dur="500" fill="hold"/>
                                        <p:tgtEl>
                                          <p:spTgt spid="8272"/>
                                        </p:tgtEl>
                                        <p:attrNameLst>
                                          <p:attrName>ppt_w</p:attrName>
                                        </p:attrNameLst>
                                      </p:cBhvr>
                                      <p:tavLst>
                                        <p:tav tm="0">
                                          <p:val>
                                            <p:fltVal val="0"/>
                                          </p:val>
                                        </p:tav>
                                        <p:tav tm="100000">
                                          <p:val>
                                            <p:strVal val="#ppt_w"/>
                                          </p:val>
                                        </p:tav>
                                      </p:tavLst>
                                    </p:anim>
                                    <p:anim calcmode="lin" valueType="num">
                                      <p:cBhvr>
                                        <p:cTn id="59" dur="500" fill="hold"/>
                                        <p:tgtEl>
                                          <p:spTgt spid="8272"/>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000"/>
                            </p:stCondLst>
                            <p:childTnLst>
                              <p:par>
                                <p:cTn id="61" presetID="17" presetClass="entr" presetSubtype="8" fill="hold" grpId="0" nodeType="afterEffect">
                                  <p:stCondLst>
                                    <p:cond delay="0"/>
                                  </p:stCondLst>
                                  <p:childTnLst>
                                    <p:set>
                                      <p:cBhvr>
                                        <p:cTn id="62" dur="1" fill="hold">
                                          <p:stCondLst>
                                            <p:cond delay="0"/>
                                          </p:stCondLst>
                                        </p:cTn>
                                        <p:tgtEl>
                                          <p:spTgt spid="8274"/>
                                        </p:tgtEl>
                                        <p:attrNameLst>
                                          <p:attrName>style.visibility</p:attrName>
                                        </p:attrNameLst>
                                      </p:cBhvr>
                                      <p:to>
                                        <p:strVal val="visible"/>
                                      </p:to>
                                    </p:set>
                                    <p:anim calcmode="lin" valueType="num">
                                      <p:cBhvr>
                                        <p:cTn id="63" dur="500" fill="hold"/>
                                        <p:tgtEl>
                                          <p:spTgt spid="8274"/>
                                        </p:tgtEl>
                                        <p:attrNameLst>
                                          <p:attrName>ppt_x</p:attrName>
                                        </p:attrNameLst>
                                      </p:cBhvr>
                                      <p:tavLst>
                                        <p:tav tm="0">
                                          <p:val>
                                            <p:strVal val="#ppt_x-#ppt_w/2"/>
                                          </p:val>
                                        </p:tav>
                                        <p:tav tm="100000">
                                          <p:val>
                                            <p:strVal val="#ppt_x"/>
                                          </p:val>
                                        </p:tav>
                                      </p:tavLst>
                                    </p:anim>
                                    <p:anim calcmode="lin" valueType="num">
                                      <p:cBhvr>
                                        <p:cTn id="64" dur="500" fill="hold"/>
                                        <p:tgtEl>
                                          <p:spTgt spid="8274"/>
                                        </p:tgtEl>
                                        <p:attrNameLst>
                                          <p:attrName>ppt_y</p:attrName>
                                        </p:attrNameLst>
                                      </p:cBhvr>
                                      <p:tavLst>
                                        <p:tav tm="0">
                                          <p:val>
                                            <p:strVal val="#ppt_y"/>
                                          </p:val>
                                        </p:tav>
                                        <p:tav tm="100000">
                                          <p:val>
                                            <p:strVal val="#ppt_y"/>
                                          </p:val>
                                        </p:tav>
                                      </p:tavLst>
                                    </p:anim>
                                    <p:anim calcmode="lin" valueType="num">
                                      <p:cBhvr>
                                        <p:cTn id="65" dur="500" fill="hold"/>
                                        <p:tgtEl>
                                          <p:spTgt spid="8274"/>
                                        </p:tgtEl>
                                        <p:attrNameLst>
                                          <p:attrName>ppt_w</p:attrName>
                                        </p:attrNameLst>
                                      </p:cBhvr>
                                      <p:tavLst>
                                        <p:tav tm="0">
                                          <p:val>
                                            <p:fltVal val="0"/>
                                          </p:val>
                                        </p:tav>
                                        <p:tav tm="100000">
                                          <p:val>
                                            <p:strVal val="#ppt_w"/>
                                          </p:val>
                                        </p:tav>
                                      </p:tavLst>
                                    </p:anim>
                                    <p:anim calcmode="lin" valueType="num">
                                      <p:cBhvr>
                                        <p:cTn id="66" dur="500" fill="hold"/>
                                        <p:tgtEl>
                                          <p:spTgt spid="8274"/>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1500"/>
                            </p:stCondLst>
                            <p:childTnLst>
                              <p:par>
                                <p:cTn id="68" presetID="17" presetClass="entr" presetSubtype="8" fill="hold" grpId="0" nodeType="afterEffect">
                                  <p:stCondLst>
                                    <p:cond delay="0"/>
                                  </p:stCondLst>
                                  <p:childTnLst>
                                    <p:set>
                                      <p:cBhvr>
                                        <p:cTn id="69" dur="1" fill="hold">
                                          <p:stCondLst>
                                            <p:cond delay="0"/>
                                          </p:stCondLst>
                                        </p:cTn>
                                        <p:tgtEl>
                                          <p:spTgt spid="8275"/>
                                        </p:tgtEl>
                                        <p:attrNameLst>
                                          <p:attrName>style.visibility</p:attrName>
                                        </p:attrNameLst>
                                      </p:cBhvr>
                                      <p:to>
                                        <p:strVal val="visible"/>
                                      </p:to>
                                    </p:set>
                                    <p:anim calcmode="lin" valueType="num">
                                      <p:cBhvr>
                                        <p:cTn id="70" dur="500" fill="hold"/>
                                        <p:tgtEl>
                                          <p:spTgt spid="8275"/>
                                        </p:tgtEl>
                                        <p:attrNameLst>
                                          <p:attrName>ppt_x</p:attrName>
                                        </p:attrNameLst>
                                      </p:cBhvr>
                                      <p:tavLst>
                                        <p:tav tm="0">
                                          <p:val>
                                            <p:strVal val="#ppt_x-#ppt_w/2"/>
                                          </p:val>
                                        </p:tav>
                                        <p:tav tm="100000">
                                          <p:val>
                                            <p:strVal val="#ppt_x"/>
                                          </p:val>
                                        </p:tav>
                                      </p:tavLst>
                                    </p:anim>
                                    <p:anim calcmode="lin" valueType="num">
                                      <p:cBhvr>
                                        <p:cTn id="71" dur="500" fill="hold"/>
                                        <p:tgtEl>
                                          <p:spTgt spid="8275"/>
                                        </p:tgtEl>
                                        <p:attrNameLst>
                                          <p:attrName>ppt_y</p:attrName>
                                        </p:attrNameLst>
                                      </p:cBhvr>
                                      <p:tavLst>
                                        <p:tav tm="0">
                                          <p:val>
                                            <p:strVal val="#ppt_y"/>
                                          </p:val>
                                        </p:tav>
                                        <p:tav tm="100000">
                                          <p:val>
                                            <p:strVal val="#ppt_y"/>
                                          </p:val>
                                        </p:tav>
                                      </p:tavLst>
                                    </p:anim>
                                    <p:anim calcmode="lin" valueType="num">
                                      <p:cBhvr>
                                        <p:cTn id="72" dur="500" fill="hold"/>
                                        <p:tgtEl>
                                          <p:spTgt spid="8275"/>
                                        </p:tgtEl>
                                        <p:attrNameLst>
                                          <p:attrName>ppt_w</p:attrName>
                                        </p:attrNameLst>
                                      </p:cBhvr>
                                      <p:tavLst>
                                        <p:tav tm="0">
                                          <p:val>
                                            <p:fltVal val="0"/>
                                          </p:val>
                                        </p:tav>
                                        <p:tav tm="100000">
                                          <p:val>
                                            <p:strVal val="#ppt_w"/>
                                          </p:val>
                                        </p:tav>
                                      </p:tavLst>
                                    </p:anim>
                                    <p:anim calcmode="lin" valueType="num">
                                      <p:cBhvr>
                                        <p:cTn id="73" dur="500" fill="hold"/>
                                        <p:tgtEl>
                                          <p:spTgt spid="8275"/>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8276"/>
                                        </p:tgtEl>
                                        <p:attrNameLst>
                                          <p:attrName>style.visibility</p:attrName>
                                        </p:attrNameLst>
                                      </p:cBhvr>
                                      <p:to>
                                        <p:strVal val="visible"/>
                                      </p:to>
                                    </p:set>
                                  </p:childTnLst>
                                </p:cTn>
                              </p:par>
                            </p:childTnLst>
                          </p:cTn>
                        </p:par>
                        <p:par>
                          <p:cTn id="78" fill="hold" nodeType="afterGroup">
                            <p:stCondLst>
                              <p:cond delay="500"/>
                            </p:stCondLst>
                            <p:childTnLst>
                              <p:par>
                                <p:cTn id="79" presetID="17" presetClass="entr" presetSubtype="2" fill="hold" grpId="0" nodeType="afterEffect">
                                  <p:stCondLst>
                                    <p:cond delay="0"/>
                                  </p:stCondLst>
                                  <p:childTnLst>
                                    <p:set>
                                      <p:cBhvr>
                                        <p:cTn id="80" dur="1" fill="hold">
                                          <p:stCondLst>
                                            <p:cond delay="0"/>
                                          </p:stCondLst>
                                        </p:cTn>
                                        <p:tgtEl>
                                          <p:spTgt spid="8277"/>
                                        </p:tgtEl>
                                        <p:attrNameLst>
                                          <p:attrName>style.visibility</p:attrName>
                                        </p:attrNameLst>
                                      </p:cBhvr>
                                      <p:to>
                                        <p:strVal val="visible"/>
                                      </p:to>
                                    </p:set>
                                    <p:anim calcmode="lin" valueType="num">
                                      <p:cBhvr>
                                        <p:cTn id="81" dur="500" fill="hold"/>
                                        <p:tgtEl>
                                          <p:spTgt spid="8277"/>
                                        </p:tgtEl>
                                        <p:attrNameLst>
                                          <p:attrName>ppt_x</p:attrName>
                                        </p:attrNameLst>
                                      </p:cBhvr>
                                      <p:tavLst>
                                        <p:tav tm="0">
                                          <p:val>
                                            <p:strVal val="#ppt_x+#ppt_w/2"/>
                                          </p:val>
                                        </p:tav>
                                        <p:tav tm="100000">
                                          <p:val>
                                            <p:strVal val="#ppt_x"/>
                                          </p:val>
                                        </p:tav>
                                      </p:tavLst>
                                    </p:anim>
                                    <p:anim calcmode="lin" valueType="num">
                                      <p:cBhvr>
                                        <p:cTn id="82" dur="500" fill="hold"/>
                                        <p:tgtEl>
                                          <p:spTgt spid="8277"/>
                                        </p:tgtEl>
                                        <p:attrNameLst>
                                          <p:attrName>ppt_y</p:attrName>
                                        </p:attrNameLst>
                                      </p:cBhvr>
                                      <p:tavLst>
                                        <p:tav tm="0">
                                          <p:val>
                                            <p:strVal val="#ppt_y"/>
                                          </p:val>
                                        </p:tav>
                                        <p:tav tm="100000">
                                          <p:val>
                                            <p:strVal val="#ppt_y"/>
                                          </p:val>
                                        </p:tav>
                                      </p:tavLst>
                                    </p:anim>
                                    <p:anim calcmode="lin" valueType="num">
                                      <p:cBhvr>
                                        <p:cTn id="83" dur="500" fill="hold"/>
                                        <p:tgtEl>
                                          <p:spTgt spid="8277"/>
                                        </p:tgtEl>
                                        <p:attrNameLst>
                                          <p:attrName>ppt_w</p:attrName>
                                        </p:attrNameLst>
                                      </p:cBhvr>
                                      <p:tavLst>
                                        <p:tav tm="0">
                                          <p:val>
                                            <p:fltVal val="0"/>
                                          </p:val>
                                        </p:tav>
                                        <p:tav tm="100000">
                                          <p:val>
                                            <p:strVal val="#ppt_w"/>
                                          </p:val>
                                        </p:tav>
                                      </p:tavLst>
                                    </p:anim>
                                    <p:anim calcmode="lin" valueType="num">
                                      <p:cBhvr>
                                        <p:cTn id="84" dur="500" fill="hold"/>
                                        <p:tgtEl>
                                          <p:spTgt spid="8277"/>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1000"/>
                            </p:stCondLst>
                            <p:childTnLst>
                              <p:par>
                                <p:cTn id="86" presetID="17" presetClass="entr" presetSubtype="8" fill="hold" grpId="0" nodeType="afterEffect">
                                  <p:stCondLst>
                                    <p:cond delay="0"/>
                                  </p:stCondLst>
                                  <p:childTnLst>
                                    <p:set>
                                      <p:cBhvr>
                                        <p:cTn id="87" dur="1" fill="hold">
                                          <p:stCondLst>
                                            <p:cond delay="0"/>
                                          </p:stCondLst>
                                        </p:cTn>
                                        <p:tgtEl>
                                          <p:spTgt spid="8278"/>
                                        </p:tgtEl>
                                        <p:attrNameLst>
                                          <p:attrName>style.visibility</p:attrName>
                                        </p:attrNameLst>
                                      </p:cBhvr>
                                      <p:to>
                                        <p:strVal val="visible"/>
                                      </p:to>
                                    </p:set>
                                    <p:anim calcmode="lin" valueType="num">
                                      <p:cBhvr>
                                        <p:cTn id="88" dur="500" fill="hold"/>
                                        <p:tgtEl>
                                          <p:spTgt spid="8278"/>
                                        </p:tgtEl>
                                        <p:attrNameLst>
                                          <p:attrName>ppt_x</p:attrName>
                                        </p:attrNameLst>
                                      </p:cBhvr>
                                      <p:tavLst>
                                        <p:tav tm="0">
                                          <p:val>
                                            <p:strVal val="#ppt_x-#ppt_w/2"/>
                                          </p:val>
                                        </p:tav>
                                        <p:tav tm="100000">
                                          <p:val>
                                            <p:strVal val="#ppt_x"/>
                                          </p:val>
                                        </p:tav>
                                      </p:tavLst>
                                    </p:anim>
                                    <p:anim calcmode="lin" valueType="num">
                                      <p:cBhvr>
                                        <p:cTn id="89" dur="500" fill="hold"/>
                                        <p:tgtEl>
                                          <p:spTgt spid="8278"/>
                                        </p:tgtEl>
                                        <p:attrNameLst>
                                          <p:attrName>ppt_y</p:attrName>
                                        </p:attrNameLst>
                                      </p:cBhvr>
                                      <p:tavLst>
                                        <p:tav tm="0">
                                          <p:val>
                                            <p:strVal val="#ppt_y"/>
                                          </p:val>
                                        </p:tav>
                                        <p:tav tm="100000">
                                          <p:val>
                                            <p:strVal val="#ppt_y"/>
                                          </p:val>
                                        </p:tav>
                                      </p:tavLst>
                                    </p:anim>
                                    <p:anim calcmode="lin" valueType="num">
                                      <p:cBhvr>
                                        <p:cTn id="90" dur="500" fill="hold"/>
                                        <p:tgtEl>
                                          <p:spTgt spid="8278"/>
                                        </p:tgtEl>
                                        <p:attrNameLst>
                                          <p:attrName>ppt_w</p:attrName>
                                        </p:attrNameLst>
                                      </p:cBhvr>
                                      <p:tavLst>
                                        <p:tav tm="0">
                                          <p:val>
                                            <p:fltVal val="0"/>
                                          </p:val>
                                        </p:tav>
                                        <p:tav tm="100000">
                                          <p:val>
                                            <p:strVal val="#ppt_w"/>
                                          </p:val>
                                        </p:tav>
                                      </p:tavLst>
                                    </p:anim>
                                    <p:anim calcmode="lin" valueType="num">
                                      <p:cBhvr>
                                        <p:cTn id="91" dur="500" fill="hold"/>
                                        <p:tgtEl>
                                          <p:spTgt spid="8278"/>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1500"/>
                            </p:stCondLst>
                            <p:childTnLst>
                              <p:par>
                                <p:cTn id="93" presetID="1" presetClass="entr" presetSubtype="0" fill="hold" grpId="0" nodeType="afterEffect">
                                  <p:stCondLst>
                                    <p:cond delay="0"/>
                                  </p:stCondLst>
                                  <p:childTnLst>
                                    <p:set>
                                      <p:cBhvr>
                                        <p:cTn id="94" dur="1" fill="hold">
                                          <p:stCondLst>
                                            <p:cond delay="499"/>
                                          </p:stCondLst>
                                        </p:cTn>
                                        <p:tgtEl>
                                          <p:spTgt spid="8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8" grpId="0" animBg="1" autoUpdateAnimBg="0"/>
      <p:bldP spid="8259" grpId="0" animBg="1"/>
      <p:bldP spid="8260" grpId="0" animBg="1"/>
      <p:bldP spid="8264" grpId="0" animBg="1" autoUpdateAnimBg="0"/>
      <p:bldP spid="8265" grpId="0" animBg="1"/>
      <p:bldP spid="8266" grpId="0" animBg="1"/>
      <p:bldP spid="8271" grpId="0" animBg="1" autoUpdateAnimBg="0"/>
      <p:bldP spid="8272" grpId="0" animBg="1"/>
      <p:bldP spid="8273" grpId="0" animBg="1" autoUpdateAnimBg="0"/>
      <p:bldP spid="8274" grpId="0" animBg="1" autoUpdateAnimBg="0"/>
      <p:bldP spid="8275" grpId="0" animBg="1"/>
      <p:bldP spid="8276" grpId="0" animBg="1" autoUpdateAnimBg="0"/>
      <p:bldP spid="8277" grpId="0" animBg="1"/>
      <p:bldP spid="8278" grpId="0" animBg="1"/>
      <p:bldP spid="8286" grpId="0" animBg="1" autoUpdateAnimBg="0"/>
      <p:bldP spid="828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4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49186" name="Rectangle 40"/>
          <p:cNvSpPr>
            <a:spLocks noChangeArrowheads="1"/>
          </p:cNvSpPr>
          <p:nvPr/>
        </p:nvSpPr>
        <p:spPr bwMode="auto">
          <a:xfrm>
            <a:off x="311150" y="2751138"/>
            <a:ext cx="3568700" cy="3873500"/>
          </a:xfrm>
          <a:prstGeom prst="rect">
            <a:avLst/>
          </a:prstGeom>
          <a:solidFill>
            <a:schemeClr val="tx1"/>
          </a:solidFill>
          <a:ln w="12700">
            <a:solidFill>
              <a:srgbClr val="FFFFFF"/>
            </a:solidFill>
            <a:miter lim="800000"/>
            <a:headEnd/>
            <a:tailEnd/>
          </a:ln>
          <a:extLst/>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51202" name="Oval 23"/>
          <p:cNvSpPr>
            <a:spLocks noChangeArrowheads="1"/>
          </p:cNvSpPr>
          <p:nvPr/>
        </p:nvSpPr>
        <p:spPr bwMode="auto">
          <a:xfrm>
            <a:off x="996950" y="3284538"/>
            <a:ext cx="2044700" cy="1358900"/>
          </a:xfrm>
          <a:prstGeom prst="ellipse">
            <a:avLst/>
          </a:prstGeom>
          <a:solidFill>
            <a:srgbClr val="009900"/>
          </a:solidFill>
          <a:ln w="12700">
            <a:solidFill>
              <a:srgbClr val="FFFFFF"/>
            </a:solidFill>
            <a:round/>
            <a:headEnd/>
            <a:tailEnd/>
          </a:ln>
        </p:spPr>
        <p:txBody>
          <a:bodyPr wrap="none" anchor="ctr"/>
          <a:lstStyle/>
          <a:p>
            <a:pPr>
              <a:defRPr/>
            </a:pPr>
            <a:endParaRPr lang="en-US">
              <a:solidFill>
                <a:srgbClr val="4C698D"/>
              </a:solidFill>
            </a:endParaRPr>
          </a:p>
        </p:txBody>
      </p:sp>
      <p:sp>
        <p:nvSpPr>
          <p:cNvPr id="49155" name="Oval 5"/>
          <p:cNvSpPr>
            <a:spLocks noChangeArrowheads="1"/>
          </p:cNvSpPr>
          <p:nvPr/>
        </p:nvSpPr>
        <p:spPr bwMode="auto">
          <a:xfrm>
            <a:off x="3721100" y="312738"/>
            <a:ext cx="2501900" cy="1739900"/>
          </a:xfrm>
          <a:prstGeom prst="ellipse">
            <a:avLst/>
          </a:prstGeom>
          <a:solidFill>
            <a:schemeClr val="hlink"/>
          </a:solidFill>
          <a:ln w="12700">
            <a:solidFill>
              <a:srgbClr val="FFFFFF"/>
            </a:solidFill>
            <a:round/>
            <a:headEnd/>
            <a:tailEnd/>
          </a:ln>
        </p:spPr>
        <p:txBody>
          <a:bodyPr wrap="none" anchor="ct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endParaRPr lang="en-US" altLang="en-US">
              <a:solidFill>
                <a:srgbClr val="4C698D"/>
              </a:solidFill>
            </a:endParaRPr>
          </a:p>
        </p:txBody>
      </p:sp>
      <p:sp>
        <p:nvSpPr>
          <p:cNvPr id="49156" name="Rectangle 2"/>
          <p:cNvSpPr>
            <a:spLocks noGrp="1" noChangeArrowheads="1"/>
          </p:cNvSpPr>
          <p:nvPr>
            <p:ph type="title"/>
          </p:nvPr>
        </p:nvSpPr>
        <p:spPr>
          <a:xfrm>
            <a:off x="0" y="396875"/>
            <a:ext cx="3654425" cy="1219200"/>
          </a:xfrm>
          <a:noFill/>
        </p:spPr>
        <p:txBody>
          <a:bodyPr lIns="92075" tIns="46038" rIns="92075" bIns="46038">
            <a:normAutofit/>
          </a:bodyPr>
          <a:lstStyle/>
          <a:p>
            <a:r>
              <a:rPr lang="en-US" altLang="en-US" sz="3600" dirty="0" smtClean="0"/>
              <a:t>Tour-Based Mode Choice</a:t>
            </a:r>
            <a:endParaRPr lang="en-CA" altLang="en-US" sz="3600" dirty="0" smtClean="0"/>
          </a:p>
        </p:txBody>
      </p:sp>
      <p:sp>
        <p:nvSpPr>
          <p:cNvPr id="49157" name="Rectangle 4"/>
          <p:cNvSpPr>
            <a:spLocks noChangeArrowheads="1"/>
          </p:cNvSpPr>
          <p:nvPr/>
        </p:nvSpPr>
        <p:spPr bwMode="auto">
          <a:xfrm>
            <a:off x="4308475" y="381000"/>
            <a:ext cx="16541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b="1" i="0">
                <a:solidFill>
                  <a:srgbClr val="FFFFFF"/>
                </a:solidFill>
                <a:latin typeface="Times New Roman" pitchFamily="18" charset="0"/>
              </a:rPr>
              <a:t>Chain c:</a:t>
            </a:r>
            <a:endParaRPr lang="en-CA" altLang="en-US" sz="1600" i="0">
              <a:solidFill>
                <a:srgbClr val="FFFFFF"/>
              </a:solidFill>
              <a:latin typeface="Times New Roman" pitchFamily="18" charset="0"/>
            </a:endParaRPr>
          </a:p>
          <a:p>
            <a:r>
              <a:rPr lang="en-CA" altLang="en-US" sz="1600" i="0">
                <a:solidFill>
                  <a:srgbClr val="FFFFFF"/>
                </a:solidFill>
                <a:latin typeface="Times New Roman" pitchFamily="18" charset="0"/>
              </a:rPr>
              <a:t>1. Home-Work</a:t>
            </a:r>
          </a:p>
          <a:p>
            <a:r>
              <a:rPr lang="en-CA" altLang="en-US" sz="1600" i="0">
                <a:solidFill>
                  <a:srgbClr val="FFFFFF"/>
                </a:solidFill>
                <a:latin typeface="Times New Roman" pitchFamily="18" charset="0"/>
              </a:rPr>
              <a:t>2. Work-Lunch</a:t>
            </a:r>
          </a:p>
          <a:p>
            <a:r>
              <a:rPr lang="en-CA" altLang="en-US" sz="1600" i="0">
                <a:solidFill>
                  <a:srgbClr val="FFFFFF"/>
                </a:solidFill>
                <a:latin typeface="Times New Roman" pitchFamily="18" charset="0"/>
              </a:rPr>
              <a:t>3. Lunch-Meeting</a:t>
            </a:r>
          </a:p>
          <a:p>
            <a:r>
              <a:rPr lang="en-CA" altLang="en-US" sz="1600" i="0">
                <a:solidFill>
                  <a:srgbClr val="FFFFFF"/>
                </a:solidFill>
                <a:latin typeface="Times New Roman" pitchFamily="18" charset="0"/>
              </a:rPr>
              <a:t>4. Meeting-Work</a:t>
            </a:r>
          </a:p>
          <a:p>
            <a:r>
              <a:rPr lang="en-CA" altLang="en-US" sz="1600" i="0">
                <a:solidFill>
                  <a:srgbClr val="FFFFFF"/>
                </a:solidFill>
                <a:latin typeface="Times New Roman" pitchFamily="18" charset="0"/>
              </a:rPr>
              <a:t>5. Work-Home</a:t>
            </a:r>
          </a:p>
        </p:txBody>
      </p:sp>
      <p:sp>
        <p:nvSpPr>
          <p:cNvPr id="49158" name="Line 7"/>
          <p:cNvSpPr>
            <a:spLocks noChangeShapeType="1"/>
          </p:cNvSpPr>
          <p:nvPr/>
        </p:nvSpPr>
        <p:spPr bwMode="auto">
          <a:xfrm flipV="1">
            <a:off x="6034088" y="2517775"/>
            <a:ext cx="1751012" cy="7604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59" name="Line 8"/>
          <p:cNvSpPr>
            <a:spLocks noChangeShapeType="1"/>
          </p:cNvSpPr>
          <p:nvPr/>
        </p:nvSpPr>
        <p:spPr bwMode="auto">
          <a:xfrm>
            <a:off x="6032500" y="3279775"/>
            <a:ext cx="0" cy="4556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60" name="Line 9"/>
          <p:cNvSpPr>
            <a:spLocks noChangeShapeType="1"/>
          </p:cNvSpPr>
          <p:nvPr/>
        </p:nvSpPr>
        <p:spPr bwMode="auto">
          <a:xfrm>
            <a:off x="6489700" y="3127375"/>
            <a:ext cx="0" cy="4556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61" name="Line 10"/>
          <p:cNvSpPr>
            <a:spLocks noChangeShapeType="1"/>
          </p:cNvSpPr>
          <p:nvPr/>
        </p:nvSpPr>
        <p:spPr bwMode="auto">
          <a:xfrm>
            <a:off x="7785100" y="2517775"/>
            <a:ext cx="0" cy="4556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62" name="Line 11"/>
          <p:cNvSpPr>
            <a:spLocks noChangeShapeType="1"/>
          </p:cNvSpPr>
          <p:nvPr/>
        </p:nvSpPr>
        <p:spPr bwMode="auto">
          <a:xfrm>
            <a:off x="6946900" y="2898775"/>
            <a:ext cx="0" cy="4556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63" name="Line 12"/>
          <p:cNvSpPr>
            <a:spLocks noChangeShapeType="1"/>
          </p:cNvSpPr>
          <p:nvPr/>
        </p:nvSpPr>
        <p:spPr bwMode="auto">
          <a:xfrm>
            <a:off x="7404100" y="2670175"/>
            <a:ext cx="0" cy="4556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64" name="Rectangle 13"/>
          <p:cNvSpPr>
            <a:spLocks noChangeArrowheads="1"/>
          </p:cNvSpPr>
          <p:nvPr/>
        </p:nvSpPr>
        <p:spPr bwMode="auto">
          <a:xfrm>
            <a:off x="5864225" y="37338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m1</a:t>
            </a:r>
          </a:p>
        </p:txBody>
      </p:sp>
      <p:sp>
        <p:nvSpPr>
          <p:cNvPr id="49165" name="Rectangle 14"/>
          <p:cNvSpPr>
            <a:spLocks noChangeArrowheads="1"/>
          </p:cNvSpPr>
          <p:nvPr/>
        </p:nvSpPr>
        <p:spPr bwMode="auto">
          <a:xfrm>
            <a:off x="6321425" y="35814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m2</a:t>
            </a:r>
          </a:p>
        </p:txBody>
      </p:sp>
      <p:sp>
        <p:nvSpPr>
          <p:cNvPr id="49166" name="Rectangle 15"/>
          <p:cNvSpPr>
            <a:spLocks noChangeArrowheads="1"/>
          </p:cNvSpPr>
          <p:nvPr/>
        </p:nvSpPr>
        <p:spPr bwMode="auto">
          <a:xfrm>
            <a:off x="6778625" y="33528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m3</a:t>
            </a:r>
          </a:p>
        </p:txBody>
      </p:sp>
      <p:sp>
        <p:nvSpPr>
          <p:cNvPr id="49167" name="Rectangle 16"/>
          <p:cNvSpPr>
            <a:spLocks noChangeArrowheads="1"/>
          </p:cNvSpPr>
          <p:nvPr/>
        </p:nvSpPr>
        <p:spPr bwMode="auto">
          <a:xfrm>
            <a:off x="7235825" y="31242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m4</a:t>
            </a:r>
          </a:p>
        </p:txBody>
      </p:sp>
      <p:sp>
        <p:nvSpPr>
          <p:cNvPr id="49168" name="Rectangle 17"/>
          <p:cNvSpPr>
            <a:spLocks noChangeArrowheads="1"/>
          </p:cNvSpPr>
          <p:nvPr/>
        </p:nvSpPr>
        <p:spPr bwMode="auto">
          <a:xfrm>
            <a:off x="7616825" y="29718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m5</a:t>
            </a:r>
          </a:p>
        </p:txBody>
      </p:sp>
      <p:sp>
        <p:nvSpPr>
          <p:cNvPr id="49169" name="Line 18"/>
          <p:cNvSpPr>
            <a:spLocks noChangeShapeType="1"/>
          </p:cNvSpPr>
          <p:nvPr/>
        </p:nvSpPr>
        <p:spPr bwMode="auto">
          <a:xfrm>
            <a:off x="5030788" y="2060575"/>
            <a:ext cx="1903412" cy="836613"/>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9170" name="Rectangle 19"/>
          <p:cNvSpPr>
            <a:spLocks noChangeArrowheads="1"/>
          </p:cNvSpPr>
          <p:nvPr/>
        </p:nvSpPr>
        <p:spPr bwMode="auto">
          <a:xfrm>
            <a:off x="5562600" y="2057400"/>
            <a:ext cx="2703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b="1" i="0">
                <a:solidFill>
                  <a:srgbClr val="000000"/>
                </a:solidFill>
                <a:latin typeface="Times New Roman" pitchFamily="18" charset="0"/>
              </a:rPr>
              <a:t>Non-drive option for Chain c</a:t>
            </a:r>
          </a:p>
        </p:txBody>
      </p:sp>
      <p:sp>
        <p:nvSpPr>
          <p:cNvPr id="49171" name="Rectangle 21"/>
          <p:cNvSpPr>
            <a:spLocks noChangeArrowheads="1"/>
          </p:cNvSpPr>
          <p:nvPr/>
        </p:nvSpPr>
        <p:spPr bwMode="auto">
          <a:xfrm>
            <a:off x="1508125" y="281940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m1 = drive</a:t>
            </a:r>
          </a:p>
        </p:txBody>
      </p:sp>
      <p:sp>
        <p:nvSpPr>
          <p:cNvPr id="49172" name="Rectangle 22"/>
          <p:cNvSpPr>
            <a:spLocks noChangeArrowheads="1"/>
          </p:cNvSpPr>
          <p:nvPr/>
        </p:nvSpPr>
        <p:spPr bwMode="auto">
          <a:xfrm>
            <a:off x="1279525" y="3429000"/>
            <a:ext cx="16541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b="1" i="0" dirty="0">
                <a:solidFill>
                  <a:srgbClr val="FFFFFF"/>
                </a:solidFill>
                <a:latin typeface="Times New Roman" pitchFamily="18" charset="0"/>
              </a:rPr>
              <a:t>Sub-Chain s:</a:t>
            </a:r>
            <a:endParaRPr lang="en-CA" altLang="en-US" sz="1600" i="0" dirty="0">
              <a:solidFill>
                <a:srgbClr val="FFFFFF"/>
              </a:solidFill>
              <a:latin typeface="Times New Roman" pitchFamily="18" charset="0"/>
            </a:endParaRPr>
          </a:p>
          <a:p>
            <a:r>
              <a:rPr lang="en-CA" altLang="en-US" sz="1600" i="0" dirty="0">
                <a:solidFill>
                  <a:srgbClr val="FFFFFF"/>
                </a:solidFill>
                <a:latin typeface="Times New Roman" pitchFamily="18" charset="0"/>
              </a:rPr>
              <a:t>2. Work-Lunch</a:t>
            </a:r>
          </a:p>
          <a:p>
            <a:r>
              <a:rPr lang="en-CA" altLang="en-US" sz="1600" i="0" dirty="0">
                <a:solidFill>
                  <a:srgbClr val="FFFFFF"/>
                </a:solidFill>
                <a:latin typeface="Times New Roman" pitchFamily="18" charset="0"/>
              </a:rPr>
              <a:t>3. Lunch-Meeting</a:t>
            </a:r>
          </a:p>
          <a:p>
            <a:r>
              <a:rPr lang="en-CA" altLang="en-US" sz="1600" i="0" dirty="0">
                <a:solidFill>
                  <a:srgbClr val="FFFFFF"/>
                </a:solidFill>
                <a:latin typeface="Times New Roman" pitchFamily="18" charset="0"/>
              </a:rPr>
              <a:t>4. Meeting-Work</a:t>
            </a:r>
          </a:p>
        </p:txBody>
      </p:sp>
      <p:sp>
        <p:nvSpPr>
          <p:cNvPr id="49173" name="Line 25"/>
          <p:cNvSpPr>
            <a:spLocks noChangeShapeType="1"/>
          </p:cNvSpPr>
          <p:nvPr/>
        </p:nvSpPr>
        <p:spPr bwMode="auto">
          <a:xfrm flipV="1">
            <a:off x="2744788" y="5032375"/>
            <a:ext cx="836612" cy="3794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74" name="Line 26"/>
          <p:cNvSpPr>
            <a:spLocks noChangeShapeType="1"/>
          </p:cNvSpPr>
          <p:nvPr/>
        </p:nvSpPr>
        <p:spPr bwMode="auto">
          <a:xfrm>
            <a:off x="3581400" y="5032375"/>
            <a:ext cx="0" cy="4556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75" name="Line 27"/>
          <p:cNvSpPr>
            <a:spLocks noChangeShapeType="1"/>
          </p:cNvSpPr>
          <p:nvPr/>
        </p:nvSpPr>
        <p:spPr bwMode="auto">
          <a:xfrm>
            <a:off x="2743200" y="5413375"/>
            <a:ext cx="0" cy="4556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76" name="Line 28"/>
          <p:cNvSpPr>
            <a:spLocks noChangeShapeType="1"/>
          </p:cNvSpPr>
          <p:nvPr/>
        </p:nvSpPr>
        <p:spPr bwMode="auto">
          <a:xfrm>
            <a:off x="3200400" y="5184775"/>
            <a:ext cx="0" cy="4556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a:solidFill>
                <a:srgbClr val="000000"/>
              </a:solidFill>
            </a:endParaRPr>
          </a:p>
        </p:txBody>
      </p:sp>
      <p:sp>
        <p:nvSpPr>
          <p:cNvPr id="49177" name="Rectangle 29"/>
          <p:cNvSpPr>
            <a:spLocks noChangeArrowheads="1"/>
          </p:cNvSpPr>
          <p:nvPr/>
        </p:nvSpPr>
        <p:spPr bwMode="auto">
          <a:xfrm>
            <a:off x="2574925" y="58674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m2</a:t>
            </a:r>
          </a:p>
        </p:txBody>
      </p:sp>
      <p:sp>
        <p:nvSpPr>
          <p:cNvPr id="49178" name="Rectangle 30"/>
          <p:cNvSpPr>
            <a:spLocks noChangeArrowheads="1"/>
          </p:cNvSpPr>
          <p:nvPr/>
        </p:nvSpPr>
        <p:spPr bwMode="auto">
          <a:xfrm>
            <a:off x="3032125" y="56388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m3</a:t>
            </a:r>
          </a:p>
        </p:txBody>
      </p:sp>
      <p:sp>
        <p:nvSpPr>
          <p:cNvPr id="49179" name="Rectangle 31"/>
          <p:cNvSpPr>
            <a:spLocks noChangeArrowheads="1"/>
          </p:cNvSpPr>
          <p:nvPr/>
        </p:nvSpPr>
        <p:spPr bwMode="auto">
          <a:xfrm>
            <a:off x="3413125" y="548640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m4</a:t>
            </a:r>
          </a:p>
        </p:txBody>
      </p:sp>
      <p:sp>
        <p:nvSpPr>
          <p:cNvPr id="49180" name="Line 32"/>
          <p:cNvSpPr>
            <a:spLocks noChangeShapeType="1"/>
          </p:cNvSpPr>
          <p:nvPr/>
        </p:nvSpPr>
        <p:spPr bwMode="auto">
          <a:xfrm>
            <a:off x="1982788" y="4651375"/>
            <a:ext cx="1141412" cy="608013"/>
          </a:xfrm>
          <a:prstGeom prst="line">
            <a:avLst/>
          </a:prstGeom>
          <a:noFill/>
          <a:ln w="12700">
            <a:solidFill>
              <a:srgbClr val="FFFFFF"/>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9181" name="Rectangle 33"/>
          <p:cNvSpPr>
            <a:spLocks noChangeArrowheads="1"/>
          </p:cNvSpPr>
          <p:nvPr/>
        </p:nvSpPr>
        <p:spPr bwMode="auto">
          <a:xfrm>
            <a:off x="2498725" y="4495800"/>
            <a:ext cx="1398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b="1" i="0">
                <a:solidFill>
                  <a:srgbClr val="000000"/>
                </a:solidFill>
                <a:latin typeface="Times New Roman" pitchFamily="18" charset="0"/>
              </a:rPr>
              <a:t>Non-drive for</a:t>
            </a:r>
          </a:p>
          <a:p>
            <a:r>
              <a:rPr lang="en-CA" altLang="en-US" sz="1600" b="1" i="0">
                <a:solidFill>
                  <a:srgbClr val="000000"/>
                </a:solidFill>
                <a:latin typeface="Times New Roman" pitchFamily="18" charset="0"/>
              </a:rPr>
              <a:t>    Sub-chain s</a:t>
            </a:r>
          </a:p>
        </p:txBody>
      </p:sp>
      <p:sp>
        <p:nvSpPr>
          <p:cNvPr id="49182" name="Rectangle 35"/>
          <p:cNvSpPr>
            <a:spLocks noChangeArrowheads="1"/>
          </p:cNvSpPr>
          <p:nvPr/>
        </p:nvSpPr>
        <p:spPr bwMode="auto">
          <a:xfrm>
            <a:off x="441325" y="5181600"/>
            <a:ext cx="1089025" cy="8350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m2 = drive</a:t>
            </a:r>
          </a:p>
          <a:p>
            <a:r>
              <a:rPr lang="en-CA" altLang="en-US" sz="1600" i="0">
                <a:solidFill>
                  <a:srgbClr val="000000"/>
                </a:solidFill>
                <a:latin typeface="Times New Roman" pitchFamily="18" charset="0"/>
              </a:rPr>
              <a:t>m3 = drive</a:t>
            </a:r>
          </a:p>
          <a:p>
            <a:r>
              <a:rPr lang="en-CA" altLang="en-US" sz="1600" i="0">
                <a:solidFill>
                  <a:srgbClr val="000000"/>
                </a:solidFill>
                <a:latin typeface="Times New Roman" pitchFamily="18" charset="0"/>
              </a:rPr>
              <a:t>m4 = drive</a:t>
            </a:r>
          </a:p>
        </p:txBody>
      </p:sp>
      <p:sp>
        <p:nvSpPr>
          <p:cNvPr id="49183" name="Line 37"/>
          <p:cNvSpPr>
            <a:spLocks noChangeShapeType="1"/>
          </p:cNvSpPr>
          <p:nvPr/>
        </p:nvSpPr>
        <p:spPr bwMode="auto">
          <a:xfrm flipH="1">
            <a:off x="915988" y="4651375"/>
            <a:ext cx="1065212" cy="531813"/>
          </a:xfrm>
          <a:prstGeom prst="line">
            <a:avLst/>
          </a:prstGeom>
          <a:noFill/>
          <a:ln w="12700">
            <a:solidFill>
              <a:srgbClr val="FFFFFF"/>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9184" name="Rectangle 38"/>
          <p:cNvSpPr>
            <a:spLocks noChangeArrowheads="1"/>
          </p:cNvSpPr>
          <p:nvPr/>
        </p:nvSpPr>
        <p:spPr bwMode="auto">
          <a:xfrm>
            <a:off x="365125" y="4419600"/>
            <a:ext cx="1195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b="1" i="0">
                <a:solidFill>
                  <a:srgbClr val="000000"/>
                </a:solidFill>
                <a:latin typeface="Times New Roman" pitchFamily="18" charset="0"/>
              </a:rPr>
              <a:t>Drive for</a:t>
            </a:r>
          </a:p>
          <a:p>
            <a:r>
              <a:rPr lang="en-CA" altLang="en-US" sz="1600" b="1" i="0">
                <a:solidFill>
                  <a:srgbClr val="000000"/>
                </a:solidFill>
                <a:latin typeface="Times New Roman" pitchFamily="18" charset="0"/>
              </a:rPr>
              <a:t>Sub-chain s</a:t>
            </a:r>
          </a:p>
        </p:txBody>
      </p:sp>
      <p:sp>
        <p:nvSpPr>
          <p:cNvPr id="49185" name="Rectangle 39"/>
          <p:cNvSpPr>
            <a:spLocks noChangeArrowheads="1"/>
          </p:cNvSpPr>
          <p:nvPr/>
        </p:nvSpPr>
        <p:spPr bwMode="auto">
          <a:xfrm>
            <a:off x="1508125" y="617220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m5 = drive</a:t>
            </a:r>
          </a:p>
        </p:txBody>
      </p:sp>
      <p:sp>
        <p:nvSpPr>
          <p:cNvPr id="49187" name="Line 41"/>
          <p:cNvSpPr>
            <a:spLocks noChangeShapeType="1"/>
          </p:cNvSpPr>
          <p:nvPr/>
        </p:nvSpPr>
        <p:spPr bwMode="auto">
          <a:xfrm flipH="1">
            <a:off x="3030538" y="2060575"/>
            <a:ext cx="2055812" cy="684213"/>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CA">
              <a:solidFill>
                <a:srgbClr val="4C698D"/>
              </a:solidFill>
            </a:endParaRPr>
          </a:p>
        </p:txBody>
      </p:sp>
      <p:sp>
        <p:nvSpPr>
          <p:cNvPr id="49188" name="Rectangle 42"/>
          <p:cNvSpPr>
            <a:spLocks noChangeArrowheads="1"/>
          </p:cNvSpPr>
          <p:nvPr/>
        </p:nvSpPr>
        <p:spPr bwMode="auto">
          <a:xfrm>
            <a:off x="1793875" y="1981200"/>
            <a:ext cx="2365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b="1" i="0" dirty="0">
                <a:solidFill>
                  <a:srgbClr val="000000"/>
                </a:solidFill>
                <a:latin typeface="Times New Roman" pitchFamily="18" charset="0"/>
              </a:rPr>
              <a:t>Drive Option for Chain c</a:t>
            </a:r>
          </a:p>
        </p:txBody>
      </p:sp>
      <p:sp>
        <p:nvSpPr>
          <p:cNvPr id="49189" name="Rectangle 43"/>
          <p:cNvSpPr>
            <a:spLocks noChangeArrowheads="1"/>
          </p:cNvSpPr>
          <p:nvPr/>
        </p:nvSpPr>
        <p:spPr bwMode="auto">
          <a:xfrm>
            <a:off x="6550025" y="838200"/>
            <a:ext cx="259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sz="2400" i="1">
                <a:solidFill>
                  <a:schemeClr val="tx1"/>
                </a:solidFill>
                <a:latin typeface="Times"/>
                <a:cs typeface="Times New Roman" pitchFamily="18" charset="0"/>
              </a:defRPr>
            </a:lvl1pPr>
            <a:lvl2pPr marL="742950" indent="-285750" defTabSz="762000">
              <a:defRPr sz="2400" i="1">
                <a:solidFill>
                  <a:schemeClr val="tx1"/>
                </a:solidFill>
                <a:latin typeface="Times"/>
                <a:cs typeface="Times New Roman" pitchFamily="18" charset="0"/>
              </a:defRPr>
            </a:lvl2pPr>
            <a:lvl3pPr marL="1143000" indent="-228600" defTabSz="762000">
              <a:defRPr sz="2400" i="1">
                <a:solidFill>
                  <a:schemeClr val="tx1"/>
                </a:solidFill>
                <a:latin typeface="Times"/>
                <a:cs typeface="Times New Roman" pitchFamily="18" charset="0"/>
              </a:defRPr>
            </a:lvl3pPr>
            <a:lvl4pPr marL="1600200" indent="-228600" defTabSz="762000">
              <a:defRPr sz="2400" i="1">
                <a:solidFill>
                  <a:schemeClr val="tx1"/>
                </a:solidFill>
                <a:latin typeface="Times"/>
                <a:cs typeface="Times New Roman" pitchFamily="18" charset="0"/>
              </a:defRPr>
            </a:lvl4pPr>
            <a:lvl5pPr marL="2057400" indent="-228600" defTabSz="762000">
              <a:defRPr sz="2400" i="1">
                <a:solidFill>
                  <a:schemeClr val="tx1"/>
                </a:solidFill>
                <a:latin typeface="Times"/>
                <a:cs typeface="Times New Roman" pitchFamily="18" charset="0"/>
              </a:defRPr>
            </a:lvl5pPr>
            <a:lvl6pPr marL="2514600" indent="-228600" defTabSz="762000" eaLnBrk="0" fontAlgn="base" hangingPunct="0">
              <a:spcBef>
                <a:spcPct val="0"/>
              </a:spcBef>
              <a:spcAft>
                <a:spcPct val="0"/>
              </a:spcAft>
              <a:defRPr sz="2400" i="1">
                <a:solidFill>
                  <a:schemeClr val="tx1"/>
                </a:solidFill>
                <a:latin typeface="Times"/>
                <a:cs typeface="Times New Roman" pitchFamily="18" charset="0"/>
              </a:defRPr>
            </a:lvl6pPr>
            <a:lvl7pPr marL="2971800" indent="-228600" defTabSz="762000" eaLnBrk="0" fontAlgn="base" hangingPunct="0">
              <a:spcBef>
                <a:spcPct val="0"/>
              </a:spcBef>
              <a:spcAft>
                <a:spcPct val="0"/>
              </a:spcAft>
              <a:defRPr sz="2400" i="1">
                <a:solidFill>
                  <a:schemeClr val="tx1"/>
                </a:solidFill>
                <a:latin typeface="Times"/>
                <a:cs typeface="Times New Roman" pitchFamily="18" charset="0"/>
              </a:defRPr>
            </a:lvl7pPr>
            <a:lvl8pPr marL="3429000" indent="-228600" defTabSz="762000" eaLnBrk="0" fontAlgn="base" hangingPunct="0">
              <a:spcBef>
                <a:spcPct val="0"/>
              </a:spcBef>
              <a:spcAft>
                <a:spcPct val="0"/>
              </a:spcAft>
              <a:defRPr sz="2400" i="1">
                <a:solidFill>
                  <a:schemeClr val="tx1"/>
                </a:solidFill>
                <a:latin typeface="Times"/>
                <a:cs typeface="Times New Roman" pitchFamily="18" charset="0"/>
              </a:defRPr>
            </a:lvl8pPr>
            <a:lvl9pPr marL="3886200" indent="-228600" defTabSz="762000" eaLnBrk="0" fontAlgn="base" hangingPunct="0">
              <a:spcBef>
                <a:spcPct val="0"/>
              </a:spcBef>
              <a:spcAft>
                <a:spcPct val="0"/>
              </a:spcAft>
              <a:defRPr sz="2400" i="1">
                <a:solidFill>
                  <a:schemeClr val="tx1"/>
                </a:solidFill>
                <a:latin typeface="Times"/>
                <a:cs typeface="Times New Roman" pitchFamily="18" charset="0"/>
              </a:defRPr>
            </a:lvl9pPr>
          </a:lstStyle>
          <a:p>
            <a:r>
              <a:rPr lang="en-CA" altLang="en-US" sz="1600" i="0">
                <a:solidFill>
                  <a:srgbClr val="000000"/>
                </a:solidFill>
                <a:latin typeface="Times New Roman" pitchFamily="18" charset="0"/>
              </a:rPr>
              <a:t>mN = mode chosen for trip N</a:t>
            </a:r>
          </a:p>
        </p:txBody>
      </p:sp>
      <p:sp>
        <p:nvSpPr>
          <p:cNvPr id="49190" name="Text Box 45"/>
          <p:cNvSpPr txBox="1">
            <a:spLocks noChangeArrowheads="1"/>
          </p:cNvSpPr>
          <p:nvPr/>
        </p:nvSpPr>
        <p:spPr bwMode="auto">
          <a:xfrm>
            <a:off x="3886200" y="4114800"/>
            <a:ext cx="5257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a:cs typeface="Times New Roman" pitchFamily="18" charset="0"/>
              </a:defRPr>
            </a:lvl1pPr>
            <a:lvl2pPr marL="742950" indent="-285750">
              <a:defRPr sz="2400" i="1">
                <a:solidFill>
                  <a:schemeClr val="tx1"/>
                </a:solidFill>
                <a:latin typeface="Times"/>
                <a:cs typeface="Times New Roman" pitchFamily="18" charset="0"/>
              </a:defRPr>
            </a:lvl2pPr>
            <a:lvl3pPr marL="1143000" indent="-228600">
              <a:defRPr sz="2400" i="1">
                <a:solidFill>
                  <a:schemeClr val="tx1"/>
                </a:solidFill>
                <a:latin typeface="Times"/>
                <a:cs typeface="Times New Roman" pitchFamily="18" charset="0"/>
              </a:defRPr>
            </a:lvl3pPr>
            <a:lvl4pPr marL="1600200" indent="-228600">
              <a:defRPr sz="2400" i="1">
                <a:solidFill>
                  <a:schemeClr val="tx1"/>
                </a:solidFill>
                <a:latin typeface="Times"/>
                <a:cs typeface="Times New Roman" pitchFamily="18" charset="0"/>
              </a:defRPr>
            </a:lvl4pPr>
            <a:lvl5pPr marL="2057400" indent="-228600">
              <a:defRPr sz="2400" i="1">
                <a:solidFill>
                  <a:schemeClr val="tx1"/>
                </a:solidFill>
                <a:latin typeface="Times"/>
                <a:cs typeface="Times New Roman" pitchFamily="18" charset="0"/>
              </a:defRPr>
            </a:lvl5pPr>
            <a:lvl6pPr marL="2514600" indent="-228600" eaLnBrk="0" fontAlgn="base" hangingPunct="0">
              <a:spcBef>
                <a:spcPct val="0"/>
              </a:spcBef>
              <a:spcAft>
                <a:spcPct val="0"/>
              </a:spcAft>
              <a:defRPr sz="2400" i="1">
                <a:solidFill>
                  <a:schemeClr val="tx1"/>
                </a:solidFill>
                <a:latin typeface="Times"/>
                <a:cs typeface="Times New Roman" pitchFamily="18" charset="0"/>
              </a:defRPr>
            </a:lvl6pPr>
            <a:lvl7pPr marL="2971800" indent="-228600" eaLnBrk="0" fontAlgn="base" hangingPunct="0">
              <a:spcBef>
                <a:spcPct val="0"/>
              </a:spcBef>
              <a:spcAft>
                <a:spcPct val="0"/>
              </a:spcAft>
              <a:defRPr sz="2400" i="1">
                <a:solidFill>
                  <a:schemeClr val="tx1"/>
                </a:solidFill>
                <a:latin typeface="Times"/>
                <a:cs typeface="Times New Roman" pitchFamily="18" charset="0"/>
              </a:defRPr>
            </a:lvl7pPr>
            <a:lvl8pPr marL="3429000" indent="-228600" eaLnBrk="0" fontAlgn="base" hangingPunct="0">
              <a:spcBef>
                <a:spcPct val="0"/>
              </a:spcBef>
              <a:spcAft>
                <a:spcPct val="0"/>
              </a:spcAft>
              <a:defRPr sz="2400" i="1">
                <a:solidFill>
                  <a:schemeClr val="tx1"/>
                </a:solidFill>
                <a:latin typeface="Times"/>
                <a:cs typeface="Times New Roman" pitchFamily="18" charset="0"/>
              </a:defRPr>
            </a:lvl8pPr>
            <a:lvl9pPr marL="3886200" indent="-228600" eaLnBrk="0" fontAlgn="base" hangingPunct="0">
              <a:spcBef>
                <a:spcPct val="0"/>
              </a:spcBef>
              <a:spcAft>
                <a:spcPct val="0"/>
              </a:spcAft>
              <a:defRPr sz="2400" i="1">
                <a:solidFill>
                  <a:schemeClr val="tx1"/>
                </a:solidFill>
                <a:latin typeface="Times"/>
                <a:cs typeface="Times New Roman" pitchFamily="18" charset="0"/>
              </a:defRPr>
            </a:lvl9pPr>
          </a:lstStyle>
          <a:p>
            <a:r>
              <a:rPr lang="en-US" altLang="en-US" sz="2000" i="0" dirty="0">
                <a:solidFill>
                  <a:srgbClr val="000000"/>
                </a:solidFill>
              </a:rPr>
              <a:t>TASHA’s tour-based mode choice model:</a:t>
            </a:r>
          </a:p>
          <a:p>
            <a:pPr>
              <a:buFontTx/>
              <a:buChar char="•"/>
            </a:pPr>
            <a:r>
              <a:rPr lang="en-US" altLang="en-US" sz="2000" i="0" dirty="0">
                <a:solidFill>
                  <a:srgbClr val="000000"/>
                </a:solidFill>
              </a:rPr>
              <a:t> Handles arbitrarily complex tours and sub-tours.</a:t>
            </a:r>
          </a:p>
          <a:p>
            <a:r>
              <a:rPr lang="en-US" altLang="en-US" sz="2000" i="0" dirty="0">
                <a:solidFill>
                  <a:srgbClr val="000000"/>
                </a:solidFill>
              </a:rPr>
              <a:t>   without needing to pre-specify the tours</a:t>
            </a:r>
          </a:p>
          <a:p>
            <a:pPr>
              <a:buFontTx/>
              <a:buChar char="•"/>
            </a:pPr>
            <a:r>
              <a:rPr lang="en-US" altLang="en-US" sz="2000" i="0" dirty="0">
                <a:solidFill>
                  <a:srgbClr val="000000"/>
                </a:solidFill>
              </a:rPr>
              <a:t> Dynamically determine feasible combinations</a:t>
            </a:r>
          </a:p>
          <a:p>
            <a:r>
              <a:rPr lang="en-US" altLang="en-US" sz="2000" i="0" dirty="0">
                <a:solidFill>
                  <a:srgbClr val="000000"/>
                </a:solidFill>
              </a:rPr>
              <a:t>  of modes available to use on tours.  Modes can</a:t>
            </a:r>
          </a:p>
          <a:p>
            <a:r>
              <a:rPr lang="en-US" altLang="en-US" sz="2000" i="0" dirty="0">
                <a:solidFill>
                  <a:srgbClr val="000000"/>
                </a:solidFill>
              </a:rPr>
              <a:t>  be added without changing the model structure.</a:t>
            </a:r>
          </a:p>
          <a:p>
            <a:pPr>
              <a:buFontTx/>
              <a:buChar char="•"/>
            </a:pPr>
            <a:r>
              <a:rPr lang="en-CA" altLang="en-US" sz="2000" i="0" dirty="0">
                <a:solidFill>
                  <a:srgbClr val="000000"/>
                </a:solidFill>
              </a:rPr>
              <a:t> Cars automatically are used on all trips of a</a:t>
            </a:r>
          </a:p>
          <a:p>
            <a:r>
              <a:rPr lang="en-CA" altLang="en-US" sz="2000" i="0" dirty="0">
                <a:solidFill>
                  <a:srgbClr val="000000"/>
                </a:solidFill>
              </a:rPr>
              <a:t>  drive tour.</a:t>
            </a:r>
          </a:p>
        </p:txBody>
      </p:sp>
    </p:spTree>
    <p:extLst>
      <p:ext uri="{BB962C8B-B14F-4D97-AF65-F5344CB8AC3E}">
        <p14:creationId xmlns:p14="http://schemas.microsoft.com/office/powerpoint/2010/main" val="2413460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457200" y="74963"/>
            <a:ext cx="8229600" cy="668337"/>
          </a:xfrm>
        </p:spPr>
        <p:txBody>
          <a:bodyPr>
            <a:normAutofit/>
          </a:bodyPr>
          <a:lstStyle/>
          <a:p>
            <a:r>
              <a:rPr lang="en-US" altLang="en-US" sz="3600" dirty="0" smtClean="0">
                <a:latin typeface="Times New Roman" panose="02020603050405020304" pitchFamily="18" charset="0"/>
              </a:rPr>
              <a:t>Vehicle Allocation &amp; Ridesharing</a:t>
            </a:r>
          </a:p>
        </p:txBody>
      </p:sp>
      <p:grpSp>
        <p:nvGrpSpPr>
          <p:cNvPr id="3" name="Group 2"/>
          <p:cNvGrpSpPr/>
          <p:nvPr/>
        </p:nvGrpSpPr>
        <p:grpSpPr>
          <a:xfrm>
            <a:off x="123158" y="818134"/>
            <a:ext cx="4176897" cy="2994004"/>
            <a:chOff x="261938" y="3044846"/>
            <a:chExt cx="4176897" cy="2994004"/>
          </a:xfrm>
        </p:grpSpPr>
        <p:sp>
          <p:nvSpPr>
            <p:cNvPr id="43010" name="Rectangle 2"/>
            <p:cNvSpPr>
              <a:spLocks noChangeArrowheads="1"/>
            </p:cNvSpPr>
            <p:nvPr/>
          </p:nvSpPr>
          <p:spPr bwMode="auto">
            <a:xfrm>
              <a:off x="261938" y="3044846"/>
              <a:ext cx="4176897" cy="2994004"/>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endParaRPr lang="en-US" altLang="en-US">
                <a:solidFill>
                  <a:srgbClr val="4C698D"/>
                </a:solidFill>
              </a:endParaRPr>
            </a:p>
          </p:txBody>
        </p:sp>
        <p:pic>
          <p:nvPicPr>
            <p:cNvPr id="430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43" y="3180564"/>
              <a:ext cx="3745654" cy="257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3142625" y="3819301"/>
            <a:ext cx="6001375" cy="2196483"/>
            <a:chOff x="292100" y="1905000"/>
            <a:chExt cx="8558213" cy="3448050"/>
          </a:xfrm>
        </p:grpSpPr>
        <p:sp>
          <p:nvSpPr>
            <p:cNvPr id="7" name="Rectangle 3"/>
            <p:cNvSpPr>
              <a:spLocks noChangeArrowheads="1"/>
            </p:cNvSpPr>
            <p:nvPr/>
          </p:nvSpPr>
          <p:spPr bwMode="auto">
            <a:xfrm>
              <a:off x="292100" y="1905000"/>
              <a:ext cx="8558213" cy="3448050"/>
            </a:xfrm>
            <a:prstGeom prst="rect">
              <a:avLst/>
            </a:prstGeom>
            <a:solidFill>
              <a:srgbClr val="CCFFCC"/>
            </a:solidFill>
            <a:ln w="9525">
              <a:solidFill>
                <a:schemeClr val="tx1"/>
              </a:solidFill>
              <a:miter lim="800000"/>
              <a:headEnd/>
              <a:tailEnd/>
            </a:ln>
          </p:spPr>
          <p:txBody>
            <a:bodyPr wrap="none" anchor="ct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endParaRPr lang="en-US" altLang="en-US">
                <a:solidFill>
                  <a:srgbClr val="4C698D"/>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0" y="2154238"/>
              <a:ext cx="23129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0" y="2886075"/>
              <a:ext cx="23907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0" y="3825875"/>
              <a:ext cx="24161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4075" y="2347913"/>
              <a:ext cx="24161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6300" y="3646488"/>
              <a:ext cx="23939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2663" y="2886075"/>
              <a:ext cx="250666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4572000" y="1461566"/>
            <a:ext cx="4250673" cy="1631216"/>
          </a:xfrm>
          <a:prstGeom prst="rect">
            <a:avLst/>
          </a:prstGeom>
          <a:noFill/>
        </p:spPr>
        <p:txBody>
          <a:bodyPr wrap="square" rtlCol="0">
            <a:spAutoFit/>
          </a:bodyPr>
          <a:lstStyle/>
          <a:p>
            <a:r>
              <a:rPr lang="en-CA" sz="2000" dirty="0" smtClean="0">
                <a:solidFill>
                  <a:srgbClr val="002A5C"/>
                </a:solidFill>
                <a:latin typeface="Georgia"/>
              </a:rPr>
              <a:t>Since we are modelling each person within a specific household context, we can explicitly model within-household vehicle allocation and complex ridesharing behaviour.</a:t>
            </a:r>
            <a:endParaRPr lang="en-CA" sz="2000" dirty="0">
              <a:solidFill>
                <a:srgbClr val="002A5C"/>
              </a:solidFill>
              <a:latin typeface="Georgia"/>
            </a:endParaRPr>
          </a:p>
        </p:txBody>
      </p:sp>
    </p:spTree>
    <p:extLst>
      <p:ext uri="{BB962C8B-B14F-4D97-AF65-F5344CB8AC3E}">
        <p14:creationId xmlns:p14="http://schemas.microsoft.com/office/powerpoint/2010/main" val="1141538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Should Models Not Be Used?</a:t>
            </a:r>
            <a:endParaRPr lang="en-CA" dirty="0"/>
          </a:p>
        </p:txBody>
      </p:sp>
      <p:sp>
        <p:nvSpPr>
          <p:cNvPr id="5" name="Content Placeholder 4"/>
          <p:cNvSpPr>
            <a:spLocks noGrp="1"/>
          </p:cNvSpPr>
          <p:nvPr>
            <p:ph idx="1"/>
          </p:nvPr>
        </p:nvSpPr>
        <p:spPr>
          <a:xfrm>
            <a:off x="457200" y="1352550"/>
            <a:ext cx="8229600" cy="4351564"/>
          </a:xfrm>
        </p:spPr>
        <p:txBody>
          <a:bodyPr>
            <a:normAutofit lnSpcReduction="10000"/>
          </a:bodyPr>
          <a:lstStyle/>
          <a:p>
            <a:r>
              <a:rPr lang="en-CA" dirty="0" smtClean="0"/>
              <a:t>Post-facto justification of political decisions.</a:t>
            </a:r>
          </a:p>
          <a:p>
            <a:r>
              <a:rPr lang="en-CA" dirty="0" smtClean="0"/>
              <a:t>Barrier to debate &amp; experimentation.</a:t>
            </a:r>
          </a:p>
          <a:p>
            <a:r>
              <a:rPr lang="en-CA" dirty="0" smtClean="0"/>
              <a:t>Hard-wiring “desired” decisions/outcomes into the analysis.</a:t>
            </a:r>
          </a:p>
          <a:p>
            <a:r>
              <a:rPr lang="en-CA" dirty="0" smtClean="0"/>
              <a:t>Failure to exploit the richness of information generated by the model.</a:t>
            </a:r>
          </a:p>
          <a:p>
            <a:pPr marL="0" indent="0">
              <a:buNone/>
            </a:pPr>
            <a:endParaRPr lang="en-CA" dirty="0" smtClean="0"/>
          </a:p>
          <a:p>
            <a:r>
              <a:rPr lang="en-CA" dirty="0" smtClean="0"/>
              <a:t>Or, just as bad – models are ignored completely.</a:t>
            </a:r>
            <a:endParaRPr lang="en-CA" dirty="0"/>
          </a:p>
        </p:txBody>
      </p:sp>
      <p:sp>
        <p:nvSpPr>
          <p:cNvPr id="3" name="Footer Placeholder 2"/>
          <p:cNvSpPr>
            <a:spLocks noGrp="1"/>
          </p:cNvSpPr>
          <p:nvPr>
            <p:ph type="ftr" sz="quarter" idx="11"/>
          </p:nvPr>
        </p:nvSpPr>
        <p:spPr/>
        <p:txBody>
          <a:bodyPr/>
          <a:lstStyle/>
          <a:p>
            <a:pPr>
              <a:defRPr/>
            </a:pPr>
            <a:endParaRPr lang="en-US">
              <a:solidFill>
                <a:srgbClr val="4C698D"/>
              </a:solidFill>
            </a:endParaRPr>
          </a:p>
        </p:txBody>
      </p:sp>
      <p:sp>
        <p:nvSpPr>
          <p:cNvPr id="4" name="Slide Number Placeholder 3"/>
          <p:cNvSpPr>
            <a:spLocks noGrp="1"/>
          </p:cNvSpPr>
          <p:nvPr>
            <p:ph type="sldNum" sz="quarter" idx="12"/>
          </p:nvPr>
        </p:nvSpPr>
        <p:spPr/>
        <p:txBody>
          <a:bodyPr/>
          <a:lstStyle/>
          <a:p>
            <a:fld id="{1D6AFB56-09E3-4408-B9DE-C07BF65CBEE1}" type="slidenum">
              <a:rPr lang="en-US" altLang="en-US" smtClean="0">
                <a:solidFill>
                  <a:srgbClr val="4C698D"/>
                </a:solidFill>
              </a:rPr>
              <a:pPr/>
              <a:t>26</a:t>
            </a:fld>
            <a:endParaRPr lang="en-US" altLang="en-US">
              <a:solidFill>
                <a:srgbClr val="4C698D"/>
              </a:solidFill>
            </a:endParaRPr>
          </a:p>
        </p:txBody>
      </p:sp>
    </p:spTree>
    <p:extLst>
      <p:ext uri="{BB962C8B-B14F-4D97-AF65-F5344CB8AC3E}">
        <p14:creationId xmlns:p14="http://schemas.microsoft.com/office/powerpoint/2010/main" val="537170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Should Models Be Used? (1)</a:t>
            </a:r>
            <a:endParaRPr lang="en-CA" dirty="0"/>
          </a:p>
        </p:txBody>
      </p:sp>
      <p:sp>
        <p:nvSpPr>
          <p:cNvPr id="3" name="Content Placeholder 2"/>
          <p:cNvSpPr>
            <a:spLocks noGrp="1"/>
          </p:cNvSpPr>
          <p:nvPr>
            <p:ph idx="1"/>
          </p:nvPr>
        </p:nvSpPr>
        <p:spPr/>
        <p:txBody>
          <a:bodyPr/>
          <a:lstStyle/>
          <a:p>
            <a:r>
              <a:rPr lang="en-CA" dirty="0" smtClean="0"/>
              <a:t>Policy analysis vs. forecasting.</a:t>
            </a:r>
          </a:p>
          <a:p>
            <a:pPr lvl="1"/>
            <a:r>
              <a:rPr lang="en-CA" dirty="0" smtClean="0">
                <a:latin typeface="+mj-lt"/>
              </a:rPr>
              <a:t>Too often we focus on modelling as a </a:t>
            </a:r>
            <a:r>
              <a:rPr lang="en-CA" u="sng" dirty="0" smtClean="0">
                <a:latin typeface="+mj-lt"/>
              </a:rPr>
              <a:t>forecasting</a:t>
            </a:r>
            <a:r>
              <a:rPr lang="en-CA" dirty="0" smtClean="0">
                <a:latin typeface="+mj-lt"/>
              </a:rPr>
              <a:t> exercise to generate “the number”.</a:t>
            </a:r>
          </a:p>
          <a:p>
            <a:pPr lvl="1"/>
            <a:r>
              <a:rPr lang="en-CA" dirty="0" smtClean="0">
                <a:latin typeface="+mj-lt"/>
              </a:rPr>
              <a:t>Models are far better at </a:t>
            </a:r>
            <a:r>
              <a:rPr lang="en-CA" u="sng" dirty="0" smtClean="0">
                <a:latin typeface="+mj-lt"/>
              </a:rPr>
              <a:t>policy analysis</a:t>
            </a:r>
            <a:r>
              <a:rPr lang="en-CA" dirty="0" smtClean="0">
                <a:latin typeface="+mj-lt"/>
              </a:rPr>
              <a:t>, in which the relative benefits &amp; dis-benefits of alternatives are compared.</a:t>
            </a:r>
            <a:endParaRPr lang="en-CA" dirty="0">
              <a:latin typeface="+mj-lt"/>
            </a:endParaRPr>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27</a:t>
            </a:fld>
            <a:endParaRPr lang="en-CA">
              <a:solidFill>
                <a:srgbClr val="4C698D"/>
              </a:solidFill>
            </a:endParaRPr>
          </a:p>
        </p:txBody>
      </p:sp>
    </p:spTree>
    <p:extLst>
      <p:ext uri="{BB962C8B-B14F-4D97-AF65-F5344CB8AC3E}">
        <p14:creationId xmlns:p14="http://schemas.microsoft.com/office/powerpoint/2010/main" val="227763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Should Models be Used? (2)</a:t>
            </a:r>
            <a:endParaRPr lang="en-CA" dirty="0"/>
          </a:p>
        </p:txBody>
      </p:sp>
      <p:sp>
        <p:nvSpPr>
          <p:cNvPr id="3" name="Content Placeholder 2"/>
          <p:cNvSpPr>
            <a:spLocks noGrp="1"/>
          </p:cNvSpPr>
          <p:nvPr>
            <p:ph idx="1"/>
          </p:nvPr>
        </p:nvSpPr>
        <p:spPr>
          <a:xfrm>
            <a:off x="3488924" y="1204151"/>
            <a:ext cx="5197876" cy="4752975"/>
          </a:xfrm>
        </p:spPr>
        <p:txBody>
          <a:bodyPr>
            <a:normAutofit fontScale="85000" lnSpcReduction="20000"/>
          </a:bodyPr>
          <a:lstStyle/>
          <a:p>
            <a:r>
              <a:rPr lang="en-CA" dirty="0" smtClean="0"/>
              <a:t>Models should be used:</a:t>
            </a:r>
          </a:p>
          <a:p>
            <a:pPr lvl="1"/>
            <a:r>
              <a:rPr lang="en-CA" dirty="0">
                <a:latin typeface="+mj-lt"/>
              </a:rPr>
              <a:t>A</a:t>
            </a:r>
            <a:r>
              <a:rPr lang="en-CA" dirty="0" smtClean="0">
                <a:latin typeface="+mj-lt"/>
              </a:rPr>
              <a:t>s a laboratory within which we can experiment with alternative system designs &amp; policies.</a:t>
            </a:r>
          </a:p>
          <a:p>
            <a:pPr lvl="1"/>
            <a:r>
              <a:rPr lang="en-CA" dirty="0" smtClean="0">
                <a:latin typeface="+mj-lt"/>
              </a:rPr>
              <a:t>To explore alternative paths into the future and their likely consequences.</a:t>
            </a:r>
          </a:p>
          <a:p>
            <a:pPr lvl="1"/>
            <a:r>
              <a:rPr lang="en-CA" dirty="0" smtClean="0">
                <a:latin typeface="+mj-lt"/>
              </a:rPr>
              <a:t>To learn &amp; educate.</a:t>
            </a:r>
          </a:p>
          <a:p>
            <a:pPr lvl="1"/>
            <a:r>
              <a:rPr lang="en-CA" dirty="0" smtClean="0">
                <a:latin typeface="+mj-lt"/>
              </a:rPr>
              <a:t>To broaden the debate.</a:t>
            </a:r>
          </a:p>
          <a:p>
            <a:pPr lvl="1"/>
            <a:r>
              <a:rPr lang="en-CA" dirty="0" smtClean="0">
                <a:latin typeface="+mj-lt"/>
              </a:rPr>
              <a:t>To understand the nature &amp; importance of uncertainty.</a:t>
            </a:r>
          </a:p>
          <a:p>
            <a:pPr lvl="1"/>
            <a:r>
              <a:rPr lang="en-CA" dirty="0" smtClean="0">
                <a:latin typeface="+mj-lt"/>
              </a:rPr>
              <a:t>Be “another voice at the table”.</a:t>
            </a:r>
            <a:endParaRPr lang="en-CA" dirty="0">
              <a:latin typeface="+mj-lt"/>
            </a:endParaRPr>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28</a:t>
            </a:fld>
            <a:endParaRPr lang="en-CA">
              <a:solidFill>
                <a:srgbClr val="4C698D"/>
              </a:solidFill>
            </a:endParaRPr>
          </a:p>
        </p:txBody>
      </p:sp>
      <p:pic>
        <p:nvPicPr>
          <p:cNvPr id="6" name="Picture 4" descr="http://ecx.images-amazon.com/images/I/41p4GXYbUtL._SX32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96" y="1204151"/>
            <a:ext cx="31051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25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Should Models Be Used? (3)</a:t>
            </a:r>
            <a:endParaRPr lang="en-CA" dirty="0"/>
          </a:p>
        </p:txBody>
      </p:sp>
      <p:sp>
        <p:nvSpPr>
          <p:cNvPr id="3" name="Content Placeholder 2"/>
          <p:cNvSpPr>
            <a:spLocks noGrp="1"/>
          </p:cNvSpPr>
          <p:nvPr>
            <p:ph idx="1"/>
          </p:nvPr>
        </p:nvSpPr>
        <p:spPr>
          <a:xfrm>
            <a:off x="44280" y="1490114"/>
            <a:ext cx="4092702" cy="4067175"/>
          </a:xfrm>
        </p:spPr>
        <p:txBody>
          <a:bodyPr>
            <a:normAutofit fontScale="70000" lnSpcReduction="20000"/>
          </a:bodyPr>
          <a:lstStyle/>
          <a:p>
            <a:r>
              <a:rPr lang="en-CA" dirty="0" smtClean="0"/>
              <a:t>We are potentially entering an era in which advanced models can provide a much richer, flexible and powerful platform for policy analysis &amp; decision support.</a:t>
            </a:r>
          </a:p>
          <a:p>
            <a:r>
              <a:rPr lang="en-CA" dirty="0" smtClean="0"/>
              <a:t>Whether we exploit this capability depends on whether planners, politicians &amp; the public actually </a:t>
            </a:r>
            <a:r>
              <a:rPr lang="en-CA" u="sng" dirty="0" smtClean="0"/>
              <a:t>want</a:t>
            </a:r>
            <a:r>
              <a:rPr lang="en-CA" dirty="0" smtClean="0"/>
              <a:t>:</a:t>
            </a:r>
          </a:p>
          <a:p>
            <a:pPr lvl="1"/>
            <a:r>
              <a:rPr lang="en-CA" dirty="0" smtClean="0">
                <a:latin typeface="+mj-lt"/>
              </a:rPr>
              <a:t>Better information.</a:t>
            </a:r>
          </a:p>
          <a:p>
            <a:pPr lvl="1"/>
            <a:r>
              <a:rPr lang="en-CA" dirty="0" smtClean="0">
                <a:latin typeface="+mj-lt"/>
              </a:rPr>
              <a:t>Informed debate.</a:t>
            </a:r>
          </a:p>
          <a:p>
            <a:pPr lvl="1"/>
            <a:r>
              <a:rPr lang="en-CA" dirty="0" smtClean="0">
                <a:latin typeface="+mj-lt"/>
              </a:rPr>
              <a:t>Flexibility in desired outcomes.</a:t>
            </a:r>
            <a:endParaRPr lang="en-CA" dirty="0">
              <a:latin typeface="+mj-lt"/>
            </a:endParaRPr>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29</a:t>
            </a:fld>
            <a:endParaRPr lang="en-CA">
              <a:solidFill>
                <a:srgbClr val="4C698D"/>
              </a:solidFill>
            </a:endParaRPr>
          </a:p>
        </p:txBody>
      </p:sp>
      <p:grpSp>
        <p:nvGrpSpPr>
          <p:cNvPr id="6" name="Group 5"/>
          <p:cNvGrpSpPr/>
          <p:nvPr/>
        </p:nvGrpSpPr>
        <p:grpSpPr>
          <a:xfrm>
            <a:off x="4102165" y="762852"/>
            <a:ext cx="5041835" cy="5125186"/>
            <a:chOff x="4049870" y="-1588"/>
            <a:chExt cx="5041835" cy="5125186"/>
          </a:xfrm>
        </p:grpSpPr>
        <p:sp>
          <p:nvSpPr>
            <p:cNvPr id="7" name="Rectangle 3"/>
            <p:cNvSpPr>
              <a:spLocks noChangeArrowheads="1"/>
            </p:cNvSpPr>
            <p:nvPr/>
          </p:nvSpPr>
          <p:spPr bwMode="auto">
            <a:xfrm>
              <a:off x="4986261" y="-1588"/>
              <a:ext cx="1882254" cy="31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8" name="Rectangle 4"/>
            <p:cNvSpPr>
              <a:spLocks noChangeArrowheads="1"/>
            </p:cNvSpPr>
            <p:nvPr/>
          </p:nvSpPr>
          <p:spPr bwMode="auto">
            <a:xfrm>
              <a:off x="6081283" y="142170"/>
              <a:ext cx="1248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ENVIRONMENT</a:t>
              </a:r>
              <a:endParaRPr lang="en-US" sz="1200">
                <a:solidFill>
                  <a:srgbClr val="4C698D"/>
                </a:solidFill>
              </a:endParaRPr>
            </a:p>
          </p:txBody>
        </p:sp>
        <p:sp>
          <p:nvSpPr>
            <p:cNvPr id="9" name="Rectangle 5"/>
            <p:cNvSpPr>
              <a:spLocks noChangeArrowheads="1"/>
            </p:cNvSpPr>
            <p:nvPr/>
          </p:nvSpPr>
          <p:spPr bwMode="auto">
            <a:xfrm>
              <a:off x="6497984" y="28906"/>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FFFFFF"/>
                  </a:solidFill>
                  <a:latin typeface="Book Antiqua" pitchFamily="18" charset="0"/>
                </a:rPr>
                <a:t> </a:t>
              </a:r>
              <a:endParaRPr lang="en-US" sz="1200">
                <a:solidFill>
                  <a:srgbClr val="FFFFFF"/>
                </a:solidFill>
              </a:endParaRPr>
            </a:p>
          </p:txBody>
        </p:sp>
        <p:grpSp>
          <p:nvGrpSpPr>
            <p:cNvPr id="10" name="Group 6"/>
            <p:cNvGrpSpPr>
              <a:grpSpLocks/>
            </p:cNvGrpSpPr>
            <p:nvPr/>
          </p:nvGrpSpPr>
          <p:grpSpPr bwMode="auto">
            <a:xfrm>
              <a:off x="4866697" y="1975083"/>
              <a:ext cx="675954" cy="2344777"/>
              <a:chOff x="1599" y="1726"/>
              <a:chExt cx="571" cy="2153"/>
            </a:xfrm>
          </p:grpSpPr>
          <p:grpSp>
            <p:nvGrpSpPr>
              <p:cNvPr id="483" name="Group 7"/>
              <p:cNvGrpSpPr>
                <a:grpSpLocks/>
              </p:cNvGrpSpPr>
              <p:nvPr/>
            </p:nvGrpSpPr>
            <p:grpSpPr bwMode="auto">
              <a:xfrm>
                <a:off x="1599" y="2118"/>
                <a:ext cx="569" cy="723"/>
                <a:chOff x="1599" y="2118"/>
                <a:chExt cx="569" cy="723"/>
              </a:xfrm>
            </p:grpSpPr>
            <p:sp>
              <p:nvSpPr>
                <p:cNvPr id="519" name="Freeform 8"/>
                <p:cNvSpPr>
                  <a:spLocks/>
                </p:cNvSpPr>
                <p:nvPr/>
              </p:nvSpPr>
              <p:spPr bwMode="auto">
                <a:xfrm>
                  <a:off x="1599" y="2171"/>
                  <a:ext cx="569" cy="231"/>
                </a:xfrm>
                <a:custGeom>
                  <a:avLst/>
                  <a:gdLst>
                    <a:gd name="T0" fmla="*/ 20 w 1707"/>
                    <a:gd name="T1" fmla="*/ 0 h 691"/>
                    <a:gd name="T2" fmla="*/ 0 w 1707"/>
                    <a:gd name="T3" fmla="*/ 43 h 691"/>
                    <a:gd name="T4" fmla="*/ 29 w 1707"/>
                    <a:gd name="T5" fmla="*/ 119 h 691"/>
                    <a:gd name="T6" fmla="*/ 83 w 1707"/>
                    <a:gd name="T7" fmla="*/ 128 h 691"/>
                    <a:gd name="T8" fmla="*/ 324 w 1707"/>
                    <a:gd name="T9" fmla="*/ 290 h 691"/>
                    <a:gd name="T10" fmla="*/ 312 w 1707"/>
                    <a:gd name="T11" fmla="*/ 326 h 691"/>
                    <a:gd name="T12" fmla="*/ 312 w 1707"/>
                    <a:gd name="T13" fmla="*/ 387 h 691"/>
                    <a:gd name="T14" fmla="*/ 337 w 1707"/>
                    <a:gd name="T15" fmla="*/ 416 h 691"/>
                    <a:gd name="T16" fmla="*/ 345 w 1707"/>
                    <a:gd name="T17" fmla="*/ 521 h 691"/>
                    <a:gd name="T18" fmla="*/ 312 w 1707"/>
                    <a:gd name="T19" fmla="*/ 555 h 691"/>
                    <a:gd name="T20" fmla="*/ 310 w 1707"/>
                    <a:gd name="T21" fmla="*/ 624 h 691"/>
                    <a:gd name="T22" fmla="*/ 345 w 1707"/>
                    <a:gd name="T23" fmla="*/ 669 h 691"/>
                    <a:gd name="T24" fmla="*/ 1364 w 1707"/>
                    <a:gd name="T25" fmla="*/ 691 h 691"/>
                    <a:gd name="T26" fmla="*/ 1411 w 1707"/>
                    <a:gd name="T27" fmla="*/ 624 h 691"/>
                    <a:gd name="T28" fmla="*/ 1408 w 1707"/>
                    <a:gd name="T29" fmla="*/ 555 h 691"/>
                    <a:gd name="T30" fmla="*/ 1372 w 1707"/>
                    <a:gd name="T31" fmla="*/ 521 h 691"/>
                    <a:gd name="T32" fmla="*/ 1372 w 1707"/>
                    <a:gd name="T33" fmla="*/ 401 h 691"/>
                    <a:gd name="T34" fmla="*/ 1408 w 1707"/>
                    <a:gd name="T35" fmla="*/ 387 h 691"/>
                    <a:gd name="T36" fmla="*/ 1407 w 1707"/>
                    <a:gd name="T37" fmla="*/ 326 h 691"/>
                    <a:gd name="T38" fmla="*/ 1402 w 1707"/>
                    <a:gd name="T39" fmla="*/ 282 h 691"/>
                    <a:gd name="T40" fmla="*/ 1614 w 1707"/>
                    <a:gd name="T41" fmla="*/ 146 h 691"/>
                    <a:gd name="T42" fmla="*/ 1680 w 1707"/>
                    <a:gd name="T43" fmla="*/ 119 h 691"/>
                    <a:gd name="T44" fmla="*/ 1707 w 1707"/>
                    <a:gd name="T45" fmla="*/ 43 h 691"/>
                    <a:gd name="T46" fmla="*/ 1660 w 1707"/>
                    <a:gd name="T47" fmla="*/ 19 h 691"/>
                    <a:gd name="T48" fmla="*/ 20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20" y="0"/>
                      </a:moveTo>
                      <a:lnTo>
                        <a:pt x="0" y="43"/>
                      </a:lnTo>
                      <a:lnTo>
                        <a:pt x="29" y="119"/>
                      </a:lnTo>
                      <a:lnTo>
                        <a:pt x="83" y="128"/>
                      </a:lnTo>
                      <a:lnTo>
                        <a:pt x="324" y="290"/>
                      </a:lnTo>
                      <a:lnTo>
                        <a:pt x="312" y="326"/>
                      </a:lnTo>
                      <a:lnTo>
                        <a:pt x="312" y="387"/>
                      </a:lnTo>
                      <a:lnTo>
                        <a:pt x="337" y="416"/>
                      </a:lnTo>
                      <a:lnTo>
                        <a:pt x="345" y="521"/>
                      </a:lnTo>
                      <a:lnTo>
                        <a:pt x="312" y="555"/>
                      </a:lnTo>
                      <a:lnTo>
                        <a:pt x="310" y="624"/>
                      </a:lnTo>
                      <a:lnTo>
                        <a:pt x="345" y="669"/>
                      </a:lnTo>
                      <a:lnTo>
                        <a:pt x="1364" y="691"/>
                      </a:lnTo>
                      <a:lnTo>
                        <a:pt x="1411" y="624"/>
                      </a:lnTo>
                      <a:lnTo>
                        <a:pt x="1408" y="555"/>
                      </a:lnTo>
                      <a:lnTo>
                        <a:pt x="1372" y="521"/>
                      </a:lnTo>
                      <a:lnTo>
                        <a:pt x="1372" y="401"/>
                      </a:lnTo>
                      <a:lnTo>
                        <a:pt x="1408" y="387"/>
                      </a:lnTo>
                      <a:lnTo>
                        <a:pt x="1407" y="326"/>
                      </a:lnTo>
                      <a:lnTo>
                        <a:pt x="1402" y="282"/>
                      </a:lnTo>
                      <a:lnTo>
                        <a:pt x="1614" y="146"/>
                      </a:lnTo>
                      <a:lnTo>
                        <a:pt x="1680" y="119"/>
                      </a:lnTo>
                      <a:lnTo>
                        <a:pt x="1707" y="43"/>
                      </a:lnTo>
                      <a:lnTo>
                        <a:pt x="1660" y="19"/>
                      </a:lnTo>
                      <a:lnTo>
                        <a:pt x="2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20" name="Rectangle 9"/>
                <p:cNvSpPr>
                  <a:spLocks noChangeArrowheads="1"/>
                </p:cNvSpPr>
                <p:nvPr/>
              </p:nvSpPr>
              <p:spPr bwMode="auto">
                <a:xfrm>
                  <a:off x="1703" y="2300"/>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21" name="Rectangle 10"/>
                <p:cNvSpPr>
                  <a:spLocks noChangeArrowheads="1"/>
                </p:cNvSpPr>
                <p:nvPr/>
              </p:nvSpPr>
              <p:spPr bwMode="auto">
                <a:xfrm>
                  <a:off x="1702" y="2379"/>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22" name="Freeform 11"/>
                <p:cNvSpPr>
                  <a:spLocks/>
                </p:cNvSpPr>
                <p:nvPr/>
              </p:nvSpPr>
              <p:spPr bwMode="auto">
                <a:xfrm>
                  <a:off x="1983"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6 w 117"/>
                    <a:gd name="T11" fmla="*/ 24 h 1268"/>
                    <a:gd name="T12" fmla="*/ 24 w 117"/>
                    <a:gd name="T13" fmla="*/ 15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6" y="24"/>
                      </a:lnTo>
                      <a:lnTo>
                        <a:pt x="24" y="15"/>
                      </a:lnTo>
                      <a:lnTo>
                        <a:pt x="34" y="6"/>
                      </a:lnTo>
                      <a:lnTo>
                        <a:pt x="45" y="1"/>
                      </a:lnTo>
                      <a:lnTo>
                        <a:pt x="57" y="0"/>
                      </a:lnTo>
                      <a:lnTo>
                        <a:pt x="57" y="0"/>
                      </a:lnTo>
                      <a:lnTo>
                        <a:pt x="69" y="1"/>
                      </a:lnTo>
                      <a:lnTo>
                        <a:pt x="80" y="6"/>
                      </a:lnTo>
                      <a:lnTo>
                        <a:pt x="91"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23" name="Freeform 12"/>
                <p:cNvSpPr>
                  <a:spLocks/>
                </p:cNvSpPr>
                <p:nvPr/>
              </p:nvSpPr>
              <p:spPr bwMode="auto">
                <a:xfrm>
                  <a:off x="1904" y="2418"/>
                  <a:ext cx="40" cy="423"/>
                </a:xfrm>
                <a:custGeom>
                  <a:avLst/>
                  <a:gdLst>
                    <a:gd name="T0" fmla="*/ 0 w 119"/>
                    <a:gd name="T1" fmla="*/ 1268 h 1268"/>
                    <a:gd name="T2" fmla="*/ 0 w 119"/>
                    <a:gd name="T3" fmla="*/ 85 h 1268"/>
                    <a:gd name="T4" fmla="*/ 2 w 119"/>
                    <a:gd name="T5" fmla="*/ 67 h 1268"/>
                    <a:gd name="T6" fmla="*/ 5 w 119"/>
                    <a:gd name="T7" fmla="*/ 52 h 1268"/>
                    <a:gd name="T8" fmla="*/ 10 w 119"/>
                    <a:gd name="T9" fmla="*/ 37 h 1268"/>
                    <a:gd name="T10" fmla="*/ 17 w 119"/>
                    <a:gd name="T11" fmla="*/ 24 h 1268"/>
                    <a:gd name="T12" fmla="*/ 26 w 119"/>
                    <a:gd name="T13" fmla="*/ 15 h 1268"/>
                    <a:gd name="T14" fmla="*/ 35 w 119"/>
                    <a:gd name="T15" fmla="*/ 6 h 1268"/>
                    <a:gd name="T16" fmla="*/ 46 w 119"/>
                    <a:gd name="T17" fmla="*/ 1 h 1268"/>
                    <a:gd name="T18" fmla="*/ 57 w 119"/>
                    <a:gd name="T19" fmla="*/ 0 h 1268"/>
                    <a:gd name="T20" fmla="*/ 57 w 119"/>
                    <a:gd name="T21" fmla="*/ 0 h 1268"/>
                    <a:gd name="T22" fmla="*/ 69 w 119"/>
                    <a:gd name="T23" fmla="*/ 1 h 1268"/>
                    <a:gd name="T24" fmla="*/ 80 w 119"/>
                    <a:gd name="T25" fmla="*/ 6 h 1268"/>
                    <a:gd name="T26" fmla="*/ 91 w 119"/>
                    <a:gd name="T27" fmla="*/ 15 h 1268"/>
                    <a:gd name="T28" fmla="*/ 101 w 119"/>
                    <a:gd name="T29" fmla="*/ 24 h 1268"/>
                    <a:gd name="T30" fmla="*/ 108 w 119"/>
                    <a:gd name="T31" fmla="*/ 37 h 1268"/>
                    <a:gd name="T32" fmla="*/ 114 w 119"/>
                    <a:gd name="T33" fmla="*/ 52 h 1268"/>
                    <a:gd name="T34" fmla="*/ 118 w 119"/>
                    <a:gd name="T35" fmla="*/ 67 h 1268"/>
                    <a:gd name="T36" fmla="*/ 119 w 119"/>
                    <a:gd name="T37" fmla="*/ 85 h 1268"/>
                    <a:gd name="T38" fmla="*/ 119 w 119"/>
                    <a:gd name="T39" fmla="*/ 1268 h 1268"/>
                    <a:gd name="T40" fmla="*/ 0 w 119"/>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8">
                      <a:moveTo>
                        <a:pt x="0" y="1268"/>
                      </a:moveTo>
                      <a:lnTo>
                        <a:pt x="0" y="85"/>
                      </a:lnTo>
                      <a:lnTo>
                        <a:pt x="2" y="67"/>
                      </a:lnTo>
                      <a:lnTo>
                        <a:pt x="5" y="52"/>
                      </a:lnTo>
                      <a:lnTo>
                        <a:pt x="10" y="37"/>
                      </a:lnTo>
                      <a:lnTo>
                        <a:pt x="17" y="24"/>
                      </a:lnTo>
                      <a:lnTo>
                        <a:pt x="26" y="15"/>
                      </a:lnTo>
                      <a:lnTo>
                        <a:pt x="35" y="6"/>
                      </a:lnTo>
                      <a:lnTo>
                        <a:pt x="46" y="1"/>
                      </a:lnTo>
                      <a:lnTo>
                        <a:pt x="57" y="0"/>
                      </a:lnTo>
                      <a:lnTo>
                        <a:pt x="57" y="0"/>
                      </a:lnTo>
                      <a:lnTo>
                        <a:pt x="69" y="1"/>
                      </a:lnTo>
                      <a:lnTo>
                        <a:pt x="80" y="6"/>
                      </a:lnTo>
                      <a:lnTo>
                        <a:pt x="91" y="15"/>
                      </a:lnTo>
                      <a:lnTo>
                        <a:pt x="101" y="24"/>
                      </a:lnTo>
                      <a:lnTo>
                        <a:pt x="108" y="37"/>
                      </a:lnTo>
                      <a:lnTo>
                        <a:pt x="114" y="52"/>
                      </a:lnTo>
                      <a:lnTo>
                        <a:pt x="118" y="67"/>
                      </a:lnTo>
                      <a:lnTo>
                        <a:pt x="119" y="85"/>
                      </a:lnTo>
                      <a:lnTo>
                        <a:pt x="119"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24" name="Freeform 13"/>
                <p:cNvSpPr>
                  <a:spLocks/>
                </p:cNvSpPr>
                <p:nvPr/>
              </p:nvSpPr>
              <p:spPr bwMode="auto">
                <a:xfrm>
                  <a:off x="1826"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6 w 117"/>
                    <a:gd name="T11" fmla="*/ 24 h 1268"/>
                    <a:gd name="T12" fmla="*/ 24 w 117"/>
                    <a:gd name="T13" fmla="*/ 15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89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6" y="24"/>
                      </a:lnTo>
                      <a:lnTo>
                        <a:pt x="24" y="15"/>
                      </a:lnTo>
                      <a:lnTo>
                        <a:pt x="34" y="6"/>
                      </a:lnTo>
                      <a:lnTo>
                        <a:pt x="45" y="1"/>
                      </a:lnTo>
                      <a:lnTo>
                        <a:pt x="57" y="0"/>
                      </a:lnTo>
                      <a:lnTo>
                        <a:pt x="57" y="0"/>
                      </a:lnTo>
                      <a:lnTo>
                        <a:pt x="69" y="1"/>
                      </a:lnTo>
                      <a:lnTo>
                        <a:pt x="80" y="6"/>
                      </a:lnTo>
                      <a:lnTo>
                        <a:pt x="89"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25" name="Freeform 14"/>
                <p:cNvSpPr>
                  <a:spLocks/>
                </p:cNvSpPr>
                <p:nvPr/>
              </p:nvSpPr>
              <p:spPr bwMode="auto">
                <a:xfrm>
                  <a:off x="1748" y="2418"/>
                  <a:ext cx="39" cy="423"/>
                </a:xfrm>
                <a:custGeom>
                  <a:avLst/>
                  <a:gdLst>
                    <a:gd name="T0" fmla="*/ 0 w 118"/>
                    <a:gd name="T1" fmla="*/ 1268 h 1268"/>
                    <a:gd name="T2" fmla="*/ 0 w 118"/>
                    <a:gd name="T3" fmla="*/ 85 h 1268"/>
                    <a:gd name="T4" fmla="*/ 2 w 118"/>
                    <a:gd name="T5" fmla="*/ 67 h 1268"/>
                    <a:gd name="T6" fmla="*/ 5 w 118"/>
                    <a:gd name="T7" fmla="*/ 52 h 1268"/>
                    <a:gd name="T8" fmla="*/ 10 w 118"/>
                    <a:gd name="T9" fmla="*/ 37 h 1268"/>
                    <a:gd name="T10" fmla="*/ 17 w 118"/>
                    <a:gd name="T11" fmla="*/ 24 h 1268"/>
                    <a:gd name="T12" fmla="*/ 26 w 118"/>
                    <a:gd name="T13" fmla="*/ 15 h 1268"/>
                    <a:gd name="T14" fmla="*/ 35 w 118"/>
                    <a:gd name="T15" fmla="*/ 6 h 1268"/>
                    <a:gd name="T16" fmla="*/ 46 w 118"/>
                    <a:gd name="T17" fmla="*/ 1 h 1268"/>
                    <a:gd name="T18" fmla="*/ 57 w 118"/>
                    <a:gd name="T19" fmla="*/ 0 h 1268"/>
                    <a:gd name="T20" fmla="*/ 57 w 118"/>
                    <a:gd name="T21" fmla="*/ 0 h 1268"/>
                    <a:gd name="T22" fmla="*/ 69 w 118"/>
                    <a:gd name="T23" fmla="*/ 1 h 1268"/>
                    <a:gd name="T24" fmla="*/ 80 w 118"/>
                    <a:gd name="T25" fmla="*/ 6 h 1268"/>
                    <a:gd name="T26" fmla="*/ 91 w 118"/>
                    <a:gd name="T27" fmla="*/ 15 h 1268"/>
                    <a:gd name="T28" fmla="*/ 99 w 118"/>
                    <a:gd name="T29" fmla="*/ 24 h 1268"/>
                    <a:gd name="T30" fmla="*/ 107 w 118"/>
                    <a:gd name="T31" fmla="*/ 37 h 1268"/>
                    <a:gd name="T32" fmla="*/ 113 w 118"/>
                    <a:gd name="T33" fmla="*/ 52 h 1268"/>
                    <a:gd name="T34" fmla="*/ 116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2" y="67"/>
                      </a:lnTo>
                      <a:lnTo>
                        <a:pt x="5" y="52"/>
                      </a:lnTo>
                      <a:lnTo>
                        <a:pt x="10" y="37"/>
                      </a:lnTo>
                      <a:lnTo>
                        <a:pt x="17" y="24"/>
                      </a:lnTo>
                      <a:lnTo>
                        <a:pt x="26" y="15"/>
                      </a:lnTo>
                      <a:lnTo>
                        <a:pt x="35" y="6"/>
                      </a:lnTo>
                      <a:lnTo>
                        <a:pt x="46" y="1"/>
                      </a:lnTo>
                      <a:lnTo>
                        <a:pt x="57" y="0"/>
                      </a:lnTo>
                      <a:lnTo>
                        <a:pt x="57" y="0"/>
                      </a:lnTo>
                      <a:lnTo>
                        <a:pt x="69" y="1"/>
                      </a:lnTo>
                      <a:lnTo>
                        <a:pt x="80" y="6"/>
                      </a:lnTo>
                      <a:lnTo>
                        <a:pt x="91" y="15"/>
                      </a:lnTo>
                      <a:lnTo>
                        <a:pt x="99" y="24"/>
                      </a:lnTo>
                      <a:lnTo>
                        <a:pt x="107" y="37"/>
                      </a:lnTo>
                      <a:lnTo>
                        <a:pt x="113" y="52"/>
                      </a:lnTo>
                      <a:lnTo>
                        <a:pt x="116"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26" name="Rectangle 15"/>
                <p:cNvSpPr>
                  <a:spLocks noChangeArrowheads="1"/>
                </p:cNvSpPr>
                <p:nvPr/>
              </p:nvSpPr>
              <p:spPr bwMode="auto">
                <a:xfrm>
                  <a:off x="1599" y="2118"/>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27" name="Freeform 16"/>
                <p:cNvSpPr>
                  <a:spLocks/>
                </p:cNvSpPr>
                <p:nvPr/>
              </p:nvSpPr>
              <p:spPr bwMode="auto">
                <a:xfrm>
                  <a:off x="1608" y="2211"/>
                  <a:ext cx="551" cy="69"/>
                </a:xfrm>
                <a:custGeom>
                  <a:avLst/>
                  <a:gdLst>
                    <a:gd name="T0" fmla="*/ 1651 w 1651"/>
                    <a:gd name="T1" fmla="*/ 0 h 207"/>
                    <a:gd name="T2" fmla="*/ 0 w 1651"/>
                    <a:gd name="T3" fmla="*/ 0 h 207"/>
                    <a:gd name="T4" fmla="*/ 283 w 1651"/>
                    <a:gd name="T5" fmla="*/ 207 h 207"/>
                    <a:gd name="T6" fmla="*/ 1378 w 1651"/>
                    <a:gd name="T7" fmla="*/ 207 h 207"/>
                    <a:gd name="T8" fmla="*/ 1651 w 1651"/>
                    <a:gd name="T9" fmla="*/ 0 h 207"/>
                  </a:gdLst>
                  <a:ahLst/>
                  <a:cxnLst>
                    <a:cxn ang="0">
                      <a:pos x="T0" y="T1"/>
                    </a:cxn>
                    <a:cxn ang="0">
                      <a:pos x="T2" y="T3"/>
                    </a:cxn>
                    <a:cxn ang="0">
                      <a:pos x="T4" y="T5"/>
                    </a:cxn>
                    <a:cxn ang="0">
                      <a:pos x="T6" y="T7"/>
                    </a:cxn>
                    <a:cxn ang="0">
                      <a:pos x="T8" y="T9"/>
                    </a:cxn>
                  </a:cxnLst>
                  <a:rect l="0" t="0" r="r" b="b"/>
                  <a:pathLst>
                    <a:path w="1651" h="207">
                      <a:moveTo>
                        <a:pt x="1651" y="0"/>
                      </a:moveTo>
                      <a:lnTo>
                        <a:pt x="0" y="0"/>
                      </a:lnTo>
                      <a:lnTo>
                        <a:pt x="283" y="207"/>
                      </a:lnTo>
                      <a:lnTo>
                        <a:pt x="1378" y="207"/>
                      </a:lnTo>
                      <a:lnTo>
                        <a:pt x="1651"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484" name="Group 17"/>
              <p:cNvGrpSpPr>
                <a:grpSpLocks/>
              </p:cNvGrpSpPr>
              <p:nvPr/>
            </p:nvGrpSpPr>
            <p:grpSpPr bwMode="auto">
              <a:xfrm>
                <a:off x="1599" y="1727"/>
                <a:ext cx="569" cy="723"/>
                <a:chOff x="1599" y="1727"/>
                <a:chExt cx="569" cy="723"/>
              </a:xfrm>
            </p:grpSpPr>
            <p:sp>
              <p:nvSpPr>
                <p:cNvPr id="510" name="Freeform 18"/>
                <p:cNvSpPr>
                  <a:spLocks/>
                </p:cNvSpPr>
                <p:nvPr/>
              </p:nvSpPr>
              <p:spPr bwMode="auto">
                <a:xfrm>
                  <a:off x="1599" y="1780"/>
                  <a:ext cx="569" cy="230"/>
                </a:xfrm>
                <a:custGeom>
                  <a:avLst/>
                  <a:gdLst>
                    <a:gd name="T0" fmla="*/ 20 w 1707"/>
                    <a:gd name="T1" fmla="*/ 0 h 690"/>
                    <a:gd name="T2" fmla="*/ 0 w 1707"/>
                    <a:gd name="T3" fmla="*/ 43 h 690"/>
                    <a:gd name="T4" fmla="*/ 29 w 1707"/>
                    <a:gd name="T5" fmla="*/ 119 h 690"/>
                    <a:gd name="T6" fmla="*/ 83 w 1707"/>
                    <a:gd name="T7" fmla="*/ 127 h 690"/>
                    <a:gd name="T8" fmla="*/ 324 w 1707"/>
                    <a:gd name="T9" fmla="*/ 289 h 690"/>
                    <a:gd name="T10" fmla="*/ 312 w 1707"/>
                    <a:gd name="T11" fmla="*/ 325 h 690"/>
                    <a:gd name="T12" fmla="*/ 312 w 1707"/>
                    <a:gd name="T13" fmla="*/ 387 h 690"/>
                    <a:gd name="T14" fmla="*/ 337 w 1707"/>
                    <a:gd name="T15" fmla="*/ 415 h 690"/>
                    <a:gd name="T16" fmla="*/ 345 w 1707"/>
                    <a:gd name="T17" fmla="*/ 521 h 690"/>
                    <a:gd name="T18" fmla="*/ 312 w 1707"/>
                    <a:gd name="T19" fmla="*/ 555 h 690"/>
                    <a:gd name="T20" fmla="*/ 310 w 1707"/>
                    <a:gd name="T21" fmla="*/ 623 h 690"/>
                    <a:gd name="T22" fmla="*/ 345 w 1707"/>
                    <a:gd name="T23" fmla="*/ 669 h 690"/>
                    <a:gd name="T24" fmla="*/ 1364 w 1707"/>
                    <a:gd name="T25" fmla="*/ 690 h 690"/>
                    <a:gd name="T26" fmla="*/ 1411 w 1707"/>
                    <a:gd name="T27" fmla="*/ 623 h 690"/>
                    <a:gd name="T28" fmla="*/ 1408 w 1707"/>
                    <a:gd name="T29" fmla="*/ 555 h 690"/>
                    <a:gd name="T30" fmla="*/ 1372 w 1707"/>
                    <a:gd name="T31" fmla="*/ 521 h 690"/>
                    <a:gd name="T32" fmla="*/ 1372 w 1707"/>
                    <a:gd name="T33" fmla="*/ 401 h 690"/>
                    <a:gd name="T34" fmla="*/ 1408 w 1707"/>
                    <a:gd name="T35" fmla="*/ 387 h 690"/>
                    <a:gd name="T36" fmla="*/ 1407 w 1707"/>
                    <a:gd name="T37" fmla="*/ 325 h 690"/>
                    <a:gd name="T38" fmla="*/ 1402 w 1707"/>
                    <a:gd name="T39" fmla="*/ 282 h 690"/>
                    <a:gd name="T40" fmla="*/ 1614 w 1707"/>
                    <a:gd name="T41" fmla="*/ 145 h 690"/>
                    <a:gd name="T42" fmla="*/ 1680 w 1707"/>
                    <a:gd name="T43" fmla="*/ 119 h 690"/>
                    <a:gd name="T44" fmla="*/ 1707 w 1707"/>
                    <a:gd name="T45" fmla="*/ 43 h 690"/>
                    <a:gd name="T46" fmla="*/ 1660 w 1707"/>
                    <a:gd name="T47" fmla="*/ 19 h 690"/>
                    <a:gd name="T48" fmla="*/ 20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20" y="0"/>
                      </a:moveTo>
                      <a:lnTo>
                        <a:pt x="0" y="43"/>
                      </a:lnTo>
                      <a:lnTo>
                        <a:pt x="29" y="119"/>
                      </a:lnTo>
                      <a:lnTo>
                        <a:pt x="83" y="127"/>
                      </a:lnTo>
                      <a:lnTo>
                        <a:pt x="324" y="289"/>
                      </a:lnTo>
                      <a:lnTo>
                        <a:pt x="312" y="325"/>
                      </a:lnTo>
                      <a:lnTo>
                        <a:pt x="312" y="387"/>
                      </a:lnTo>
                      <a:lnTo>
                        <a:pt x="337" y="415"/>
                      </a:lnTo>
                      <a:lnTo>
                        <a:pt x="345" y="521"/>
                      </a:lnTo>
                      <a:lnTo>
                        <a:pt x="312" y="555"/>
                      </a:lnTo>
                      <a:lnTo>
                        <a:pt x="310" y="623"/>
                      </a:lnTo>
                      <a:lnTo>
                        <a:pt x="345" y="669"/>
                      </a:lnTo>
                      <a:lnTo>
                        <a:pt x="1364" y="690"/>
                      </a:lnTo>
                      <a:lnTo>
                        <a:pt x="1411" y="623"/>
                      </a:lnTo>
                      <a:lnTo>
                        <a:pt x="1408" y="555"/>
                      </a:lnTo>
                      <a:lnTo>
                        <a:pt x="1372" y="521"/>
                      </a:lnTo>
                      <a:lnTo>
                        <a:pt x="1372" y="401"/>
                      </a:lnTo>
                      <a:lnTo>
                        <a:pt x="1408" y="387"/>
                      </a:lnTo>
                      <a:lnTo>
                        <a:pt x="1407" y="325"/>
                      </a:lnTo>
                      <a:lnTo>
                        <a:pt x="1402" y="282"/>
                      </a:lnTo>
                      <a:lnTo>
                        <a:pt x="1614" y="145"/>
                      </a:lnTo>
                      <a:lnTo>
                        <a:pt x="1680" y="119"/>
                      </a:lnTo>
                      <a:lnTo>
                        <a:pt x="1707" y="43"/>
                      </a:lnTo>
                      <a:lnTo>
                        <a:pt x="1660" y="19"/>
                      </a:lnTo>
                      <a:lnTo>
                        <a:pt x="2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11" name="Rectangle 19"/>
                <p:cNvSpPr>
                  <a:spLocks noChangeArrowheads="1"/>
                </p:cNvSpPr>
                <p:nvPr/>
              </p:nvSpPr>
              <p:spPr bwMode="auto">
                <a:xfrm>
                  <a:off x="1703" y="1909"/>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12" name="Rectangle 20"/>
                <p:cNvSpPr>
                  <a:spLocks noChangeArrowheads="1"/>
                </p:cNvSpPr>
                <p:nvPr/>
              </p:nvSpPr>
              <p:spPr bwMode="auto">
                <a:xfrm>
                  <a:off x="1702" y="1988"/>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13" name="Freeform 21"/>
                <p:cNvSpPr>
                  <a:spLocks/>
                </p:cNvSpPr>
                <p:nvPr/>
              </p:nvSpPr>
              <p:spPr bwMode="auto">
                <a:xfrm>
                  <a:off x="1983"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14" name="Freeform 22"/>
                <p:cNvSpPr>
                  <a:spLocks/>
                </p:cNvSpPr>
                <p:nvPr/>
              </p:nvSpPr>
              <p:spPr bwMode="auto">
                <a:xfrm>
                  <a:off x="1904" y="2027"/>
                  <a:ext cx="40" cy="423"/>
                </a:xfrm>
                <a:custGeom>
                  <a:avLst/>
                  <a:gdLst>
                    <a:gd name="T0" fmla="*/ 0 w 119"/>
                    <a:gd name="T1" fmla="*/ 1268 h 1268"/>
                    <a:gd name="T2" fmla="*/ 0 w 119"/>
                    <a:gd name="T3" fmla="*/ 85 h 1268"/>
                    <a:gd name="T4" fmla="*/ 2 w 119"/>
                    <a:gd name="T5" fmla="*/ 67 h 1268"/>
                    <a:gd name="T6" fmla="*/ 5 w 119"/>
                    <a:gd name="T7" fmla="*/ 51 h 1268"/>
                    <a:gd name="T8" fmla="*/ 10 w 119"/>
                    <a:gd name="T9" fmla="*/ 37 h 1268"/>
                    <a:gd name="T10" fmla="*/ 17 w 119"/>
                    <a:gd name="T11" fmla="*/ 24 h 1268"/>
                    <a:gd name="T12" fmla="*/ 26 w 119"/>
                    <a:gd name="T13" fmla="*/ 14 h 1268"/>
                    <a:gd name="T14" fmla="*/ 35 w 119"/>
                    <a:gd name="T15" fmla="*/ 6 h 1268"/>
                    <a:gd name="T16" fmla="*/ 46 w 119"/>
                    <a:gd name="T17" fmla="*/ 1 h 1268"/>
                    <a:gd name="T18" fmla="*/ 57 w 119"/>
                    <a:gd name="T19" fmla="*/ 0 h 1268"/>
                    <a:gd name="T20" fmla="*/ 57 w 119"/>
                    <a:gd name="T21" fmla="*/ 0 h 1268"/>
                    <a:gd name="T22" fmla="*/ 69 w 119"/>
                    <a:gd name="T23" fmla="*/ 1 h 1268"/>
                    <a:gd name="T24" fmla="*/ 80 w 119"/>
                    <a:gd name="T25" fmla="*/ 6 h 1268"/>
                    <a:gd name="T26" fmla="*/ 91 w 119"/>
                    <a:gd name="T27" fmla="*/ 14 h 1268"/>
                    <a:gd name="T28" fmla="*/ 101 w 119"/>
                    <a:gd name="T29" fmla="*/ 24 h 1268"/>
                    <a:gd name="T30" fmla="*/ 108 w 119"/>
                    <a:gd name="T31" fmla="*/ 37 h 1268"/>
                    <a:gd name="T32" fmla="*/ 114 w 119"/>
                    <a:gd name="T33" fmla="*/ 51 h 1268"/>
                    <a:gd name="T34" fmla="*/ 118 w 119"/>
                    <a:gd name="T35" fmla="*/ 67 h 1268"/>
                    <a:gd name="T36" fmla="*/ 119 w 119"/>
                    <a:gd name="T37" fmla="*/ 85 h 1268"/>
                    <a:gd name="T38" fmla="*/ 119 w 119"/>
                    <a:gd name="T39" fmla="*/ 1268 h 1268"/>
                    <a:gd name="T40" fmla="*/ 0 w 119"/>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8">
                      <a:moveTo>
                        <a:pt x="0" y="1268"/>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101" y="24"/>
                      </a:lnTo>
                      <a:lnTo>
                        <a:pt x="108" y="37"/>
                      </a:lnTo>
                      <a:lnTo>
                        <a:pt x="114" y="51"/>
                      </a:lnTo>
                      <a:lnTo>
                        <a:pt x="118" y="67"/>
                      </a:lnTo>
                      <a:lnTo>
                        <a:pt x="119" y="85"/>
                      </a:lnTo>
                      <a:lnTo>
                        <a:pt x="119"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15" name="Freeform 23"/>
                <p:cNvSpPr>
                  <a:spLocks/>
                </p:cNvSpPr>
                <p:nvPr/>
              </p:nvSpPr>
              <p:spPr bwMode="auto">
                <a:xfrm>
                  <a:off x="1826"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89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89"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16" name="Freeform 24"/>
                <p:cNvSpPr>
                  <a:spLocks/>
                </p:cNvSpPr>
                <p:nvPr/>
              </p:nvSpPr>
              <p:spPr bwMode="auto">
                <a:xfrm>
                  <a:off x="1748" y="2027"/>
                  <a:ext cx="39" cy="423"/>
                </a:xfrm>
                <a:custGeom>
                  <a:avLst/>
                  <a:gdLst>
                    <a:gd name="T0" fmla="*/ 0 w 118"/>
                    <a:gd name="T1" fmla="*/ 1268 h 1268"/>
                    <a:gd name="T2" fmla="*/ 0 w 118"/>
                    <a:gd name="T3" fmla="*/ 85 h 1268"/>
                    <a:gd name="T4" fmla="*/ 2 w 118"/>
                    <a:gd name="T5" fmla="*/ 67 h 1268"/>
                    <a:gd name="T6" fmla="*/ 5 w 118"/>
                    <a:gd name="T7" fmla="*/ 51 h 1268"/>
                    <a:gd name="T8" fmla="*/ 10 w 118"/>
                    <a:gd name="T9" fmla="*/ 37 h 1268"/>
                    <a:gd name="T10" fmla="*/ 17 w 118"/>
                    <a:gd name="T11" fmla="*/ 24 h 1268"/>
                    <a:gd name="T12" fmla="*/ 26 w 118"/>
                    <a:gd name="T13" fmla="*/ 14 h 1268"/>
                    <a:gd name="T14" fmla="*/ 35 w 118"/>
                    <a:gd name="T15" fmla="*/ 6 h 1268"/>
                    <a:gd name="T16" fmla="*/ 46 w 118"/>
                    <a:gd name="T17" fmla="*/ 1 h 1268"/>
                    <a:gd name="T18" fmla="*/ 57 w 118"/>
                    <a:gd name="T19" fmla="*/ 0 h 1268"/>
                    <a:gd name="T20" fmla="*/ 57 w 118"/>
                    <a:gd name="T21" fmla="*/ 0 h 1268"/>
                    <a:gd name="T22" fmla="*/ 69 w 118"/>
                    <a:gd name="T23" fmla="*/ 1 h 1268"/>
                    <a:gd name="T24" fmla="*/ 80 w 118"/>
                    <a:gd name="T25" fmla="*/ 6 h 1268"/>
                    <a:gd name="T26" fmla="*/ 91 w 118"/>
                    <a:gd name="T27" fmla="*/ 14 h 1268"/>
                    <a:gd name="T28" fmla="*/ 99 w 118"/>
                    <a:gd name="T29" fmla="*/ 24 h 1268"/>
                    <a:gd name="T30" fmla="*/ 107 w 118"/>
                    <a:gd name="T31" fmla="*/ 37 h 1268"/>
                    <a:gd name="T32" fmla="*/ 113 w 118"/>
                    <a:gd name="T33" fmla="*/ 51 h 1268"/>
                    <a:gd name="T34" fmla="*/ 116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99" y="24"/>
                      </a:lnTo>
                      <a:lnTo>
                        <a:pt x="107" y="37"/>
                      </a:lnTo>
                      <a:lnTo>
                        <a:pt x="113" y="51"/>
                      </a:lnTo>
                      <a:lnTo>
                        <a:pt x="116"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17" name="Rectangle 25"/>
                <p:cNvSpPr>
                  <a:spLocks noChangeArrowheads="1"/>
                </p:cNvSpPr>
                <p:nvPr/>
              </p:nvSpPr>
              <p:spPr bwMode="auto">
                <a:xfrm>
                  <a:off x="1599" y="1727"/>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18" name="Freeform 26"/>
                <p:cNvSpPr>
                  <a:spLocks/>
                </p:cNvSpPr>
                <p:nvPr/>
              </p:nvSpPr>
              <p:spPr bwMode="auto">
                <a:xfrm>
                  <a:off x="1608" y="1820"/>
                  <a:ext cx="551" cy="69"/>
                </a:xfrm>
                <a:custGeom>
                  <a:avLst/>
                  <a:gdLst>
                    <a:gd name="T0" fmla="*/ 1651 w 1651"/>
                    <a:gd name="T1" fmla="*/ 0 h 206"/>
                    <a:gd name="T2" fmla="*/ 0 w 1651"/>
                    <a:gd name="T3" fmla="*/ 0 h 206"/>
                    <a:gd name="T4" fmla="*/ 283 w 1651"/>
                    <a:gd name="T5" fmla="*/ 206 h 206"/>
                    <a:gd name="T6" fmla="*/ 1378 w 1651"/>
                    <a:gd name="T7" fmla="*/ 206 h 206"/>
                    <a:gd name="T8" fmla="*/ 1651 w 1651"/>
                    <a:gd name="T9" fmla="*/ 0 h 206"/>
                  </a:gdLst>
                  <a:ahLst/>
                  <a:cxnLst>
                    <a:cxn ang="0">
                      <a:pos x="T0" y="T1"/>
                    </a:cxn>
                    <a:cxn ang="0">
                      <a:pos x="T2" y="T3"/>
                    </a:cxn>
                    <a:cxn ang="0">
                      <a:pos x="T4" y="T5"/>
                    </a:cxn>
                    <a:cxn ang="0">
                      <a:pos x="T6" y="T7"/>
                    </a:cxn>
                    <a:cxn ang="0">
                      <a:pos x="T8" y="T9"/>
                    </a:cxn>
                  </a:cxnLst>
                  <a:rect l="0" t="0" r="r" b="b"/>
                  <a:pathLst>
                    <a:path w="1651" h="206">
                      <a:moveTo>
                        <a:pt x="1651" y="0"/>
                      </a:moveTo>
                      <a:lnTo>
                        <a:pt x="0" y="0"/>
                      </a:lnTo>
                      <a:lnTo>
                        <a:pt x="283" y="206"/>
                      </a:lnTo>
                      <a:lnTo>
                        <a:pt x="1378" y="206"/>
                      </a:lnTo>
                      <a:lnTo>
                        <a:pt x="1651"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485" name="Group 27"/>
              <p:cNvGrpSpPr>
                <a:grpSpLocks/>
              </p:cNvGrpSpPr>
              <p:nvPr/>
            </p:nvGrpSpPr>
            <p:grpSpPr bwMode="auto">
              <a:xfrm>
                <a:off x="1599" y="3155"/>
                <a:ext cx="569" cy="724"/>
                <a:chOff x="1599" y="3155"/>
                <a:chExt cx="569" cy="724"/>
              </a:xfrm>
            </p:grpSpPr>
            <p:sp>
              <p:nvSpPr>
                <p:cNvPr id="501" name="Freeform 28"/>
                <p:cNvSpPr>
                  <a:spLocks/>
                </p:cNvSpPr>
                <p:nvPr/>
              </p:nvSpPr>
              <p:spPr bwMode="auto">
                <a:xfrm>
                  <a:off x="1599" y="3208"/>
                  <a:ext cx="569" cy="230"/>
                </a:xfrm>
                <a:custGeom>
                  <a:avLst/>
                  <a:gdLst>
                    <a:gd name="T0" fmla="*/ 20 w 1707"/>
                    <a:gd name="T1" fmla="*/ 0 h 691"/>
                    <a:gd name="T2" fmla="*/ 0 w 1707"/>
                    <a:gd name="T3" fmla="*/ 43 h 691"/>
                    <a:gd name="T4" fmla="*/ 29 w 1707"/>
                    <a:gd name="T5" fmla="*/ 119 h 691"/>
                    <a:gd name="T6" fmla="*/ 83 w 1707"/>
                    <a:gd name="T7" fmla="*/ 127 h 691"/>
                    <a:gd name="T8" fmla="*/ 324 w 1707"/>
                    <a:gd name="T9" fmla="*/ 290 h 691"/>
                    <a:gd name="T10" fmla="*/ 312 w 1707"/>
                    <a:gd name="T11" fmla="*/ 326 h 691"/>
                    <a:gd name="T12" fmla="*/ 312 w 1707"/>
                    <a:gd name="T13" fmla="*/ 387 h 691"/>
                    <a:gd name="T14" fmla="*/ 337 w 1707"/>
                    <a:gd name="T15" fmla="*/ 416 h 691"/>
                    <a:gd name="T16" fmla="*/ 345 w 1707"/>
                    <a:gd name="T17" fmla="*/ 522 h 691"/>
                    <a:gd name="T18" fmla="*/ 312 w 1707"/>
                    <a:gd name="T19" fmla="*/ 555 h 691"/>
                    <a:gd name="T20" fmla="*/ 310 w 1707"/>
                    <a:gd name="T21" fmla="*/ 624 h 691"/>
                    <a:gd name="T22" fmla="*/ 345 w 1707"/>
                    <a:gd name="T23" fmla="*/ 670 h 691"/>
                    <a:gd name="T24" fmla="*/ 1364 w 1707"/>
                    <a:gd name="T25" fmla="*/ 691 h 691"/>
                    <a:gd name="T26" fmla="*/ 1411 w 1707"/>
                    <a:gd name="T27" fmla="*/ 624 h 691"/>
                    <a:gd name="T28" fmla="*/ 1408 w 1707"/>
                    <a:gd name="T29" fmla="*/ 555 h 691"/>
                    <a:gd name="T30" fmla="*/ 1372 w 1707"/>
                    <a:gd name="T31" fmla="*/ 522 h 691"/>
                    <a:gd name="T32" fmla="*/ 1372 w 1707"/>
                    <a:gd name="T33" fmla="*/ 401 h 691"/>
                    <a:gd name="T34" fmla="*/ 1408 w 1707"/>
                    <a:gd name="T35" fmla="*/ 387 h 691"/>
                    <a:gd name="T36" fmla="*/ 1407 w 1707"/>
                    <a:gd name="T37" fmla="*/ 326 h 691"/>
                    <a:gd name="T38" fmla="*/ 1402 w 1707"/>
                    <a:gd name="T39" fmla="*/ 282 h 691"/>
                    <a:gd name="T40" fmla="*/ 1614 w 1707"/>
                    <a:gd name="T41" fmla="*/ 145 h 691"/>
                    <a:gd name="T42" fmla="*/ 1680 w 1707"/>
                    <a:gd name="T43" fmla="*/ 119 h 691"/>
                    <a:gd name="T44" fmla="*/ 1707 w 1707"/>
                    <a:gd name="T45" fmla="*/ 43 h 691"/>
                    <a:gd name="T46" fmla="*/ 1660 w 1707"/>
                    <a:gd name="T47" fmla="*/ 19 h 691"/>
                    <a:gd name="T48" fmla="*/ 20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20" y="0"/>
                      </a:moveTo>
                      <a:lnTo>
                        <a:pt x="0" y="43"/>
                      </a:lnTo>
                      <a:lnTo>
                        <a:pt x="29" y="119"/>
                      </a:lnTo>
                      <a:lnTo>
                        <a:pt x="83" y="127"/>
                      </a:lnTo>
                      <a:lnTo>
                        <a:pt x="324" y="290"/>
                      </a:lnTo>
                      <a:lnTo>
                        <a:pt x="312" y="326"/>
                      </a:lnTo>
                      <a:lnTo>
                        <a:pt x="312" y="387"/>
                      </a:lnTo>
                      <a:lnTo>
                        <a:pt x="337" y="416"/>
                      </a:lnTo>
                      <a:lnTo>
                        <a:pt x="345" y="522"/>
                      </a:lnTo>
                      <a:lnTo>
                        <a:pt x="312" y="555"/>
                      </a:lnTo>
                      <a:lnTo>
                        <a:pt x="310" y="624"/>
                      </a:lnTo>
                      <a:lnTo>
                        <a:pt x="345" y="670"/>
                      </a:lnTo>
                      <a:lnTo>
                        <a:pt x="1364" y="691"/>
                      </a:lnTo>
                      <a:lnTo>
                        <a:pt x="1411" y="624"/>
                      </a:lnTo>
                      <a:lnTo>
                        <a:pt x="1408" y="555"/>
                      </a:lnTo>
                      <a:lnTo>
                        <a:pt x="1372" y="522"/>
                      </a:lnTo>
                      <a:lnTo>
                        <a:pt x="1372" y="401"/>
                      </a:lnTo>
                      <a:lnTo>
                        <a:pt x="1408" y="387"/>
                      </a:lnTo>
                      <a:lnTo>
                        <a:pt x="1407" y="326"/>
                      </a:lnTo>
                      <a:lnTo>
                        <a:pt x="1402" y="282"/>
                      </a:lnTo>
                      <a:lnTo>
                        <a:pt x="1614" y="145"/>
                      </a:lnTo>
                      <a:lnTo>
                        <a:pt x="1680" y="119"/>
                      </a:lnTo>
                      <a:lnTo>
                        <a:pt x="1707" y="43"/>
                      </a:lnTo>
                      <a:lnTo>
                        <a:pt x="1660" y="19"/>
                      </a:lnTo>
                      <a:lnTo>
                        <a:pt x="2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02" name="Rectangle 29"/>
                <p:cNvSpPr>
                  <a:spLocks noChangeArrowheads="1"/>
                </p:cNvSpPr>
                <p:nvPr/>
              </p:nvSpPr>
              <p:spPr bwMode="auto">
                <a:xfrm>
                  <a:off x="1703" y="3337"/>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03" name="Rectangle 30"/>
                <p:cNvSpPr>
                  <a:spLocks noChangeArrowheads="1"/>
                </p:cNvSpPr>
                <p:nvPr/>
              </p:nvSpPr>
              <p:spPr bwMode="auto">
                <a:xfrm>
                  <a:off x="1702" y="341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04" name="Freeform 31"/>
                <p:cNvSpPr>
                  <a:spLocks/>
                </p:cNvSpPr>
                <p:nvPr/>
              </p:nvSpPr>
              <p:spPr bwMode="auto">
                <a:xfrm>
                  <a:off x="1983"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6 w 117"/>
                    <a:gd name="T11" fmla="*/ 24 h 1270"/>
                    <a:gd name="T12" fmla="*/ 24 w 117"/>
                    <a:gd name="T13" fmla="*/ 14 h 1270"/>
                    <a:gd name="T14" fmla="*/ 34 w 117"/>
                    <a:gd name="T15" fmla="*/ 6 h 1270"/>
                    <a:gd name="T16" fmla="*/ 45 w 117"/>
                    <a:gd name="T17" fmla="*/ 1 h 1270"/>
                    <a:gd name="T18" fmla="*/ 57 w 117"/>
                    <a:gd name="T19" fmla="*/ 0 h 1270"/>
                    <a:gd name="T20" fmla="*/ 57 w 117"/>
                    <a:gd name="T21" fmla="*/ 0 h 1270"/>
                    <a:gd name="T22" fmla="*/ 69 w 117"/>
                    <a:gd name="T23" fmla="*/ 1 h 1270"/>
                    <a:gd name="T24" fmla="*/ 80 w 117"/>
                    <a:gd name="T25" fmla="*/ 6 h 1270"/>
                    <a:gd name="T26" fmla="*/ 91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05" name="Freeform 32"/>
                <p:cNvSpPr>
                  <a:spLocks/>
                </p:cNvSpPr>
                <p:nvPr/>
              </p:nvSpPr>
              <p:spPr bwMode="auto">
                <a:xfrm>
                  <a:off x="1904" y="3455"/>
                  <a:ext cx="40" cy="424"/>
                </a:xfrm>
                <a:custGeom>
                  <a:avLst/>
                  <a:gdLst>
                    <a:gd name="T0" fmla="*/ 0 w 119"/>
                    <a:gd name="T1" fmla="*/ 1270 h 1270"/>
                    <a:gd name="T2" fmla="*/ 0 w 119"/>
                    <a:gd name="T3" fmla="*/ 85 h 1270"/>
                    <a:gd name="T4" fmla="*/ 2 w 119"/>
                    <a:gd name="T5" fmla="*/ 67 h 1270"/>
                    <a:gd name="T6" fmla="*/ 5 w 119"/>
                    <a:gd name="T7" fmla="*/ 51 h 1270"/>
                    <a:gd name="T8" fmla="*/ 10 w 119"/>
                    <a:gd name="T9" fmla="*/ 37 h 1270"/>
                    <a:gd name="T10" fmla="*/ 17 w 119"/>
                    <a:gd name="T11" fmla="*/ 24 h 1270"/>
                    <a:gd name="T12" fmla="*/ 26 w 119"/>
                    <a:gd name="T13" fmla="*/ 14 h 1270"/>
                    <a:gd name="T14" fmla="*/ 35 w 119"/>
                    <a:gd name="T15" fmla="*/ 6 h 1270"/>
                    <a:gd name="T16" fmla="*/ 46 w 119"/>
                    <a:gd name="T17" fmla="*/ 1 h 1270"/>
                    <a:gd name="T18" fmla="*/ 57 w 119"/>
                    <a:gd name="T19" fmla="*/ 0 h 1270"/>
                    <a:gd name="T20" fmla="*/ 57 w 119"/>
                    <a:gd name="T21" fmla="*/ 0 h 1270"/>
                    <a:gd name="T22" fmla="*/ 69 w 119"/>
                    <a:gd name="T23" fmla="*/ 1 h 1270"/>
                    <a:gd name="T24" fmla="*/ 80 w 119"/>
                    <a:gd name="T25" fmla="*/ 6 h 1270"/>
                    <a:gd name="T26" fmla="*/ 91 w 119"/>
                    <a:gd name="T27" fmla="*/ 14 h 1270"/>
                    <a:gd name="T28" fmla="*/ 101 w 119"/>
                    <a:gd name="T29" fmla="*/ 24 h 1270"/>
                    <a:gd name="T30" fmla="*/ 108 w 119"/>
                    <a:gd name="T31" fmla="*/ 37 h 1270"/>
                    <a:gd name="T32" fmla="*/ 114 w 119"/>
                    <a:gd name="T33" fmla="*/ 51 h 1270"/>
                    <a:gd name="T34" fmla="*/ 118 w 119"/>
                    <a:gd name="T35" fmla="*/ 67 h 1270"/>
                    <a:gd name="T36" fmla="*/ 119 w 119"/>
                    <a:gd name="T37" fmla="*/ 85 h 1270"/>
                    <a:gd name="T38" fmla="*/ 119 w 119"/>
                    <a:gd name="T39" fmla="*/ 1270 h 1270"/>
                    <a:gd name="T40" fmla="*/ 0 w 119"/>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70">
                      <a:moveTo>
                        <a:pt x="0" y="1270"/>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101" y="24"/>
                      </a:lnTo>
                      <a:lnTo>
                        <a:pt x="108" y="37"/>
                      </a:lnTo>
                      <a:lnTo>
                        <a:pt x="114" y="51"/>
                      </a:lnTo>
                      <a:lnTo>
                        <a:pt x="118" y="67"/>
                      </a:lnTo>
                      <a:lnTo>
                        <a:pt x="119" y="85"/>
                      </a:lnTo>
                      <a:lnTo>
                        <a:pt x="119"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06" name="Freeform 33"/>
                <p:cNvSpPr>
                  <a:spLocks/>
                </p:cNvSpPr>
                <p:nvPr/>
              </p:nvSpPr>
              <p:spPr bwMode="auto">
                <a:xfrm>
                  <a:off x="1826"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6 w 117"/>
                    <a:gd name="T11" fmla="*/ 24 h 1270"/>
                    <a:gd name="T12" fmla="*/ 24 w 117"/>
                    <a:gd name="T13" fmla="*/ 14 h 1270"/>
                    <a:gd name="T14" fmla="*/ 34 w 117"/>
                    <a:gd name="T15" fmla="*/ 6 h 1270"/>
                    <a:gd name="T16" fmla="*/ 45 w 117"/>
                    <a:gd name="T17" fmla="*/ 1 h 1270"/>
                    <a:gd name="T18" fmla="*/ 57 w 117"/>
                    <a:gd name="T19" fmla="*/ 0 h 1270"/>
                    <a:gd name="T20" fmla="*/ 57 w 117"/>
                    <a:gd name="T21" fmla="*/ 0 h 1270"/>
                    <a:gd name="T22" fmla="*/ 69 w 117"/>
                    <a:gd name="T23" fmla="*/ 1 h 1270"/>
                    <a:gd name="T24" fmla="*/ 80 w 117"/>
                    <a:gd name="T25" fmla="*/ 6 h 1270"/>
                    <a:gd name="T26" fmla="*/ 89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89"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07" name="Freeform 34"/>
                <p:cNvSpPr>
                  <a:spLocks/>
                </p:cNvSpPr>
                <p:nvPr/>
              </p:nvSpPr>
              <p:spPr bwMode="auto">
                <a:xfrm>
                  <a:off x="1748" y="3455"/>
                  <a:ext cx="39" cy="424"/>
                </a:xfrm>
                <a:custGeom>
                  <a:avLst/>
                  <a:gdLst>
                    <a:gd name="T0" fmla="*/ 0 w 118"/>
                    <a:gd name="T1" fmla="*/ 1270 h 1270"/>
                    <a:gd name="T2" fmla="*/ 0 w 118"/>
                    <a:gd name="T3" fmla="*/ 85 h 1270"/>
                    <a:gd name="T4" fmla="*/ 2 w 118"/>
                    <a:gd name="T5" fmla="*/ 67 h 1270"/>
                    <a:gd name="T6" fmla="*/ 5 w 118"/>
                    <a:gd name="T7" fmla="*/ 51 h 1270"/>
                    <a:gd name="T8" fmla="*/ 10 w 118"/>
                    <a:gd name="T9" fmla="*/ 37 h 1270"/>
                    <a:gd name="T10" fmla="*/ 17 w 118"/>
                    <a:gd name="T11" fmla="*/ 24 h 1270"/>
                    <a:gd name="T12" fmla="*/ 26 w 118"/>
                    <a:gd name="T13" fmla="*/ 14 h 1270"/>
                    <a:gd name="T14" fmla="*/ 35 w 118"/>
                    <a:gd name="T15" fmla="*/ 6 h 1270"/>
                    <a:gd name="T16" fmla="*/ 46 w 118"/>
                    <a:gd name="T17" fmla="*/ 1 h 1270"/>
                    <a:gd name="T18" fmla="*/ 57 w 118"/>
                    <a:gd name="T19" fmla="*/ 0 h 1270"/>
                    <a:gd name="T20" fmla="*/ 57 w 118"/>
                    <a:gd name="T21" fmla="*/ 0 h 1270"/>
                    <a:gd name="T22" fmla="*/ 69 w 118"/>
                    <a:gd name="T23" fmla="*/ 1 h 1270"/>
                    <a:gd name="T24" fmla="*/ 80 w 118"/>
                    <a:gd name="T25" fmla="*/ 6 h 1270"/>
                    <a:gd name="T26" fmla="*/ 91 w 118"/>
                    <a:gd name="T27" fmla="*/ 14 h 1270"/>
                    <a:gd name="T28" fmla="*/ 99 w 118"/>
                    <a:gd name="T29" fmla="*/ 24 h 1270"/>
                    <a:gd name="T30" fmla="*/ 107 w 118"/>
                    <a:gd name="T31" fmla="*/ 37 h 1270"/>
                    <a:gd name="T32" fmla="*/ 113 w 118"/>
                    <a:gd name="T33" fmla="*/ 51 h 1270"/>
                    <a:gd name="T34" fmla="*/ 116 w 118"/>
                    <a:gd name="T35" fmla="*/ 67 h 1270"/>
                    <a:gd name="T36" fmla="*/ 118 w 118"/>
                    <a:gd name="T37" fmla="*/ 85 h 1270"/>
                    <a:gd name="T38" fmla="*/ 118 w 118"/>
                    <a:gd name="T39" fmla="*/ 1270 h 1270"/>
                    <a:gd name="T40" fmla="*/ 0 w 118"/>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70">
                      <a:moveTo>
                        <a:pt x="0" y="1270"/>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99" y="24"/>
                      </a:lnTo>
                      <a:lnTo>
                        <a:pt x="107" y="37"/>
                      </a:lnTo>
                      <a:lnTo>
                        <a:pt x="113" y="51"/>
                      </a:lnTo>
                      <a:lnTo>
                        <a:pt x="116" y="67"/>
                      </a:lnTo>
                      <a:lnTo>
                        <a:pt x="118" y="85"/>
                      </a:lnTo>
                      <a:lnTo>
                        <a:pt x="118"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508" name="Rectangle 35"/>
                <p:cNvSpPr>
                  <a:spLocks noChangeArrowheads="1"/>
                </p:cNvSpPr>
                <p:nvPr/>
              </p:nvSpPr>
              <p:spPr bwMode="auto">
                <a:xfrm>
                  <a:off x="1599" y="3155"/>
                  <a:ext cx="569" cy="6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09" name="Freeform 36"/>
                <p:cNvSpPr>
                  <a:spLocks/>
                </p:cNvSpPr>
                <p:nvPr/>
              </p:nvSpPr>
              <p:spPr bwMode="auto">
                <a:xfrm>
                  <a:off x="1608" y="3248"/>
                  <a:ext cx="551" cy="69"/>
                </a:xfrm>
                <a:custGeom>
                  <a:avLst/>
                  <a:gdLst>
                    <a:gd name="T0" fmla="*/ 1651 w 1651"/>
                    <a:gd name="T1" fmla="*/ 0 h 207"/>
                    <a:gd name="T2" fmla="*/ 0 w 1651"/>
                    <a:gd name="T3" fmla="*/ 0 h 207"/>
                    <a:gd name="T4" fmla="*/ 283 w 1651"/>
                    <a:gd name="T5" fmla="*/ 207 h 207"/>
                    <a:gd name="T6" fmla="*/ 1378 w 1651"/>
                    <a:gd name="T7" fmla="*/ 207 h 207"/>
                    <a:gd name="T8" fmla="*/ 1651 w 1651"/>
                    <a:gd name="T9" fmla="*/ 0 h 207"/>
                  </a:gdLst>
                  <a:ahLst/>
                  <a:cxnLst>
                    <a:cxn ang="0">
                      <a:pos x="T0" y="T1"/>
                    </a:cxn>
                    <a:cxn ang="0">
                      <a:pos x="T2" y="T3"/>
                    </a:cxn>
                    <a:cxn ang="0">
                      <a:pos x="T4" y="T5"/>
                    </a:cxn>
                    <a:cxn ang="0">
                      <a:pos x="T6" y="T7"/>
                    </a:cxn>
                    <a:cxn ang="0">
                      <a:pos x="T8" y="T9"/>
                    </a:cxn>
                  </a:cxnLst>
                  <a:rect l="0" t="0" r="r" b="b"/>
                  <a:pathLst>
                    <a:path w="1651" h="207">
                      <a:moveTo>
                        <a:pt x="1651" y="0"/>
                      </a:moveTo>
                      <a:lnTo>
                        <a:pt x="0" y="0"/>
                      </a:lnTo>
                      <a:lnTo>
                        <a:pt x="283" y="207"/>
                      </a:lnTo>
                      <a:lnTo>
                        <a:pt x="1378" y="207"/>
                      </a:lnTo>
                      <a:lnTo>
                        <a:pt x="1651"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486" name="Group 37"/>
              <p:cNvGrpSpPr>
                <a:grpSpLocks/>
              </p:cNvGrpSpPr>
              <p:nvPr/>
            </p:nvGrpSpPr>
            <p:grpSpPr bwMode="auto">
              <a:xfrm>
                <a:off x="1599" y="2505"/>
                <a:ext cx="569" cy="723"/>
                <a:chOff x="1599" y="2505"/>
                <a:chExt cx="569" cy="723"/>
              </a:xfrm>
            </p:grpSpPr>
            <p:sp>
              <p:nvSpPr>
                <p:cNvPr id="492" name="Freeform 38"/>
                <p:cNvSpPr>
                  <a:spLocks/>
                </p:cNvSpPr>
                <p:nvPr/>
              </p:nvSpPr>
              <p:spPr bwMode="auto">
                <a:xfrm>
                  <a:off x="1599" y="2559"/>
                  <a:ext cx="569" cy="230"/>
                </a:xfrm>
                <a:custGeom>
                  <a:avLst/>
                  <a:gdLst>
                    <a:gd name="T0" fmla="*/ 20 w 1707"/>
                    <a:gd name="T1" fmla="*/ 0 h 690"/>
                    <a:gd name="T2" fmla="*/ 0 w 1707"/>
                    <a:gd name="T3" fmla="*/ 43 h 690"/>
                    <a:gd name="T4" fmla="*/ 29 w 1707"/>
                    <a:gd name="T5" fmla="*/ 118 h 690"/>
                    <a:gd name="T6" fmla="*/ 83 w 1707"/>
                    <a:gd name="T7" fmla="*/ 127 h 690"/>
                    <a:gd name="T8" fmla="*/ 324 w 1707"/>
                    <a:gd name="T9" fmla="*/ 289 h 690"/>
                    <a:gd name="T10" fmla="*/ 312 w 1707"/>
                    <a:gd name="T11" fmla="*/ 325 h 690"/>
                    <a:gd name="T12" fmla="*/ 312 w 1707"/>
                    <a:gd name="T13" fmla="*/ 386 h 690"/>
                    <a:gd name="T14" fmla="*/ 337 w 1707"/>
                    <a:gd name="T15" fmla="*/ 415 h 690"/>
                    <a:gd name="T16" fmla="*/ 345 w 1707"/>
                    <a:gd name="T17" fmla="*/ 521 h 690"/>
                    <a:gd name="T18" fmla="*/ 312 w 1707"/>
                    <a:gd name="T19" fmla="*/ 554 h 690"/>
                    <a:gd name="T20" fmla="*/ 310 w 1707"/>
                    <a:gd name="T21" fmla="*/ 623 h 690"/>
                    <a:gd name="T22" fmla="*/ 345 w 1707"/>
                    <a:gd name="T23" fmla="*/ 669 h 690"/>
                    <a:gd name="T24" fmla="*/ 1364 w 1707"/>
                    <a:gd name="T25" fmla="*/ 690 h 690"/>
                    <a:gd name="T26" fmla="*/ 1411 w 1707"/>
                    <a:gd name="T27" fmla="*/ 623 h 690"/>
                    <a:gd name="T28" fmla="*/ 1408 w 1707"/>
                    <a:gd name="T29" fmla="*/ 554 h 690"/>
                    <a:gd name="T30" fmla="*/ 1372 w 1707"/>
                    <a:gd name="T31" fmla="*/ 521 h 690"/>
                    <a:gd name="T32" fmla="*/ 1372 w 1707"/>
                    <a:gd name="T33" fmla="*/ 401 h 690"/>
                    <a:gd name="T34" fmla="*/ 1408 w 1707"/>
                    <a:gd name="T35" fmla="*/ 386 h 690"/>
                    <a:gd name="T36" fmla="*/ 1407 w 1707"/>
                    <a:gd name="T37" fmla="*/ 325 h 690"/>
                    <a:gd name="T38" fmla="*/ 1402 w 1707"/>
                    <a:gd name="T39" fmla="*/ 282 h 690"/>
                    <a:gd name="T40" fmla="*/ 1614 w 1707"/>
                    <a:gd name="T41" fmla="*/ 145 h 690"/>
                    <a:gd name="T42" fmla="*/ 1680 w 1707"/>
                    <a:gd name="T43" fmla="*/ 118 h 690"/>
                    <a:gd name="T44" fmla="*/ 1707 w 1707"/>
                    <a:gd name="T45" fmla="*/ 43 h 690"/>
                    <a:gd name="T46" fmla="*/ 1660 w 1707"/>
                    <a:gd name="T47" fmla="*/ 19 h 690"/>
                    <a:gd name="T48" fmla="*/ 20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20" y="0"/>
                      </a:moveTo>
                      <a:lnTo>
                        <a:pt x="0" y="43"/>
                      </a:lnTo>
                      <a:lnTo>
                        <a:pt x="29" y="118"/>
                      </a:lnTo>
                      <a:lnTo>
                        <a:pt x="83" y="127"/>
                      </a:lnTo>
                      <a:lnTo>
                        <a:pt x="324" y="289"/>
                      </a:lnTo>
                      <a:lnTo>
                        <a:pt x="312" y="325"/>
                      </a:lnTo>
                      <a:lnTo>
                        <a:pt x="312" y="386"/>
                      </a:lnTo>
                      <a:lnTo>
                        <a:pt x="337" y="415"/>
                      </a:lnTo>
                      <a:lnTo>
                        <a:pt x="345" y="521"/>
                      </a:lnTo>
                      <a:lnTo>
                        <a:pt x="312" y="554"/>
                      </a:lnTo>
                      <a:lnTo>
                        <a:pt x="310" y="623"/>
                      </a:lnTo>
                      <a:lnTo>
                        <a:pt x="345" y="669"/>
                      </a:lnTo>
                      <a:lnTo>
                        <a:pt x="1364" y="690"/>
                      </a:lnTo>
                      <a:lnTo>
                        <a:pt x="1411" y="623"/>
                      </a:lnTo>
                      <a:lnTo>
                        <a:pt x="1408" y="554"/>
                      </a:lnTo>
                      <a:lnTo>
                        <a:pt x="1372" y="521"/>
                      </a:lnTo>
                      <a:lnTo>
                        <a:pt x="1372" y="401"/>
                      </a:lnTo>
                      <a:lnTo>
                        <a:pt x="1408" y="386"/>
                      </a:lnTo>
                      <a:lnTo>
                        <a:pt x="1407" y="325"/>
                      </a:lnTo>
                      <a:lnTo>
                        <a:pt x="1402" y="282"/>
                      </a:lnTo>
                      <a:lnTo>
                        <a:pt x="1614" y="145"/>
                      </a:lnTo>
                      <a:lnTo>
                        <a:pt x="1680" y="118"/>
                      </a:lnTo>
                      <a:lnTo>
                        <a:pt x="1707" y="43"/>
                      </a:lnTo>
                      <a:lnTo>
                        <a:pt x="1660" y="19"/>
                      </a:lnTo>
                      <a:lnTo>
                        <a:pt x="2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93" name="Rectangle 39"/>
                <p:cNvSpPr>
                  <a:spLocks noChangeArrowheads="1"/>
                </p:cNvSpPr>
                <p:nvPr/>
              </p:nvSpPr>
              <p:spPr bwMode="auto">
                <a:xfrm>
                  <a:off x="1703" y="2687"/>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94" name="Rectangle 40"/>
                <p:cNvSpPr>
                  <a:spLocks noChangeArrowheads="1"/>
                </p:cNvSpPr>
                <p:nvPr/>
              </p:nvSpPr>
              <p:spPr bwMode="auto">
                <a:xfrm>
                  <a:off x="1702" y="276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95" name="Freeform 41"/>
                <p:cNvSpPr>
                  <a:spLocks/>
                </p:cNvSpPr>
                <p:nvPr/>
              </p:nvSpPr>
              <p:spPr bwMode="auto">
                <a:xfrm>
                  <a:off x="1983"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96" name="Freeform 42"/>
                <p:cNvSpPr>
                  <a:spLocks/>
                </p:cNvSpPr>
                <p:nvPr/>
              </p:nvSpPr>
              <p:spPr bwMode="auto">
                <a:xfrm>
                  <a:off x="1904" y="2806"/>
                  <a:ext cx="40" cy="422"/>
                </a:xfrm>
                <a:custGeom>
                  <a:avLst/>
                  <a:gdLst>
                    <a:gd name="T0" fmla="*/ 0 w 119"/>
                    <a:gd name="T1" fmla="*/ 1268 h 1268"/>
                    <a:gd name="T2" fmla="*/ 0 w 119"/>
                    <a:gd name="T3" fmla="*/ 85 h 1268"/>
                    <a:gd name="T4" fmla="*/ 2 w 119"/>
                    <a:gd name="T5" fmla="*/ 67 h 1268"/>
                    <a:gd name="T6" fmla="*/ 5 w 119"/>
                    <a:gd name="T7" fmla="*/ 51 h 1268"/>
                    <a:gd name="T8" fmla="*/ 10 w 119"/>
                    <a:gd name="T9" fmla="*/ 37 h 1268"/>
                    <a:gd name="T10" fmla="*/ 17 w 119"/>
                    <a:gd name="T11" fmla="*/ 24 h 1268"/>
                    <a:gd name="T12" fmla="*/ 26 w 119"/>
                    <a:gd name="T13" fmla="*/ 14 h 1268"/>
                    <a:gd name="T14" fmla="*/ 35 w 119"/>
                    <a:gd name="T15" fmla="*/ 6 h 1268"/>
                    <a:gd name="T16" fmla="*/ 46 w 119"/>
                    <a:gd name="T17" fmla="*/ 1 h 1268"/>
                    <a:gd name="T18" fmla="*/ 57 w 119"/>
                    <a:gd name="T19" fmla="*/ 0 h 1268"/>
                    <a:gd name="T20" fmla="*/ 57 w 119"/>
                    <a:gd name="T21" fmla="*/ 0 h 1268"/>
                    <a:gd name="T22" fmla="*/ 69 w 119"/>
                    <a:gd name="T23" fmla="*/ 1 h 1268"/>
                    <a:gd name="T24" fmla="*/ 80 w 119"/>
                    <a:gd name="T25" fmla="*/ 6 h 1268"/>
                    <a:gd name="T26" fmla="*/ 91 w 119"/>
                    <a:gd name="T27" fmla="*/ 14 h 1268"/>
                    <a:gd name="T28" fmla="*/ 101 w 119"/>
                    <a:gd name="T29" fmla="*/ 24 h 1268"/>
                    <a:gd name="T30" fmla="*/ 108 w 119"/>
                    <a:gd name="T31" fmla="*/ 37 h 1268"/>
                    <a:gd name="T32" fmla="*/ 114 w 119"/>
                    <a:gd name="T33" fmla="*/ 51 h 1268"/>
                    <a:gd name="T34" fmla="*/ 118 w 119"/>
                    <a:gd name="T35" fmla="*/ 67 h 1268"/>
                    <a:gd name="T36" fmla="*/ 119 w 119"/>
                    <a:gd name="T37" fmla="*/ 85 h 1268"/>
                    <a:gd name="T38" fmla="*/ 119 w 119"/>
                    <a:gd name="T39" fmla="*/ 1268 h 1268"/>
                    <a:gd name="T40" fmla="*/ 0 w 119"/>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8">
                      <a:moveTo>
                        <a:pt x="0" y="1268"/>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101" y="24"/>
                      </a:lnTo>
                      <a:lnTo>
                        <a:pt x="108" y="37"/>
                      </a:lnTo>
                      <a:lnTo>
                        <a:pt x="114" y="51"/>
                      </a:lnTo>
                      <a:lnTo>
                        <a:pt x="118" y="67"/>
                      </a:lnTo>
                      <a:lnTo>
                        <a:pt x="119" y="85"/>
                      </a:lnTo>
                      <a:lnTo>
                        <a:pt x="119"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97" name="Freeform 43"/>
                <p:cNvSpPr>
                  <a:spLocks/>
                </p:cNvSpPr>
                <p:nvPr/>
              </p:nvSpPr>
              <p:spPr bwMode="auto">
                <a:xfrm>
                  <a:off x="1826"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89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89"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98" name="Freeform 44"/>
                <p:cNvSpPr>
                  <a:spLocks/>
                </p:cNvSpPr>
                <p:nvPr/>
              </p:nvSpPr>
              <p:spPr bwMode="auto">
                <a:xfrm>
                  <a:off x="1748" y="2806"/>
                  <a:ext cx="39" cy="422"/>
                </a:xfrm>
                <a:custGeom>
                  <a:avLst/>
                  <a:gdLst>
                    <a:gd name="T0" fmla="*/ 0 w 118"/>
                    <a:gd name="T1" fmla="*/ 1268 h 1268"/>
                    <a:gd name="T2" fmla="*/ 0 w 118"/>
                    <a:gd name="T3" fmla="*/ 85 h 1268"/>
                    <a:gd name="T4" fmla="*/ 2 w 118"/>
                    <a:gd name="T5" fmla="*/ 67 h 1268"/>
                    <a:gd name="T6" fmla="*/ 5 w 118"/>
                    <a:gd name="T7" fmla="*/ 51 h 1268"/>
                    <a:gd name="T8" fmla="*/ 10 w 118"/>
                    <a:gd name="T9" fmla="*/ 37 h 1268"/>
                    <a:gd name="T10" fmla="*/ 17 w 118"/>
                    <a:gd name="T11" fmla="*/ 24 h 1268"/>
                    <a:gd name="T12" fmla="*/ 26 w 118"/>
                    <a:gd name="T13" fmla="*/ 14 h 1268"/>
                    <a:gd name="T14" fmla="*/ 35 w 118"/>
                    <a:gd name="T15" fmla="*/ 6 h 1268"/>
                    <a:gd name="T16" fmla="*/ 46 w 118"/>
                    <a:gd name="T17" fmla="*/ 1 h 1268"/>
                    <a:gd name="T18" fmla="*/ 57 w 118"/>
                    <a:gd name="T19" fmla="*/ 0 h 1268"/>
                    <a:gd name="T20" fmla="*/ 57 w 118"/>
                    <a:gd name="T21" fmla="*/ 0 h 1268"/>
                    <a:gd name="T22" fmla="*/ 69 w 118"/>
                    <a:gd name="T23" fmla="*/ 1 h 1268"/>
                    <a:gd name="T24" fmla="*/ 80 w 118"/>
                    <a:gd name="T25" fmla="*/ 6 h 1268"/>
                    <a:gd name="T26" fmla="*/ 91 w 118"/>
                    <a:gd name="T27" fmla="*/ 14 h 1268"/>
                    <a:gd name="T28" fmla="*/ 99 w 118"/>
                    <a:gd name="T29" fmla="*/ 24 h 1268"/>
                    <a:gd name="T30" fmla="*/ 107 w 118"/>
                    <a:gd name="T31" fmla="*/ 37 h 1268"/>
                    <a:gd name="T32" fmla="*/ 113 w 118"/>
                    <a:gd name="T33" fmla="*/ 51 h 1268"/>
                    <a:gd name="T34" fmla="*/ 116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99" y="24"/>
                      </a:lnTo>
                      <a:lnTo>
                        <a:pt x="107" y="37"/>
                      </a:lnTo>
                      <a:lnTo>
                        <a:pt x="113" y="51"/>
                      </a:lnTo>
                      <a:lnTo>
                        <a:pt x="116"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99" name="Rectangle 45"/>
                <p:cNvSpPr>
                  <a:spLocks noChangeArrowheads="1"/>
                </p:cNvSpPr>
                <p:nvPr/>
              </p:nvSpPr>
              <p:spPr bwMode="auto">
                <a:xfrm>
                  <a:off x="1599" y="2505"/>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500" name="Freeform 46"/>
                <p:cNvSpPr>
                  <a:spLocks/>
                </p:cNvSpPr>
                <p:nvPr/>
              </p:nvSpPr>
              <p:spPr bwMode="auto">
                <a:xfrm>
                  <a:off x="1608" y="2598"/>
                  <a:ext cx="551" cy="69"/>
                </a:xfrm>
                <a:custGeom>
                  <a:avLst/>
                  <a:gdLst>
                    <a:gd name="T0" fmla="*/ 1651 w 1651"/>
                    <a:gd name="T1" fmla="*/ 0 h 207"/>
                    <a:gd name="T2" fmla="*/ 0 w 1651"/>
                    <a:gd name="T3" fmla="*/ 0 h 207"/>
                    <a:gd name="T4" fmla="*/ 283 w 1651"/>
                    <a:gd name="T5" fmla="*/ 207 h 207"/>
                    <a:gd name="T6" fmla="*/ 1378 w 1651"/>
                    <a:gd name="T7" fmla="*/ 207 h 207"/>
                    <a:gd name="T8" fmla="*/ 1651 w 1651"/>
                    <a:gd name="T9" fmla="*/ 0 h 207"/>
                  </a:gdLst>
                  <a:ahLst/>
                  <a:cxnLst>
                    <a:cxn ang="0">
                      <a:pos x="T0" y="T1"/>
                    </a:cxn>
                    <a:cxn ang="0">
                      <a:pos x="T2" y="T3"/>
                    </a:cxn>
                    <a:cxn ang="0">
                      <a:pos x="T4" y="T5"/>
                    </a:cxn>
                    <a:cxn ang="0">
                      <a:pos x="T6" y="T7"/>
                    </a:cxn>
                    <a:cxn ang="0">
                      <a:pos x="T8" y="T9"/>
                    </a:cxn>
                  </a:cxnLst>
                  <a:rect l="0" t="0" r="r" b="b"/>
                  <a:pathLst>
                    <a:path w="1651" h="207">
                      <a:moveTo>
                        <a:pt x="1651" y="0"/>
                      </a:moveTo>
                      <a:lnTo>
                        <a:pt x="0" y="0"/>
                      </a:lnTo>
                      <a:lnTo>
                        <a:pt x="283" y="207"/>
                      </a:lnTo>
                      <a:lnTo>
                        <a:pt x="1378" y="207"/>
                      </a:lnTo>
                      <a:lnTo>
                        <a:pt x="1651"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sp>
            <p:nvSpPr>
              <p:cNvPr id="487" name="Rectangle 47"/>
              <p:cNvSpPr>
                <a:spLocks noChangeArrowheads="1"/>
              </p:cNvSpPr>
              <p:nvPr/>
            </p:nvSpPr>
            <p:spPr bwMode="auto">
              <a:xfrm>
                <a:off x="2160" y="1726"/>
                <a:ext cx="10" cy="96"/>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88" name="Rectangle 48"/>
              <p:cNvSpPr>
                <a:spLocks noChangeArrowheads="1"/>
              </p:cNvSpPr>
              <p:nvPr/>
            </p:nvSpPr>
            <p:spPr bwMode="auto">
              <a:xfrm>
                <a:off x="2062" y="1889"/>
                <a:ext cx="11" cy="182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89" name="Rectangle 49"/>
              <p:cNvSpPr>
                <a:spLocks noChangeArrowheads="1"/>
              </p:cNvSpPr>
              <p:nvPr/>
            </p:nvSpPr>
            <p:spPr bwMode="auto">
              <a:xfrm>
                <a:off x="2160" y="3785"/>
                <a:ext cx="10" cy="93"/>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90" name="Freeform 50"/>
              <p:cNvSpPr>
                <a:spLocks/>
              </p:cNvSpPr>
              <p:nvPr/>
            </p:nvSpPr>
            <p:spPr bwMode="auto">
              <a:xfrm>
                <a:off x="2065" y="3708"/>
                <a:ext cx="104" cy="85"/>
              </a:xfrm>
              <a:custGeom>
                <a:avLst/>
                <a:gdLst>
                  <a:gd name="T0" fmla="*/ 195 w 207"/>
                  <a:gd name="T1" fmla="*/ 168 h 168"/>
                  <a:gd name="T2" fmla="*/ 207 w 207"/>
                  <a:gd name="T3" fmla="*/ 150 h 168"/>
                  <a:gd name="T4" fmla="*/ 12 w 207"/>
                  <a:gd name="T5" fmla="*/ 0 h 168"/>
                  <a:gd name="T6" fmla="*/ 0 w 207"/>
                  <a:gd name="T7" fmla="*/ 18 h 168"/>
                  <a:gd name="T8" fmla="*/ 195 w 207"/>
                  <a:gd name="T9" fmla="*/ 168 h 168"/>
                </a:gdLst>
                <a:ahLst/>
                <a:cxnLst>
                  <a:cxn ang="0">
                    <a:pos x="T0" y="T1"/>
                  </a:cxn>
                  <a:cxn ang="0">
                    <a:pos x="T2" y="T3"/>
                  </a:cxn>
                  <a:cxn ang="0">
                    <a:pos x="T4" y="T5"/>
                  </a:cxn>
                  <a:cxn ang="0">
                    <a:pos x="T6" y="T7"/>
                  </a:cxn>
                  <a:cxn ang="0">
                    <a:pos x="T8" y="T9"/>
                  </a:cxn>
                </a:cxnLst>
                <a:rect l="0" t="0" r="r" b="b"/>
                <a:pathLst>
                  <a:path w="207" h="168">
                    <a:moveTo>
                      <a:pt x="195" y="168"/>
                    </a:moveTo>
                    <a:lnTo>
                      <a:pt x="207" y="150"/>
                    </a:lnTo>
                    <a:lnTo>
                      <a:pt x="12" y="0"/>
                    </a:lnTo>
                    <a:lnTo>
                      <a:pt x="0" y="18"/>
                    </a:lnTo>
                    <a:lnTo>
                      <a:pt x="195" y="168"/>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91" name="Line 51"/>
              <p:cNvSpPr>
                <a:spLocks noChangeShapeType="1"/>
              </p:cNvSpPr>
              <p:nvPr/>
            </p:nvSpPr>
            <p:spPr bwMode="auto">
              <a:xfrm flipH="1">
                <a:off x="2065" y="1819"/>
                <a:ext cx="100" cy="76"/>
              </a:xfrm>
              <a:prstGeom prst="line">
                <a:avLst/>
              </a:prstGeom>
              <a:noFill/>
              <a:ln w="6350">
                <a:solidFill>
                  <a:srgbClr val="777777"/>
                </a:solidFill>
                <a:round/>
                <a:headEnd/>
                <a:tailEn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grpSp>
        <p:grpSp>
          <p:nvGrpSpPr>
            <p:cNvPr id="11" name="Group 52"/>
            <p:cNvGrpSpPr>
              <a:grpSpLocks/>
            </p:cNvGrpSpPr>
            <p:nvPr/>
          </p:nvGrpSpPr>
          <p:grpSpPr bwMode="auto">
            <a:xfrm>
              <a:off x="5806640" y="1975083"/>
              <a:ext cx="677138" cy="2344777"/>
              <a:chOff x="2393" y="1726"/>
              <a:chExt cx="572" cy="2153"/>
            </a:xfrm>
          </p:grpSpPr>
          <p:grpSp>
            <p:nvGrpSpPr>
              <p:cNvPr id="438" name="Group 53"/>
              <p:cNvGrpSpPr>
                <a:grpSpLocks/>
              </p:cNvGrpSpPr>
              <p:nvPr/>
            </p:nvGrpSpPr>
            <p:grpSpPr bwMode="auto">
              <a:xfrm>
                <a:off x="2393" y="2118"/>
                <a:ext cx="569" cy="723"/>
                <a:chOff x="2393" y="2118"/>
                <a:chExt cx="569" cy="723"/>
              </a:xfrm>
            </p:grpSpPr>
            <p:sp>
              <p:nvSpPr>
                <p:cNvPr id="474" name="Freeform 54"/>
                <p:cNvSpPr>
                  <a:spLocks/>
                </p:cNvSpPr>
                <p:nvPr/>
              </p:nvSpPr>
              <p:spPr bwMode="auto">
                <a:xfrm>
                  <a:off x="2393" y="2171"/>
                  <a:ext cx="569" cy="231"/>
                </a:xfrm>
                <a:custGeom>
                  <a:avLst/>
                  <a:gdLst>
                    <a:gd name="T0" fmla="*/ 19 w 1707"/>
                    <a:gd name="T1" fmla="*/ 0 h 691"/>
                    <a:gd name="T2" fmla="*/ 0 w 1707"/>
                    <a:gd name="T3" fmla="*/ 43 h 691"/>
                    <a:gd name="T4" fmla="*/ 29 w 1707"/>
                    <a:gd name="T5" fmla="*/ 119 h 691"/>
                    <a:gd name="T6" fmla="*/ 82 w 1707"/>
                    <a:gd name="T7" fmla="*/ 128 h 691"/>
                    <a:gd name="T8" fmla="*/ 323 w 1707"/>
                    <a:gd name="T9" fmla="*/ 290 h 691"/>
                    <a:gd name="T10" fmla="*/ 311 w 1707"/>
                    <a:gd name="T11" fmla="*/ 326 h 691"/>
                    <a:gd name="T12" fmla="*/ 311 w 1707"/>
                    <a:gd name="T13" fmla="*/ 387 h 691"/>
                    <a:gd name="T14" fmla="*/ 337 w 1707"/>
                    <a:gd name="T15" fmla="*/ 416 h 691"/>
                    <a:gd name="T16" fmla="*/ 344 w 1707"/>
                    <a:gd name="T17" fmla="*/ 521 h 691"/>
                    <a:gd name="T18" fmla="*/ 311 w 1707"/>
                    <a:gd name="T19" fmla="*/ 555 h 691"/>
                    <a:gd name="T20" fmla="*/ 309 w 1707"/>
                    <a:gd name="T21" fmla="*/ 624 h 691"/>
                    <a:gd name="T22" fmla="*/ 344 w 1707"/>
                    <a:gd name="T23" fmla="*/ 669 h 691"/>
                    <a:gd name="T24" fmla="*/ 1363 w 1707"/>
                    <a:gd name="T25" fmla="*/ 691 h 691"/>
                    <a:gd name="T26" fmla="*/ 1411 w 1707"/>
                    <a:gd name="T27" fmla="*/ 624 h 691"/>
                    <a:gd name="T28" fmla="*/ 1407 w 1707"/>
                    <a:gd name="T29" fmla="*/ 555 h 691"/>
                    <a:gd name="T30" fmla="*/ 1371 w 1707"/>
                    <a:gd name="T31" fmla="*/ 521 h 691"/>
                    <a:gd name="T32" fmla="*/ 1371 w 1707"/>
                    <a:gd name="T33" fmla="*/ 401 h 691"/>
                    <a:gd name="T34" fmla="*/ 1407 w 1707"/>
                    <a:gd name="T35" fmla="*/ 387 h 691"/>
                    <a:gd name="T36" fmla="*/ 1406 w 1707"/>
                    <a:gd name="T37" fmla="*/ 326 h 691"/>
                    <a:gd name="T38" fmla="*/ 1401 w 1707"/>
                    <a:gd name="T39" fmla="*/ 282 h 691"/>
                    <a:gd name="T40" fmla="*/ 1614 w 1707"/>
                    <a:gd name="T41" fmla="*/ 146 h 691"/>
                    <a:gd name="T42" fmla="*/ 1679 w 1707"/>
                    <a:gd name="T43" fmla="*/ 119 h 691"/>
                    <a:gd name="T44" fmla="*/ 1707 w 1707"/>
                    <a:gd name="T45" fmla="*/ 43 h 691"/>
                    <a:gd name="T46" fmla="*/ 1659 w 1707"/>
                    <a:gd name="T47" fmla="*/ 19 h 691"/>
                    <a:gd name="T48" fmla="*/ 19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19" y="0"/>
                      </a:moveTo>
                      <a:lnTo>
                        <a:pt x="0" y="43"/>
                      </a:lnTo>
                      <a:lnTo>
                        <a:pt x="29" y="119"/>
                      </a:lnTo>
                      <a:lnTo>
                        <a:pt x="82" y="128"/>
                      </a:lnTo>
                      <a:lnTo>
                        <a:pt x="323" y="290"/>
                      </a:lnTo>
                      <a:lnTo>
                        <a:pt x="311" y="326"/>
                      </a:lnTo>
                      <a:lnTo>
                        <a:pt x="311" y="387"/>
                      </a:lnTo>
                      <a:lnTo>
                        <a:pt x="337" y="416"/>
                      </a:lnTo>
                      <a:lnTo>
                        <a:pt x="344" y="521"/>
                      </a:lnTo>
                      <a:lnTo>
                        <a:pt x="311" y="555"/>
                      </a:lnTo>
                      <a:lnTo>
                        <a:pt x="309" y="624"/>
                      </a:lnTo>
                      <a:lnTo>
                        <a:pt x="344" y="669"/>
                      </a:lnTo>
                      <a:lnTo>
                        <a:pt x="1363" y="691"/>
                      </a:lnTo>
                      <a:lnTo>
                        <a:pt x="1411" y="624"/>
                      </a:lnTo>
                      <a:lnTo>
                        <a:pt x="1407" y="555"/>
                      </a:lnTo>
                      <a:lnTo>
                        <a:pt x="1371" y="521"/>
                      </a:lnTo>
                      <a:lnTo>
                        <a:pt x="1371" y="401"/>
                      </a:lnTo>
                      <a:lnTo>
                        <a:pt x="1407" y="387"/>
                      </a:lnTo>
                      <a:lnTo>
                        <a:pt x="1406" y="326"/>
                      </a:lnTo>
                      <a:lnTo>
                        <a:pt x="1401" y="282"/>
                      </a:lnTo>
                      <a:lnTo>
                        <a:pt x="1614" y="146"/>
                      </a:lnTo>
                      <a:lnTo>
                        <a:pt x="1679" y="119"/>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75" name="Rectangle 55"/>
                <p:cNvSpPr>
                  <a:spLocks noChangeArrowheads="1"/>
                </p:cNvSpPr>
                <p:nvPr/>
              </p:nvSpPr>
              <p:spPr bwMode="auto">
                <a:xfrm>
                  <a:off x="2496" y="2300"/>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76" name="Rectangle 56"/>
                <p:cNvSpPr>
                  <a:spLocks noChangeArrowheads="1"/>
                </p:cNvSpPr>
                <p:nvPr/>
              </p:nvSpPr>
              <p:spPr bwMode="auto">
                <a:xfrm>
                  <a:off x="2496" y="2379"/>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77" name="Freeform 57"/>
                <p:cNvSpPr>
                  <a:spLocks/>
                </p:cNvSpPr>
                <p:nvPr/>
              </p:nvSpPr>
              <p:spPr bwMode="auto">
                <a:xfrm>
                  <a:off x="2777"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6 w 117"/>
                    <a:gd name="T11" fmla="*/ 24 h 1268"/>
                    <a:gd name="T12" fmla="*/ 24 w 117"/>
                    <a:gd name="T13" fmla="*/ 15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6" y="24"/>
                      </a:lnTo>
                      <a:lnTo>
                        <a:pt x="24" y="15"/>
                      </a:lnTo>
                      <a:lnTo>
                        <a:pt x="34" y="6"/>
                      </a:lnTo>
                      <a:lnTo>
                        <a:pt x="45" y="1"/>
                      </a:lnTo>
                      <a:lnTo>
                        <a:pt x="57" y="0"/>
                      </a:lnTo>
                      <a:lnTo>
                        <a:pt x="57" y="0"/>
                      </a:lnTo>
                      <a:lnTo>
                        <a:pt x="69" y="1"/>
                      </a:lnTo>
                      <a:lnTo>
                        <a:pt x="80" y="6"/>
                      </a:lnTo>
                      <a:lnTo>
                        <a:pt x="91"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78" name="Freeform 58"/>
                <p:cNvSpPr>
                  <a:spLocks/>
                </p:cNvSpPr>
                <p:nvPr/>
              </p:nvSpPr>
              <p:spPr bwMode="auto">
                <a:xfrm>
                  <a:off x="2698" y="2418"/>
                  <a:ext cx="40" cy="423"/>
                </a:xfrm>
                <a:custGeom>
                  <a:avLst/>
                  <a:gdLst>
                    <a:gd name="T0" fmla="*/ 0 w 119"/>
                    <a:gd name="T1" fmla="*/ 1268 h 1268"/>
                    <a:gd name="T2" fmla="*/ 0 w 119"/>
                    <a:gd name="T3" fmla="*/ 85 h 1268"/>
                    <a:gd name="T4" fmla="*/ 2 w 119"/>
                    <a:gd name="T5" fmla="*/ 67 h 1268"/>
                    <a:gd name="T6" fmla="*/ 5 w 119"/>
                    <a:gd name="T7" fmla="*/ 52 h 1268"/>
                    <a:gd name="T8" fmla="*/ 10 w 119"/>
                    <a:gd name="T9" fmla="*/ 37 h 1268"/>
                    <a:gd name="T10" fmla="*/ 17 w 119"/>
                    <a:gd name="T11" fmla="*/ 24 h 1268"/>
                    <a:gd name="T12" fmla="*/ 26 w 119"/>
                    <a:gd name="T13" fmla="*/ 15 h 1268"/>
                    <a:gd name="T14" fmla="*/ 35 w 119"/>
                    <a:gd name="T15" fmla="*/ 6 h 1268"/>
                    <a:gd name="T16" fmla="*/ 46 w 119"/>
                    <a:gd name="T17" fmla="*/ 1 h 1268"/>
                    <a:gd name="T18" fmla="*/ 57 w 119"/>
                    <a:gd name="T19" fmla="*/ 0 h 1268"/>
                    <a:gd name="T20" fmla="*/ 57 w 119"/>
                    <a:gd name="T21" fmla="*/ 0 h 1268"/>
                    <a:gd name="T22" fmla="*/ 69 w 119"/>
                    <a:gd name="T23" fmla="*/ 1 h 1268"/>
                    <a:gd name="T24" fmla="*/ 80 w 119"/>
                    <a:gd name="T25" fmla="*/ 6 h 1268"/>
                    <a:gd name="T26" fmla="*/ 91 w 119"/>
                    <a:gd name="T27" fmla="*/ 15 h 1268"/>
                    <a:gd name="T28" fmla="*/ 101 w 119"/>
                    <a:gd name="T29" fmla="*/ 24 h 1268"/>
                    <a:gd name="T30" fmla="*/ 108 w 119"/>
                    <a:gd name="T31" fmla="*/ 37 h 1268"/>
                    <a:gd name="T32" fmla="*/ 114 w 119"/>
                    <a:gd name="T33" fmla="*/ 52 h 1268"/>
                    <a:gd name="T34" fmla="*/ 118 w 119"/>
                    <a:gd name="T35" fmla="*/ 67 h 1268"/>
                    <a:gd name="T36" fmla="*/ 119 w 119"/>
                    <a:gd name="T37" fmla="*/ 85 h 1268"/>
                    <a:gd name="T38" fmla="*/ 119 w 119"/>
                    <a:gd name="T39" fmla="*/ 1268 h 1268"/>
                    <a:gd name="T40" fmla="*/ 0 w 119"/>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8">
                      <a:moveTo>
                        <a:pt x="0" y="1268"/>
                      </a:moveTo>
                      <a:lnTo>
                        <a:pt x="0" y="85"/>
                      </a:lnTo>
                      <a:lnTo>
                        <a:pt x="2" y="67"/>
                      </a:lnTo>
                      <a:lnTo>
                        <a:pt x="5" y="52"/>
                      </a:lnTo>
                      <a:lnTo>
                        <a:pt x="10" y="37"/>
                      </a:lnTo>
                      <a:lnTo>
                        <a:pt x="17" y="24"/>
                      </a:lnTo>
                      <a:lnTo>
                        <a:pt x="26" y="15"/>
                      </a:lnTo>
                      <a:lnTo>
                        <a:pt x="35" y="6"/>
                      </a:lnTo>
                      <a:lnTo>
                        <a:pt x="46" y="1"/>
                      </a:lnTo>
                      <a:lnTo>
                        <a:pt x="57" y="0"/>
                      </a:lnTo>
                      <a:lnTo>
                        <a:pt x="57" y="0"/>
                      </a:lnTo>
                      <a:lnTo>
                        <a:pt x="69" y="1"/>
                      </a:lnTo>
                      <a:lnTo>
                        <a:pt x="80" y="6"/>
                      </a:lnTo>
                      <a:lnTo>
                        <a:pt x="91" y="15"/>
                      </a:lnTo>
                      <a:lnTo>
                        <a:pt x="101" y="24"/>
                      </a:lnTo>
                      <a:lnTo>
                        <a:pt x="108" y="37"/>
                      </a:lnTo>
                      <a:lnTo>
                        <a:pt x="114" y="52"/>
                      </a:lnTo>
                      <a:lnTo>
                        <a:pt x="118" y="67"/>
                      </a:lnTo>
                      <a:lnTo>
                        <a:pt x="119" y="85"/>
                      </a:lnTo>
                      <a:lnTo>
                        <a:pt x="119"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79" name="Freeform 59"/>
                <p:cNvSpPr>
                  <a:spLocks/>
                </p:cNvSpPr>
                <p:nvPr/>
              </p:nvSpPr>
              <p:spPr bwMode="auto">
                <a:xfrm>
                  <a:off x="2620"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6 w 117"/>
                    <a:gd name="T11" fmla="*/ 24 h 1268"/>
                    <a:gd name="T12" fmla="*/ 24 w 117"/>
                    <a:gd name="T13" fmla="*/ 15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89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6" y="24"/>
                      </a:lnTo>
                      <a:lnTo>
                        <a:pt x="24" y="15"/>
                      </a:lnTo>
                      <a:lnTo>
                        <a:pt x="34" y="6"/>
                      </a:lnTo>
                      <a:lnTo>
                        <a:pt x="45" y="1"/>
                      </a:lnTo>
                      <a:lnTo>
                        <a:pt x="57" y="0"/>
                      </a:lnTo>
                      <a:lnTo>
                        <a:pt x="57" y="0"/>
                      </a:lnTo>
                      <a:lnTo>
                        <a:pt x="69" y="1"/>
                      </a:lnTo>
                      <a:lnTo>
                        <a:pt x="80" y="6"/>
                      </a:lnTo>
                      <a:lnTo>
                        <a:pt x="89"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80" name="Freeform 60"/>
                <p:cNvSpPr>
                  <a:spLocks/>
                </p:cNvSpPr>
                <p:nvPr/>
              </p:nvSpPr>
              <p:spPr bwMode="auto">
                <a:xfrm>
                  <a:off x="2542" y="2418"/>
                  <a:ext cx="39" cy="423"/>
                </a:xfrm>
                <a:custGeom>
                  <a:avLst/>
                  <a:gdLst>
                    <a:gd name="T0" fmla="*/ 0 w 117"/>
                    <a:gd name="T1" fmla="*/ 1268 h 1268"/>
                    <a:gd name="T2" fmla="*/ 0 w 117"/>
                    <a:gd name="T3" fmla="*/ 85 h 1268"/>
                    <a:gd name="T4" fmla="*/ 1 w 117"/>
                    <a:gd name="T5" fmla="*/ 67 h 1268"/>
                    <a:gd name="T6" fmla="*/ 4 w 117"/>
                    <a:gd name="T7" fmla="*/ 52 h 1268"/>
                    <a:gd name="T8" fmla="*/ 9 w 117"/>
                    <a:gd name="T9" fmla="*/ 37 h 1268"/>
                    <a:gd name="T10" fmla="*/ 16 w 117"/>
                    <a:gd name="T11" fmla="*/ 24 h 1268"/>
                    <a:gd name="T12" fmla="*/ 25 w 117"/>
                    <a:gd name="T13" fmla="*/ 15 h 1268"/>
                    <a:gd name="T14" fmla="*/ 35 w 117"/>
                    <a:gd name="T15" fmla="*/ 6 h 1268"/>
                    <a:gd name="T16" fmla="*/ 45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5 h 1268"/>
                    <a:gd name="T28" fmla="*/ 99 w 117"/>
                    <a:gd name="T29" fmla="*/ 24 h 1268"/>
                    <a:gd name="T30" fmla="*/ 106 w 117"/>
                    <a:gd name="T31" fmla="*/ 37 h 1268"/>
                    <a:gd name="T32" fmla="*/ 112 w 117"/>
                    <a:gd name="T33" fmla="*/ 52 h 1268"/>
                    <a:gd name="T34" fmla="*/ 115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2"/>
                      </a:lnTo>
                      <a:lnTo>
                        <a:pt x="9" y="37"/>
                      </a:lnTo>
                      <a:lnTo>
                        <a:pt x="16" y="24"/>
                      </a:lnTo>
                      <a:lnTo>
                        <a:pt x="25" y="15"/>
                      </a:lnTo>
                      <a:lnTo>
                        <a:pt x="35" y="6"/>
                      </a:lnTo>
                      <a:lnTo>
                        <a:pt x="45" y="1"/>
                      </a:lnTo>
                      <a:lnTo>
                        <a:pt x="56" y="0"/>
                      </a:lnTo>
                      <a:lnTo>
                        <a:pt x="56" y="0"/>
                      </a:lnTo>
                      <a:lnTo>
                        <a:pt x="68" y="1"/>
                      </a:lnTo>
                      <a:lnTo>
                        <a:pt x="79" y="6"/>
                      </a:lnTo>
                      <a:lnTo>
                        <a:pt x="90" y="15"/>
                      </a:lnTo>
                      <a:lnTo>
                        <a:pt x="99" y="24"/>
                      </a:lnTo>
                      <a:lnTo>
                        <a:pt x="106" y="37"/>
                      </a:lnTo>
                      <a:lnTo>
                        <a:pt x="112" y="52"/>
                      </a:lnTo>
                      <a:lnTo>
                        <a:pt x="115"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81" name="Rectangle 61"/>
                <p:cNvSpPr>
                  <a:spLocks noChangeArrowheads="1"/>
                </p:cNvSpPr>
                <p:nvPr/>
              </p:nvSpPr>
              <p:spPr bwMode="auto">
                <a:xfrm>
                  <a:off x="2393" y="2118"/>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82" name="Freeform 62"/>
                <p:cNvSpPr>
                  <a:spLocks/>
                </p:cNvSpPr>
                <p:nvPr/>
              </p:nvSpPr>
              <p:spPr bwMode="auto">
                <a:xfrm>
                  <a:off x="2402" y="2211"/>
                  <a:ext cx="550" cy="69"/>
                </a:xfrm>
                <a:custGeom>
                  <a:avLst/>
                  <a:gdLst>
                    <a:gd name="T0" fmla="*/ 1650 w 1650"/>
                    <a:gd name="T1" fmla="*/ 0 h 207"/>
                    <a:gd name="T2" fmla="*/ 0 w 1650"/>
                    <a:gd name="T3" fmla="*/ 0 h 207"/>
                    <a:gd name="T4" fmla="*/ 282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2"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439" name="Group 63"/>
              <p:cNvGrpSpPr>
                <a:grpSpLocks/>
              </p:cNvGrpSpPr>
              <p:nvPr/>
            </p:nvGrpSpPr>
            <p:grpSpPr bwMode="auto">
              <a:xfrm>
                <a:off x="2393" y="1727"/>
                <a:ext cx="569" cy="723"/>
                <a:chOff x="2393" y="1727"/>
                <a:chExt cx="569" cy="723"/>
              </a:xfrm>
            </p:grpSpPr>
            <p:sp>
              <p:nvSpPr>
                <p:cNvPr id="465" name="Freeform 64"/>
                <p:cNvSpPr>
                  <a:spLocks/>
                </p:cNvSpPr>
                <p:nvPr/>
              </p:nvSpPr>
              <p:spPr bwMode="auto">
                <a:xfrm>
                  <a:off x="2393" y="1780"/>
                  <a:ext cx="569" cy="230"/>
                </a:xfrm>
                <a:custGeom>
                  <a:avLst/>
                  <a:gdLst>
                    <a:gd name="T0" fmla="*/ 19 w 1707"/>
                    <a:gd name="T1" fmla="*/ 0 h 690"/>
                    <a:gd name="T2" fmla="*/ 0 w 1707"/>
                    <a:gd name="T3" fmla="*/ 43 h 690"/>
                    <a:gd name="T4" fmla="*/ 29 w 1707"/>
                    <a:gd name="T5" fmla="*/ 119 h 690"/>
                    <a:gd name="T6" fmla="*/ 82 w 1707"/>
                    <a:gd name="T7" fmla="*/ 127 h 690"/>
                    <a:gd name="T8" fmla="*/ 323 w 1707"/>
                    <a:gd name="T9" fmla="*/ 289 h 690"/>
                    <a:gd name="T10" fmla="*/ 311 w 1707"/>
                    <a:gd name="T11" fmla="*/ 325 h 690"/>
                    <a:gd name="T12" fmla="*/ 311 w 1707"/>
                    <a:gd name="T13" fmla="*/ 387 h 690"/>
                    <a:gd name="T14" fmla="*/ 337 w 1707"/>
                    <a:gd name="T15" fmla="*/ 415 h 690"/>
                    <a:gd name="T16" fmla="*/ 344 w 1707"/>
                    <a:gd name="T17" fmla="*/ 521 h 690"/>
                    <a:gd name="T18" fmla="*/ 311 w 1707"/>
                    <a:gd name="T19" fmla="*/ 555 h 690"/>
                    <a:gd name="T20" fmla="*/ 309 w 1707"/>
                    <a:gd name="T21" fmla="*/ 623 h 690"/>
                    <a:gd name="T22" fmla="*/ 344 w 1707"/>
                    <a:gd name="T23" fmla="*/ 669 h 690"/>
                    <a:gd name="T24" fmla="*/ 1363 w 1707"/>
                    <a:gd name="T25" fmla="*/ 690 h 690"/>
                    <a:gd name="T26" fmla="*/ 1411 w 1707"/>
                    <a:gd name="T27" fmla="*/ 623 h 690"/>
                    <a:gd name="T28" fmla="*/ 1407 w 1707"/>
                    <a:gd name="T29" fmla="*/ 555 h 690"/>
                    <a:gd name="T30" fmla="*/ 1371 w 1707"/>
                    <a:gd name="T31" fmla="*/ 521 h 690"/>
                    <a:gd name="T32" fmla="*/ 1371 w 1707"/>
                    <a:gd name="T33" fmla="*/ 401 h 690"/>
                    <a:gd name="T34" fmla="*/ 1407 w 1707"/>
                    <a:gd name="T35" fmla="*/ 387 h 690"/>
                    <a:gd name="T36" fmla="*/ 1406 w 1707"/>
                    <a:gd name="T37" fmla="*/ 325 h 690"/>
                    <a:gd name="T38" fmla="*/ 1401 w 1707"/>
                    <a:gd name="T39" fmla="*/ 282 h 690"/>
                    <a:gd name="T40" fmla="*/ 1614 w 1707"/>
                    <a:gd name="T41" fmla="*/ 145 h 690"/>
                    <a:gd name="T42" fmla="*/ 1679 w 1707"/>
                    <a:gd name="T43" fmla="*/ 119 h 690"/>
                    <a:gd name="T44" fmla="*/ 1707 w 1707"/>
                    <a:gd name="T45" fmla="*/ 43 h 690"/>
                    <a:gd name="T46" fmla="*/ 1659 w 1707"/>
                    <a:gd name="T47" fmla="*/ 19 h 690"/>
                    <a:gd name="T48" fmla="*/ 19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19" y="0"/>
                      </a:moveTo>
                      <a:lnTo>
                        <a:pt x="0" y="43"/>
                      </a:lnTo>
                      <a:lnTo>
                        <a:pt x="29" y="119"/>
                      </a:lnTo>
                      <a:lnTo>
                        <a:pt x="82" y="127"/>
                      </a:lnTo>
                      <a:lnTo>
                        <a:pt x="323" y="289"/>
                      </a:lnTo>
                      <a:lnTo>
                        <a:pt x="311" y="325"/>
                      </a:lnTo>
                      <a:lnTo>
                        <a:pt x="311" y="387"/>
                      </a:lnTo>
                      <a:lnTo>
                        <a:pt x="337" y="415"/>
                      </a:lnTo>
                      <a:lnTo>
                        <a:pt x="344" y="521"/>
                      </a:lnTo>
                      <a:lnTo>
                        <a:pt x="311" y="555"/>
                      </a:lnTo>
                      <a:lnTo>
                        <a:pt x="309" y="623"/>
                      </a:lnTo>
                      <a:lnTo>
                        <a:pt x="344" y="669"/>
                      </a:lnTo>
                      <a:lnTo>
                        <a:pt x="1363" y="690"/>
                      </a:lnTo>
                      <a:lnTo>
                        <a:pt x="1411" y="623"/>
                      </a:lnTo>
                      <a:lnTo>
                        <a:pt x="1407" y="555"/>
                      </a:lnTo>
                      <a:lnTo>
                        <a:pt x="1371" y="521"/>
                      </a:lnTo>
                      <a:lnTo>
                        <a:pt x="1371" y="401"/>
                      </a:lnTo>
                      <a:lnTo>
                        <a:pt x="1407" y="387"/>
                      </a:lnTo>
                      <a:lnTo>
                        <a:pt x="1406" y="325"/>
                      </a:lnTo>
                      <a:lnTo>
                        <a:pt x="1401" y="282"/>
                      </a:lnTo>
                      <a:lnTo>
                        <a:pt x="1614" y="145"/>
                      </a:lnTo>
                      <a:lnTo>
                        <a:pt x="1679" y="119"/>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66" name="Rectangle 65"/>
                <p:cNvSpPr>
                  <a:spLocks noChangeArrowheads="1"/>
                </p:cNvSpPr>
                <p:nvPr/>
              </p:nvSpPr>
              <p:spPr bwMode="auto">
                <a:xfrm>
                  <a:off x="2496" y="1909"/>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67" name="Rectangle 66"/>
                <p:cNvSpPr>
                  <a:spLocks noChangeArrowheads="1"/>
                </p:cNvSpPr>
                <p:nvPr/>
              </p:nvSpPr>
              <p:spPr bwMode="auto">
                <a:xfrm>
                  <a:off x="2496" y="1988"/>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68" name="Freeform 67"/>
                <p:cNvSpPr>
                  <a:spLocks/>
                </p:cNvSpPr>
                <p:nvPr/>
              </p:nvSpPr>
              <p:spPr bwMode="auto">
                <a:xfrm>
                  <a:off x="2777"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69" name="Freeform 68"/>
                <p:cNvSpPr>
                  <a:spLocks/>
                </p:cNvSpPr>
                <p:nvPr/>
              </p:nvSpPr>
              <p:spPr bwMode="auto">
                <a:xfrm>
                  <a:off x="2698" y="2027"/>
                  <a:ext cx="40" cy="423"/>
                </a:xfrm>
                <a:custGeom>
                  <a:avLst/>
                  <a:gdLst>
                    <a:gd name="T0" fmla="*/ 0 w 119"/>
                    <a:gd name="T1" fmla="*/ 1268 h 1268"/>
                    <a:gd name="T2" fmla="*/ 0 w 119"/>
                    <a:gd name="T3" fmla="*/ 85 h 1268"/>
                    <a:gd name="T4" fmla="*/ 2 w 119"/>
                    <a:gd name="T5" fmla="*/ 67 h 1268"/>
                    <a:gd name="T6" fmla="*/ 5 w 119"/>
                    <a:gd name="T7" fmla="*/ 51 h 1268"/>
                    <a:gd name="T8" fmla="*/ 10 w 119"/>
                    <a:gd name="T9" fmla="*/ 37 h 1268"/>
                    <a:gd name="T10" fmla="*/ 17 w 119"/>
                    <a:gd name="T11" fmla="*/ 24 h 1268"/>
                    <a:gd name="T12" fmla="*/ 26 w 119"/>
                    <a:gd name="T13" fmla="*/ 14 h 1268"/>
                    <a:gd name="T14" fmla="*/ 35 w 119"/>
                    <a:gd name="T15" fmla="*/ 6 h 1268"/>
                    <a:gd name="T16" fmla="*/ 46 w 119"/>
                    <a:gd name="T17" fmla="*/ 1 h 1268"/>
                    <a:gd name="T18" fmla="*/ 57 w 119"/>
                    <a:gd name="T19" fmla="*/ 0 h 1268"/>
                    <a:gd name="T20" fmla="*/ 57 w 119"/>
                    <a:gd name="T21" fmla="*/ 0 h 1268"/>
                    <a:gd name="T22" fmla="*/ 69 w 119"/>
                    <a:gd name="T23" fmla="*/ 1 h 1268"/>
                    <a:gd name="T24" fmla="*/ 80 w 119"/>
                    <a:gd name="T25" fmla="*/ 6 h 1268"/>
                    <a:gd name="T26" fmla="*/ 91 w 119"/>
                    <a:gd name="T27" fmla="*/ 14 h 1268"/>
                    <a:gd name="T28" fmla="*/ 101 w 119"/>
                    <a:gd name="T29" fmla="*/ 24 h 1268"/>
                    <a:gd name="T30" fmla="*/ 108 w 119"/>
                    <a:gd name="T31" fmla="*/ 37 h 1268"/>
                    <a:gd name="T32" fmla="*/ 114 w 119"/>
                    <a:gd name="T33" fmla="*/ 51 h 1268"/>
                    <a:gd name="T34" fmla="*/ 118 w 119"/>
                    <a:gd name="T35" fmla="*/ 67 h 1268"/>
                    <a:gd name="T36" fmla="*/ 119 w 119"/>
                    <a:gd name="T37" fmla="*/ 85 h 1268"/>
                    <a:gd name="T38" fmla="*/ 119 w 119"/>
                    <a:gd name="T39" fmla="*/ 1268 h 1268"/>
                    <a:gd name="T40" fmla="*/ 0 w 119"/>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8">
                      <a:moveTo>
                        <a:pt x="0" y="1268"/>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101" y="24"/>
                      </a:lnTo>
                      <a:lnTo>
                        <a:pt x="108" y="37"/>
                      </a:lnTo>
                      <a:lnTo>
                        <a:pt x="114" y="51"/>
                      </a:lnTo>
                      <a:lnTo>
                        <a:pt x="118" y="67"/>
                      </a:lnTo>
                      <a:lnTo>
                        <a:pt x="119" y="85"/>
                      </a:lnTo>
                      <a:lnTo>
                        <a:pt x="119"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70" name="Freeform 69"/>
                <p:cNvSpPr>
                  <a:spLocks/>
                </p:cNvSpPr>
                <p:nvPr/>
              </p:nvSpPr>
              <p:spPr bwMode="auto">
                <a:xfrm>
                  <a:off x="2620"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89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89"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71" name="Freeform 70"/>
                <p:cNvSpPr>
                  <a:spLocks/>
                </p:cNvSpPr>
                <p:nvPr/>
              </p:nvSpPr>
              <p:spPr bwMode="auto">
                <a:xfrm>
                  <a:off x="2542" y="2027"/>
                  <a:ext cx="39" cy="423"/>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6 w 117"/>
                    <a:gd name="T11" fmla="*/ 24 h 1268"/>
                    <a:gd name="T12" fmla="*/ 25 w 117"/>
                    <a:gd name="T13" fmla="*/ 14 h 1268"/>
                    <a:gd name="T14" fmla="*/ 35 w 117"/>
                    <a:gd name="T15" fmla="*/ 6 h 1268"/>
                    <a:gd name="T16" fmla="*/ 45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4 h 1268"/>
                    <a:gd name="T28" fmla="*/ 99 w 117"/>
                    <a:gd name="T29" fmla="*/ 24 h 1268"/>
                    <a:gd name="T30" fmla="*/ 106 w 117"/>
                    <a:gd name="T31" fmla="*/ 37 h 1268"/>
                    <a:gd name="T32" fmla="*/ 112 w 117"/>
                    <a:gd name="T33" fmla="*/ 51 h 1268"/>
                    <a:gd name="T34" fmla="*/ 115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99" y="24"/>
                      </a:lnTo>
                      <a:lnTo>
                        <a:pt x="106" y="37"/>
                      </a:lnTo>
                      <a:lnTo>
                        <a:pt x="112" y="51"/>
                      </a:lnTo>
                      <a:lnTo>
                        <a:pt x="115"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72" name="Rectangle 71"/>
                <p:cNvSpPr>
                  <a:spLocks noChangeArrowheads="1"/>
                </p:cNvSpPr>
                <p:nvPr/>
              </p:nvSpPr>
              <p:spPr bwMode="auto">
                <a:xfrm>
                  <a:off x="2393" y="1727"/>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73" name="Freeform 72"/>
                <p:cNvSpPr>
                  <a:spLocks/>
                </p:cNvSpPr>
                <p:nvPr/>
              </p:nvSpPr>
              <p:spPr bwMode="auto">
                <a:xfrm>
                  <a:off x="2402" y="1820"/>
                  <a:ext cx="550" cy="69"/>
                </a:xfrm>
                <a:custGeom>
                  <a:avLst/>
                  <a:gdLst>
                    <a:gd name="T0" fmla="*/ 1650 w 1650"/>
                    <a:gd name="T1" fmla="*/ 0 h 206"/>
                    <a:gd name="T2" fmla="*/ 0 w 1650"/>
                    <a:gd name="T3" fmla="*/ 0 h 206"/>
                    <a:gd name="T4" fmla="*/ 282 w 1650"/>
                    <a:gd name="T5" fmla="*/ 206 h 206"/>
                    <a:gd name="T6" fmla="*/ 1377 w 1650"/>
                    <a:gd name="T7" fmla="*/ 206 h 206"/>
                    <a:gd name="T8" fmla="*/ 1650 w 1650"/>
                    <a:gd name="T9" fmla="*/ 0 h 206"/>
                  </a:gdLst>
                  <a:ahLst/>
                  <a:cxnLst>
                    <a:cxn ang="0">
                      <a:pos x="T0" y="T1"/>
                    </a:cxn>
                    <a:cxn ang="0">
                      <a:pos x="T2" y="T3"/>
                    </a:cxn>
                    <a:cxn ang="0">
                      <a:pos x="T4" y="T5"/>
                    </a:cxn>
                    <a:cxn ang="0">
                      <a:pos x="T6" y="T7"/>
                    </a:cxn>
                    <a:cxn ang="0">
                      <a:pos x="T8" y="T9"/>
                    </a:cxn>
                  </a:cxnLst>
                  <a:rect l="0" t="0" r="r" b="b"/>
                  <a:pathLst>
                    <a:path w="1650" h="206">
                      <a:moveTo>
                        <a:pt x="1650" y="0"/>
                      </a:moveTo>
                      <a:lnTo>
                        <a:pt x="0" y="0"/>
                      </a:lnTo>
                      <a:lnTo>
                        <a:pt x="282" y="206"/>
                      </a:lnTo>
                      <a:lnTo>
                        <a:pt x="1377" y="206"/>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440" name="Group 73"/>
              <p:cNvGrpSpPr>
                <a:grpSpLocks/>
              </p:cNvGrpSpPr>
              <p:nvPr/>
            </p:nvGrpSpPr>
            <p:grpSpPr bwMode="auto">
              <a:xfrm>
                <a:off x="2393" y="3155"/>
                <a:ext cx="569" cy="724"/>
                <a:chOff x="2393" y="3155"/>
                <a:chExt cx="569" cy="724"/>
              </a:xfrm>
            </p:grpSpPr>
            <p:sp>
              <p:nvSpPr>
                <p:cNvPr id="456" name="Freeform 74"/>
                <p:cNvSpPr>
                  <a:spLocks/>
                </p:cNvSpPr>
                <p:nvPr/>
              </p:nvSpPr>
              <p:spPr bwMode="auto">
                <a:xfrm>
                  <a:off x="2393" y="3208"/>
                  <a:ext cx="569" cy="230"/>
                </a:xfrm>
                <a:custGeom>
                  <a:avLst/>
                  <a:gdLst>
                    <a:gd name="T0" fmla="*/ 19 w 1707"/>
                    <a:gd name="T1" fmla="*/ 0 h 691"/>
                    <a:gd name="T2" fmla="*/ 0 w 1707"/>
                    <a:gd name="T3" fmla="*/ 43 h 691"/>
                    <a:gd name="T4" fmla="*/ 29 w 1707"/>
                    <a:gd name="T5" fmla="*/ 119 h 691"/>
                    <a:gd name="T6" fmla="*/ 82 w 1707"/>
                    <a:gd name="T7" fmla="*/ 127 h 691"/>
                    <a:gd name="T8" fmla="*/ 323 w 1707"/>
                    <a:gd name="T9" fmla="*/ 290 h 691"/>
                    <a:gd name="T10" fmla="*/ 311 w 1707"/>
                    <a:gd name="T11" fmla="*/ 326 h 691"/>
                    <a:gd name="T12" fmla="*/ 311 w 1707"/>
                    <a:gd name="T13" fmla="*/ 387 h 691"/>
                    <a:gd name="T14" fmla="*/ 337 w 1707"/>
                    <a:gd name="T15" fmla="*/ 416 h 691"/>
                    <a:gd name="T16" fmla="*/ 344 w 1707"/>
                    <a:gd name="T17" fmla="*/ 522 h 691"/>
                    <a:gd name="T18" fmla="*/ 311 w 1707"/>
                    <a:gd name="T19" fmla="*/ 555 h 691"/>
                    <a:gd name="T20" fmla="*/ 309 w 1707"/>
                    <a:gd name="T21" fmla="*/ 624 h 691"/>
                    <a:gd name="T22" fmla="*/ 344 w 1707"/>
                    <a:gd name="T23" fmla="*/ 670 h 691"/>
                    <a:gd name="T24" fmla="*/ 1363 w 1707"/>
                    <a:gd name="T25" fmla="*/ 691 h 691"/>
                    <a:gd name="T26" fmla="*/ 1411 w 1707"/>
                    <a:gd name="T27" fmla="*/ 624 h 691"/>
                    <a:gd name="T28" fmla="*/ 1407 w 1707"/>
                    <a:gd name="T29" fmla="*/ 555 h 691"/>
                    <a:gd name="T30" fmla="*/ 1371 w 1707"/>
                    <a:gd name="T31" fmla="*/ 522 h 691"/>
                    <a:gd name="T32" fmla="*/ 1371 w 1707"/>
                    <a:gd name="T33" fmla="*/ 401 h 691"/>
                    <a:gd name="T34" fmla="*/ 1407 w 1707"/>
                    <a:gd name="T35" fmla="*/ 387 h 691"/>
                    <a:gd name="T36" fmla="*/ 1406 w 1707"/>
                    <a:gd name="T37" fmla="*/ 326 h 691"/>
                    <a:gd name="T38" fmla="*/ 1401 w 1707"/>
                    <a:gd name="T39" fmla="*/ 282 h 691"/>
                    <a:gd name="T40" fmla="*/ 1614 w 1707"/>
                    <a:gd name="T41" fmla="*/ 145 h 691"/>
                    <a:gd name="T42" fmla="*/ 1679 w 1707"/>
                    <a:gd name="T43" fmla="*/ 119 h 691"/>
                    <a:gd name="T44" fmla="*/ 1707 w 1707"/>
                    <a:gd name="T45" fmla="*/ 43 h 691"/>
                    <a:gd name="T46" fmla="*/ 1659 w 1707"/>
                    <a:gd name="T47" fmla="*/ 19 h 691"/>
                    <a:gd name="T48" fmla="*/ 19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19" y="0"/>
                      </a:moveTo>
                      <a:lnTo>
                        <a:pt x="0" y="43"/>
                      </a:lnTo>
                      <a:lnTo>
                        <a:pt x="29" y="119"/>
                      </a:lnTo>
                      <a:lnTo>
                        <a:pt x="82" y="127"/>
                      </a:lnTo>
                      <a:lnTo>
                        <a:pt x="323" y="290"/>
                      </a:lnTo>
                      <a:lnTo>
                        <a:pt x="311" y="326"/>
                      </a:lnTo>
                      <a:lnTo>
                        <a:pt x="311" y="387"/>
                      </a:lnTo>
                      <a:lnTo>
                        <a:pt x="337" y="416"/>
                      </a:lnTo>
                      <a:lnTo>
                        <a:pt x="344" y="522"/>
                      </a:lnTo>
                      <a:lnTo>
                        <a:pt x="311" y="555"/>
                      </a:lnTo>
                      <a:lnTo>
                        <a:pt x="309" y="624"/>
                      </a:lnTo>
                      <a:lnTo>
                        <a:pt x="344" y="670"/>
                      </a:lnTo>
                      <a:lnTo>
                        <a:pt x="1363" y="691"/>
                      </a:lnTo>
                      <a:lnTo>
                        <a:pt x="1411" y="624"/>
                      </a:lnTo>
                      <a:lnTo>
                        <a:pt x="1407" y="555"/>
                      </a:lnTo>
                      <a:lnTo>
                        <a:pt x="1371" y="522"/>
                      </a:lnTo>
                      <a:lnTo>
                        <a:pt x="1371" y="401"/>
                      </a:lnTo>
                      <a:lnTo>
                        <a:pt x="1407" y="387"/>
                      </a:lnTo>
                      <a:lnTo>
                        <a:pt x="1406" y="326"/>
                      </a:lnTo>
                      <a:lnTo>
                        <a:pt x="1401" y="282"/>
                      </a:lnTo>
                      <a:lnTo>
                        <a:pt x="1614" y="145"/>
                      </a:lnTo>
                      <a:lnTo>
                        <a:pt x="1679" y="119"/>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57" name="Rectangle 75"/>
                <p:cNvSpPr>
                  <a:spLocks noChangeArrowheads="1"/>
                </p:cNvSpPr>
                <p:nvPr/>
              </p:nvSpPr>
              <p:spPr bwMode="auto">
                <a:xfrm>
                  <a:off x="2496" y="3337"/>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58" name="Rectangle 76"/>
                <p:cNvSpPr>
                  <a:spLocks noChangeArrowheads="1"/>
                </p:cNvSpPr>
                <p:nvPr/>
              </p:nvSpPr>
              <p:spPr bwMode="auto">
                <a:xfrm>
                  <a:off x="2496" y="341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59" name="Freeform 77"/>
                <p:cNvSpPr>
                  <a:spLocks/>
                </p:cNvSpPr>
                <p:nvPr/>
              </p:nvSpPr>
              <p:spPr bwMode="auto">
                <a:xfrm>
                  <a:off x="2777"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6 w 117"/>
                    <a:gd name="T11" fmla="*/ 24 h 1270"/>
                    <a:gd name="T12" fmla="*/ 24 w 117"/>
                    <a:gd name="T13" fmla="*/ 14 h 1270"/>
                    <a:gd name="T14" fmla="*/ 34 w 117"/>
                    <a:gd name="T15" fmla="*/ 6 h 1270"/>
                    <a:gd name="T16" fmla="*/ 45 w 117"/>
                    <a:gd name="T17" fmla="*/ 1 h 1270"/>
                    <a:gd name="T18" fmla="*/ 57 w 117"/>
                    <a:gd name="T19" fmla="*/ 0 h 1270"/>
                    <a:gd name="T20" fmla="*/ 57 w 117"/>
                    <a:gd name="T21" fmla="*/ 0 h 1270"/>
                    <a:gd name="T22" fmla="*/ 69 w 117"/>
                    <a:gd name="T23" fmla="*/ 1 h 1270"/>
                    <a:gd name="T24" fmla="*/ 80 w 117"/>
                    <a:gd name="T25" fmla="*/ 6 h 1270"/>
                    <a:gd name="T26" fmla="*/ 91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60" name="Freeform 78"/>
                <p:cNvSpPr>
                  <a:spLocks/>
                </p:cNvSpPr>
                <p:nvPr/>
              </p:nvSpPr>
              <p:spPr bwMode="auto">
                <a:xfrm>
                  <a:off x="2698" y="3455"/>
                  <a:ext cx="40" cy="424"/>
                </a:xfrm>
                <a:custGeom>
                  <a:avLst/>
                  <a:gdLst>
                    <a:gd name="T0" fmla="*/ 0 w 119"/>
                    <a:gd name="T1" fmla="*/ 1270 h 1270"/>
                    <a:gd name="T2" fmla="*/ 0 w 119"/>
                    <a:gd name="T3" fmla="*/ 85 h 1270"/>
                    <a:gd name="T4" fmla="*/ 2 w 119"/>
                    <a:gd name="T5" fmla="*/ 67 h 1270"/>
                    <a:gd name="T6" fmla="*/ 5 w 119"/>
                    <a:gd name="T7" fmla="*/ 51 h 1270"/>
                    <a:gd name="T8" fmla="*/ 10 w 119"/>
                    <a:gd name="T9" fmla="*/ 37 h 1270"/>
                    <a:gd name="T10" fmla="*/ 17 w 119"/>
                    <a:gd name="T11" fmla="*/ 24 h 1270"/>
                    <a:gd name="T12" fmla="*/ 26 w 119"/>
                    <a:gd name="T13" fmla="*/ 14 h 1270"/>
                    <a:gd name="T14" fmla="*/ 35 w 119"/>
                    <a:gd name="T15" fmla="*/ 6 h 1270"/>
                    <a:gd name="T16" fmla="*/ 46 w 119"/>
                    <a:gd name="T17" fmla="*/ 1 h 1270"/>
                    <a:gd name="T18" fmla="*/ 57 w 119"/>
                    <a:gd name="T19" fmla="*/ 0 h 1270"/>
                    <a:gd name="T20" fmla="*/ 57 w 119"/>
                    <a:gd name="T21" fmla="*/ 0 h 1270"/>
                    <a:gd name="T22" fmla="*/ 69 w 119"/>
                    <a:gd name="T23" fmla="*/ 1 h 1270"/>
                    <a:gd name="T24" fmla="*/ 80 w 119"/>
                    <a:gd name="T25" fmla="*/ 6 h 1270"/>
                    <a:gd name="T26" fmla="*/ 91 w 119"/>
                    <a:gd name="T27" fmla="*/ 14 h 1270"/>
                    <a:gd name="T28" fmla="*/ 101 w 119"/>
                    <a:gd name="T29" fmla="*/ 24 h 1270"/>
                    <a:gd name="T30" fmla="*/ 108 w 119"/>
                    <a:gd name="T31" fmla="*/ 37 h 1270"/>
                    <a:gd name="T32" fmla="*/ 114 w 119"/>
                    <a:gd name="T33" fmla="*/ 51 h 1270"/>
                    <a:gd name="T34" fmla="*/ 118 w 119"/>
                    <a:gd name="T35" fmla="*/ 67 h 1270"/>
                    <a:gd name="T36" fmla="*/ 119 w 119"/>
                    <a:gd name="T37" fmla="*/ 85 h 1270"/>
                    <a:gd name="T38" fmla="*/ 119 w 119"/>
                    <a:gd name="T39" fmla="*/ 1270 h 1270"/>
                    <a:gd name="T40" fmla="*/ 0 w 119"/>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70">
                      <a:moveTo>
                        <a:pt x="0" y="1270"/>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101" y="24"/>
                      </a:lnTo>
                      <a:lnTo>
                        <a:pt x="108" y="37"/>
                      </a:lnTo>
                      <a:lnTo>
                        <a:pt x="114" y="51"/>
                      </a:lnTo>
                      <a:lnTo>
                        <a:pt x="118" y="67"/>
                      </a:lnTo>
                      <a:lnTo>
                        <a:pt x="119" y="85"/>
                      </a:lnTo>
                      <a:lnTo>
                        <a:pt x="119"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61" name="Freeform 79"/>
                <p:cNvSpPr>
                  <a:spLocks/>
                </p:cNvSpPr>
                <p:nvPr/>
              </p:nvSpPr>
              <p:spPr bwMode="auto">
                <a:xfrm>
                  <a:off x="2620"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6 w 117"/>
                    <a:gd name="T11" fmla="*/ 24 h 1270"/>
                    <a:gd name="T12" fmla="*/ 24 w 117"/>
                    <a:gd name="T13" fmla="*/ 14 h 1270"/>
                    <a:gd name="T14" fmla="*/ 34 w 117"/>
                    <a:gd name="T15" fmla="*/ 6 h 1270"/>
                    <a:gd name="T16" fmla="*/ 45 w 117"/>
                    <a:gd name="T17" fmla="*/ 1 h 1270"/>
                    <a:gd name="T18" fmla="*/ 57 w 117"/>
                    <a:gd name="T19" fmla="*/ 0 h 1270"/>
                    <a:gd name="T20" fmla="*/ 57 w 117"/>
                    <a:gd name="T21" fmla="*/ 0 h 1270"/>
                    <a:gd name="T22" fmla="*/ 69 w 117"/>
                    <a:gd name="T23" fmla="*/ 1 h 1270"/>
                    <a:gd name="T24" fmla="*/ 80 w 117"/>
                    <a:gd name="T25" fmla="*/ 6 h 1270"/>
                    <a:gd name="T26" fmla="*/ 89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89"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62" name="Freeform 80"/>
                <p:cNvSpPr>
                  <a:spLocks/>
                </p:cNvSpPr>
                <p:nvPr/>
              </p:nvSpPr>
              <p:spPr bwMode="auto">
                <a:xfrm>
                  <a:off x="2542" y="3455"/>
                  <a:ext cx="39" cy="424"/>
                </a:xfrm>
                <a:custGeom>
                  <a:avLst/>
                  <a:gdLst>
                    <a:gd name="T0" fmla="*/ 0 w 117"/>
                    <a:gd name="T1" fmla="*/ 1270 h 1270"/>
                    <a:gd name="T2" fmla="*/ 0 w 117"/>
                    <a:gd name="T3" fmla="*/ 85 h 1270"/>
                    <a:gd name="T4" fmla="*/ 1 w 117"/>
                    <a:gd name="T5" fmla="*/ 67 h 1270"/>
                    <a:gd name="T6" fmla="*/ 4 w 117"/>
                    <a:gd name="T7" fmla="*/ 51 h 1270"/>
                    <a:gd name="T8" fmla="*/ 9 w 117"/>
                    <a:gd name="T9" fmla="*/ 37 h 1270"/>
                    <a:gd name="T10" fmla="*/ 16 w 117"/>
                    <a:gd name="T11" fmla="*/ 24 h 1270"/>
                    <a:gd name="T12" fmla="*/ 25 w 117"/>
                    <a:gd name="T13" fmla="*/ 14 h 1270"/>
                    <a:gd name="T14" fmla="*/ 35 w 117"/>
                    <a:gd name="T15" fmla="*/ 6 h 1270"/>
                    <a:gd name="T16" fmla="*/ 45 w 117"/>
                    <a:gd name="T17" fmla="*/ 1 h 1270"/>
                    <a:gd name="T18" fmla="*/ 56 w 117"/>
                    <a:gd name="T19" fmla="*/ 0 h 1270"/>
                    <a:gd name="T20" fmla="*/ 56 w 117"/>
                    <a:gd name="T21" fmla="*/ 0 h 1270"/>
                    <a:gd name="T22" fmla="*/ 68 w 117"/>
                    <a:gd name="T23" fmla="*/ 1 h 1270"/>
                    <a:gd name="T24" fmla="*/ 79 w 117"/>
                    <a:gd name="T25" fmla="*/ 6 h 1270"/>
                    <a:gd name="T26" fmla="*/ 90 w 117"/>
                    <a:gd name="T27" fmla="*/ 14 h 1270"/>
                    <a:gd name="T28" fmla="*/ 99 w 117"/>
                    <a:gd name="T29" fmla="*/ 24 h 1270"/>
                    <a:gd name="T30" fmla="*/ 106 w 117"/>
                    <a:gd name="T31" fmla="*/ 37 h 1270"/>
                    <a:gd name="T32" fmla="*/ 112 w 117"/>
                    <a:gd name="T33" fmla="*/ 51 h 1270"/>
                    <a:gd name="T34" fmla="*/ 115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99" y="24"/>
                      </a:lnTo>
                      <a:lnTo>
                        <a:pt x="106" y="37"/>
                      </a:lnTo>
                      <a:lnTo>
                        <a:pt x="112" y="51"/>
                      </a:lnTo>
                      <a:lnTo>
                        <a:pt x="115"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63" name="Rectangle 81"/>
                <p:cNvSpPr>
                  <a:spLocks noChangeArrowheads="1"/>
                </p:cNvSpPr>
                <p:nvPr/>
              </p:nvSpPr>
              <p:spPr bwMode="auto">
                <a:xfrm>
                  <a:off x="2393" y="3155"/>
                  <a:ext cx="569" cy="6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64" name="Freeform 82"/>
                <p:cNvSpPr>
                  <a:spLocks/>
                </p:cNvSpPr>
                <p:nvPr/>
              </p:nvSpPr>
              <p:spPr bwMode="auto">
                <a:xfrm>
                  <a:off x="2402" y="3248"/>
                  <a:ext cx="550" cy="69"/>
                </a:xfrm>
                <a:custGeom>
                  <a:avLst/>
                  <a:gdLst>
                    <a:gd name="T0" fmla="*/ 1650 w 1650"/>
                    <a:gd name="T1" fmla="*/ 0 h 207"/>
                    <a:gd name="T2" fmla="*/ 0 w 1650"/>
                    <a:gd name="T3" fmla="*/ 0 h 207"/>
                    <a:gd name="T4" fmla="*/ 282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2"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441" name="Group 83"/>
              <p:cNvGrpSpPr>
                <a:grpSpLocks/>
              </p:cNvGrpSpPr>
              <p:nvPr/>
            </p:nvGrpSpPr>
            <p:grpSpPr bwMode="auto">
              <a:xfrm>
                <a:off x="2393" y="2505"/>
                <a:ext cx="569" cy="723"/>
                <a:chOff x="2393" y="2505"/>
                <a:chExt cx="569" cy="723"/>
              </a:xfrm>
            </p:grpSpPr>
            <p:sp>
              <p:nvSpPr>
                <p:cNvPr id="447" name="Freeform 84"/>
                <p:cNvSpPr>
                  <a:spLocks/>
                </p:cNvSpPr>
                <p:nvPr/>
              </p:nvSpPr>
              <p:spPr bwMode="auto">
                <a:xfrm>
                  <a:off x="2393" y="2559"/>
                  <a:ext cx="569" cy="230"/>
                </a:xfrm>
                <a:custGeom>
                  <a:avLst/>
                  <a:gdLst>
                    <a:gd name="T0" fmla="*/ 19 w 1707"/>
                    <a:gd name="T1" fmla="*/ 0 h 690"/>
                    <a:gd name="T2" fmla="*/ 0 w 1707"/>
                    <a:gd name="T3" fmla="*/ 43 h 690"/>
                    <a:gd name="T4" fmla="*/ 29 w 1707"/>
                    <a:gd name="T5" fmla="*/ 118 h 690"/>
                    <a:gd name="T6" fmla="*/ 82 w 1707"/>
                    <a:gd name="T7" fmla="*/ 127 h 690"/>
                    <a:gd name="T8" fmla="*/ 323 w 1707"/>
                    <a:gd name="T9" fmla="*/ 289 h 690"/>
                    <a:gd name="T10" fmla="*/ 311 w 1707"/>
                    <a:gd name="T11" fmla="*/ 325 h 690"/>
                    <a:gd name="T12" fmla="*/ 311 w 1707"/>
                    <a:gd name="T13" fmla="*/ 386 h 690"/>
                    <a:gd name="T14" fmla="*/ 337 w 1707"/>
                    <a:gd name="T15" fmla="*/ 415 h 690"/>
                    <a:gd name="T16" fmla="*/ 344 w 1707"/>
                    <a:gd name="T17" fmla="*/ 521 h 690"/>
                    <a:gd name="T18" fmla="*/ 311 w 1707"/>
                    <a:gd name="T19" fmla="*/ 554 h 690"/>
                    <a:gd name="T20" fmla="*/ 309 w 1707"/>
                    <a:gd name="T21" fmla="*/ 623 h 690"/>
                    <a:gd name="T22" fmla="*/ 344 w 1707"/>
                    <a:gd name="T23" fmla="*/ 669 h 690"/>
                    <a:gd name="T24" fmla="*/ 1363 w 1707"/>
                    <a:gd name="T25" fmla="*/ 690 h 690"/>
                    <a:gd name="T26" fmla="*/ 1411 w 1707"/>
                    <a:gd name="T27" fmla="*/ 623 h 690"/>
                    <a:gd name="T28" fmla="*/ 1407 w 1707"/>
                    <a:gd name="T29" fmla="*/ 554 h 690"/>
                    <a:gd name="T30" fmla="*/ 1371 w 1707"/>
                    <a:gd name="T31" fmla="*/ 521 h 690"/>
                    <a:gd name="T32" fmla="*/ 1371 w 1707"/>
                    <a:gd name="T33" fmla="*/ 401 h 690"/>
                    <a:gd name="T34" fmla="*/ 1407 w 1707"/>
                    <a:gd name="T35" fmla="*/ 386 h 690"/>
                    <a:gd name="T36" fmla="*/ 1406 w 1707"/>
                    <a:gd name="T37" fmla="*/ 325 h 690"/>
                    <a:gd name="T38" fmla="*/ 1401 w 1707"/>
                    <a:gd name="T39" fmla="*/ 282 h 690"/>
                    <a:gd name="T40" fmla="*/ 1614 w 1707"/>
                    <a:gd name="T41" fmla="*/ 145 h 690"/>
                    <a:gd name="T42" fmla="*/ 1679 w 1707"/>
                    <a:gd name="T43" fmla="*/ 118 h 690"/>
                    <a:gd name="T44" fmla="*/ 1707 w 1707"/>
                    <a:gd name="T45" fmla="*/ 43 h 690"/>
                    <a:gd name="T46" fmla="*/ 1659 w 1707"/>
                    <a:gd name="T47" fmla="*/ 19 h 690"/>
                    <a:gd name="T48" fmla="*/ 19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19" y="0"/>
                      </a:moveTo>
                      <a:lnTo>
                        <a:pt x="0" y="43"/>
                      </a:lnTo>
                      <a:lnTo>
                        <a:pt x="29" y="118"/>
                      </a:lnTo>
                      <a:lnTo>
                        <a:pt x="82" y="127"/>
                      </a:lnTo>
                      <a:lnTo>
                        <a:pt x="323" y="289"/>
                      </a:lnTo>
                      <a:lnTo>
                        <a:pt x="311" y="325"/>
                      </a:lnTo>
                      <a:lnTo>
                        <a:pt x="311" y="386"/>
                      </a:lnTo>
                      <a:lnTo>
                        <a:pt x="337" y="415"/>
                      </a:lnTo>
                      <a:lnTo>
                        <a:pt x="344" y="521"/>
                      </a:lnTo>
                      <a:lnTo>
                        <a:pt x="311" y="554"/>
                      </a:lnTo>
                      <a:lnTo>
                        <a:pt x="309" y="623"/>
                      </a:lnTo>
                      <a:lnTo>
                        <a:pt x="344" y="669"/>
                      </a:lnTo>
                      <a:lnTo>
                        <a:pt x="1363" y="690"/>
                      </a:lnTo>
                      <a:lnTo>
                        <a:pt x="1411" y="623"/>
                      </a:lnTo>
                      <a:lnTo>
                        <a:pt x="1407" y="554"/>
                      </a:lnTo>
                      <a:lnTo>
                        <a:pt x="1371" y="521"/>
                      </a:lnTo>
                      <a:lnTo>
                        <a:pt x="1371" y="401"/>
                      </a:lnTo>
                      <a:lnTo>
                        <a:pt x="1407" y="386"/>
                      </a:lnTo>
                      <a:lnTo>
                        <a:pt x="1406" y="325"/>
                      </a:lnTo>
                      <a:lnTo>
                        <a:pt x="1401" y="282"/>
                      </a:lnTo>
                      <a:lnTo>
                        <a:pt x="1614" y="145"/>
                      </a:lnTo>
                      <a:lnTo>
                        <a:pt x="1679" y="118"/>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48" name="Rectangle 85"/>
                <p:cNvSpPr>
                  <a:spLocks noChangeArrowheads="1"/>
                </p:cNvSpPr>
                <p:nvPr/>
              </p:nvSpPr>
              <p:spPr bwMode="auto">
                <a:xfrm>
                  <a:off x="2496" y="2687"/>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49" name="Rectangle 86"/>
                <p:cNvSpPr>
                  <a:spLocks noChangeArrowheads="1"/>
                </p:cNvSpPr>
                <p:nvPr/>
              </p:nvSpPr>
              <p:spPr bwMode="auto">
                <a:xfrm>
                  <a:off x="2496" y="276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50" name="Freeform 87"/>
                <p:cNvSpPr>
                  <a:spLocks/>
                </p:cNvSpPr>
                <p:nvPr/>
              </p:nvSpPr>
              <p:spPr bwMode="auto">
                <a:xfrm>
                  <a:off x="2777"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51" name="Freeform 88"/>
                <p:cNvSpPr>
                  <a:spLocks/>
                </p:cNvSpPr>
                <p:nvPr/>
              </p:nvSpPr>
              <p:spPr bwMode="auto">
                <a:xfrm>
                  <a:off x="2698" y="2806"/>
                  <a:ext cx="40" cy="422"/>
                </a:xfrm>
                <a:custGeom>
                  <a:avLst/>
                  <a:gdLst>
                    <a:gd name="T0" fmla="*/ 0 w 119"/>
                    <a:gd name="T1" fmla="*/ 1268 h 1268"/>
                    <a:gd name="T2" fmla="*/ 0 w 119"/>
                    <a:gd name="T3" fmla="*/ 85 h 1268"/>
                    <a:gd name="T4" fmla="*/ 2 w 119"/>
                    <a:gd name="T5" fmla="*/ 67 h 1268"/>
                    <a:gd name="T6" fmla="*/ 5 w 119"/>
                    <a:gd name="T7" fmla="*/ 51 h 1268"/>
                    <a:gd name="T8" fmla="*/ 10 w 119"/>
                    <a:gd name="T9" fmla="*/ 37 h 1268"/>
                    <a:gd name="T10" fmla="*/ 17 w 119"/>
                    <a:gd name="T11" fmla="*/ 24 h 1268"/>
                    <a:gd name="T12" fmla="*/ 26 w 119"/>
                    <a:gd name="T13" fmla="*/ 14 h 1268"/>
                    <a:gd name="T14" fmla="*/ 35 w 119"/>
                    <a:gd name="T15" fmla="*/ 6 h 1268"/>
                    <a:gd name="T16" fmla="*/ 46 w 119"/>
                    <a:gd name="T17" fmla="*/ 1 h 1268"/>
                    <a:gd name="T18" fmla="*/ 57 w 119"/>
                    <a:gd name="T19" fmla="*/ 0 h 1268"/>
                    <a:gd name="T20" fmla="*/ 57 w 119"/>
                    <a:gd name="T21" fmla="*/ 0 h 1268"/>
                    <a:gd name="T22" fmla="*/ 69 w 119"/>
                    <a:gd name="T23" fmla="*/ 1 h 1268"/>
                    <a:gd name="T24" fmla="*/ 80 w 119"/>
                    <a:gd name="T25" fmla="*/ 6 h 1268"/>
                    <a:gd name="T26" fmla="*/ 91 w 119"/>
                    <a:gd name="T27" fmla="*/ 14 h 1268"/>
                    <a:gd name="T28" fmla="*/ 101 w 119"/>
                    <a:gd name="T29" fmla="*/ 24 h 1268"/>
                    <a:gd name="T30" fmla="*/ 108 w 119"/>
                    <a:gd name="T31" fmla="*/ 37 h 1268"/>
                    <a:gd name="T32" fmla="*/ 114 w 119"/>
                    <a:gd name="T33" fmla="*/ 51 h 1268"/>
                    <a:gd name="T34" fmla="*/ 118 w 119"/>
                    <a:gd name="T35" fmla="*/ 67 h 1268"/>
                    <a:gd name="T36" fmla="*/ 119 w 119"/>
                    <a:gd name="T37" fmla="*/ 85 h 1268"/>
                    <a:gd name="T38" fmla="*/ 119 w 119"/>
                    <a:gd name="T39" fmla="*/ 1268 h 1268"/>
                    <a:gd name="T40" fmla="*/ 0 w 119"/>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68">
                      <a:moveTo>
                        <a:pt x="0" y="1268"/>
                      </a:moveTo>
                      <a:lnTo>
                        <a:pt x="0" y="85"/>
                      </a:lnTo>
                      <a:lnTo>
                        <a:pt x="2" y="67"/>
                      </a:lnTo>
                      <a:lnTo>
                        <a:pt x="5" y="51"/>
                      </a:lnTo>
                      <a:lnTo>
                        <a:pt x="10" y="37"/>
                      </a:lnTo>
                      <a:lnTo>
                        <a:pt x="17" y="24"/>
                      </a:lnTo>
                      <a:lnTo>
                        <a:pt x="26" y="14"/>
                      </a:lnTo>
                      <a:lnTo>
                        <a:pt x="35" y="6"/>
                      </a:lnTo>
                      <a:lnTo>
                        <a:pt x="46" y="1"/>
                      </a:lnTo>
                      <a:lnTo>
                        <a:pt x="57" y="0"/>
                      </a:lnTo>
                      <a:lnTo>
                        <a:pt x="57" y="0"/>
                      </a:lnTo>
                      <a:lnTo>
                        <a:pt x="69" y="1"/>
                      </a:lnTo>
                      <a:lnTo>
                        <a:pt x="80" y="6"/>
                      </a:lnTo>
                      <a:lnTo>
                        <a:pt x="91" y="14"/>
                      </a:lnTo>
                      <a:lnTo>
                        <a:pt x="101" y="24"/>
                      </a:lnTo>
                      <a:lnTo>
                        <a:pt x="108" y="37"/>
                      </a:lnTo>
                      <a:lnTo>
                        <a:pt x="114" y="51"/>
                      </a:lnTo>
                      <a:lnTo>
                        <a:pt x="118" y="67"/>
                      </a:lnTo>
                      <a:lnTo>
                        <a:pt x="119" y="85"/>
                      </a:lnTo>
                      <a:lnTo>
                        <a:pt x="119"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52" name="Freeform 89"/>
                <p:cNvSpPr>
                  <a:spLocks/>
                </p:cNvSpPr>
                <p:nvPr/>
              </p:nvSpPr>
              <p:spPr bwMode="auto">
                <a:xfrm>
                  <a:off x="2620"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89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89"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53" name="Freeform 90"/>
                <p:cNvSpPr>
                  <a:spLocks/>
                </p:cNvSpPr>
                <p:nvPr/>
              </p:nvSpPr>
              <p:spPr bwMode="auto">
                <a:xfrm>
                  <a:off x="2542" y="2806"/>
                  <a:ext cx="39" cy="422"/>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6 w 117"/>
                    <a:gd name="T11" fmla="*/ 24 h 1268"/>
                    <a:gd name="T12" fmla="*/ 25 w 117"/>
                    <a:gd name="T13" fmla="*/ 14 h 1268"/>
                    <a:gd name="T14" fmla="*/ 35 w 117"/>
                    <a:gd name="T15" fmla="*/ 6 h 1268"/>
                    <a:gd name="T16" fmla="*/ 45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4 h 1268"/>
                    <a:gd name="T28" fmla="*/ 99 w 117"/>
                    <a:gd name="T29" fmla="*/ 24 h 1268"/>
                    <a:gd name="T30" fmla="*/ 106 w 117"/>
                    <a:gd name="T31" fmla="*/ 37 h 1268"/>
                    <a:gd name="T32" fmla="*/ 112 w 117"/>
                    <a:gd name="T33" fmla="*/ 51 h 1268"/>
                    <a:gd name="T34" fmla="*/ 115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99" y="24"/>
                      </a:lnTo>
                      <a:lnTo>
                        <a:pt x="106" y="37"/>
                      </a:lnTo>
                      <a:lnTo>
                        <a:pt x="112" y="51"/>
                      </a:lnTo>
                      <a:lnTo>
                        <a:pt x="115"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54" name="Rectangle 91"/>
                <p:cNvSpPr>
                  <a:spLocks noChangeArrowheads="1"/>
                </p:cNvSpPr>
                <p:nvPr/>
              </p:nvSpPr>
              <p:spPr bwMode="auto">
                <a:xfrm>
                  <a:off x="2393" y="2505"/>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55" name="Freeform 92"/>
                <p:cNvSpPr>
                  <a:spLocks/>
                </p:cNvSpPr>
                <p:nvPr/>
              </p:nvSpPr>
              <p:spPr bwMode="auto">
                <a:xfrm>
                  <a:off x="2402" y="2598"/>
                  <a:ext cx="550" cy="69"/>
                </a:xfrm>
                <a:custGeom>
                  <a:avLst/>
                  <a:gdLst>
                    <a:gd name="T0" fmla="*/ 1650 w 1650"/>
                    <a:gd name="T1" fmla="*/ 0 h 207"/>
                    <a:gd name="T2" fmla="*/ 0 w 1650"/>
                    <a:gd name="T3" fmla="*/ 0 h 207"/>
                    <a:gd name="T4" fmla="*/ 282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2"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sp>
            <p:nvSpPr>
              <p:cNvPr id="442" name="Rectangle 93"/>
              <p:cNvSpPr>
                <a:spLocks noChangeArrowheads="1"/>
              </p:cNvSpPr>
              <p:nvPr/>
            </p:nvSpPr>
            <p:spPr bwMode="auto">
              <a:xfrm>
                <a:off x="2955" y="1726"/>
                <a:ext cx="10" cy="96"/>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43" name="Rectangle 94"/>
              <p:cNvSpPr>
                <a:spLocks noChangeArrowheads="1"/>
              </p:cNvSpPr>
              <p:nvPr/>
            </p:nvSpPr>
            <p:spPr bwMode="auto">
              <a:xfrm>
                <a:off x="2856" y="1889"/>
                <a:ext cx="11" cy="182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44" name="Rectangle 95"/>
              <p:cNvSpPr>
                <a:spLocks noChangeArrowheads="1"/>
              </p:cNvSpPr>
              <p:nvPr/>
            </p:nvSpPr>
            <p:spPr bwMode="auto">
              <a:xfrm>
                <a:off x="2955" y="3785"/>
                <a:ext cx="10" cy="93"/>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45" name="Freeform 96"/>
              <p:cNvSpPr>
                <a:spLocks/>
              </p:cNvSpPr>
              <p:nvPr/>
            </p:nvSpPr>
            <p:spPr bwMode="auto">
              <a:xfrm>
                <a:off x="2859" y="3708"/>
                <a:ext cx="105" cy="85"/>
              </a:xfrm>
              <a:custGeom>
                <a:avLst/>
                <a:gdLst>
                  <a:gd name="T0" fmla="*/ 197 w 209"/>
                  <a:gd name="T1" fmla="*/ 168 h 168"/>
                  <a:gd name="T2" fmla="*/ 209 w 209"/>
                  <a:gd name="T3" fmla="*/ 150 h 168"/>
                  <a:gd name="T4" fmla="*/ 12 w 209"/>
                  <a:gd name="T5" fmla="*/ 0 h 168"/>
                  <a:gd name="T6" fmla="*/ 0 w 209"/>
                  <a:gd name="T7" fmla="*/ 18 h 168"/>
                  <a:gd name="T8" fmla="*/ 197 w 209"/>
                  <a:gd name="T9" fmla="*/ 168 h 168"/>
                </a:gdLst>
                <a:ahLst/>
                <a:cxnLst>
                  <a:cxn ang="0">
                    <a:pos x="T0" y="T1"/>
                  </a:cxn>
                  <a:cxn ang="0">
                    <a:pos x="T2" y="T3"/>
                  </a:cxn>
                  <a:cxn ang="0">
                    <a:pos x="T4" y="T5"/>
                  </a:cxn>
                  <a:cxn ang="0">
                    <a:pos x="T6" y="T7"/>
                  </a:cxn>
                  <a:cxn ang="0">
                    <a:pos x="T8" y="T9"/>
                  </a:cxn>
                </a:cxnLst>
                <a:rect l="0" t="0" r="r" b="b"/>
                <a:pathLst>
                  <a:path w="209" h="168">
                    <a:moveTo>
                      <a:pt x="197" y="168"/>
                    </a:moveTo>
                    <a:lnTo>
                      <a:pt x="209" y="150"/>
                    </a:lnTo>
                    <a:lnTo>
                      <a:pt x="12" y="0"/>
                    </a:lnTo>
                    <a:lnTo>
                      <a:pt x="0" y="18"/>
                    </a:lnTo>
                    <a:lnTo>
                      <a:pt x="197" y="168"/>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46" name="Line 97"/>
              <p:cNvSpPr>
                <a:spLocks noChangeShapeType="1"/>
              </p:cNvSpPr>
              <p:nvPr/>
            </p:nvSpPr>
            <p:spPr bwMode="auto">
              <a:xfrm flipH="1">
                <a:off x="2859" y="1819"/>
                <a:ext cx="100" cy="76"/>
              </a:xfrm>
              <a:prstGeom prst="line">
                <a:avLst/>
              </a:prstGeom>
              <a:noFill/>
              <a:ln w="6350">
                <a:solidFill>
                  <a:srgbClr val="777777"/>
                </a:solidFill>
                <a:round/>
                <a:headEnd/>
                <a:tailEn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grpSp>
        <p:grpSp>
          <p:nvGrpSpPr>
            <p:cNvPr id="12" name="Group 98"/>
            <p:cNvGrpSpPr>
              <a:grpSpLocks/>
            </p:cNvGrpSpPr>
            <p:nvPr/>
          </p:nvGrpSpPr>
          <p:grpSpPr bwMode="auto">
            <a:xfrm>
              <a:off x="6726458" y="1975083"/>
              <a:ext cx="678322" cy="2344777"/>
              <a:chOff x="3170" y="1726"/>
              <a:chExt cx="573" cy="2153"/>
            </a:xfrm>
          </p:grpSpPr>
          <p:grpSp>
            <p:nvGrpSpPr>
              <p:cNvPr id="393" name="Group 99"/>
              <p:cNvGrpSpPr>
                <a:grpSpLocks/>
              </p:cNvGrpSpPr>
              <p:nvPr/>
            </p:nvGrpSpPr>
            <p:grpSpPr bwMode="auto">
              <a:xfrm>
                <a:off x="3170" y="2118"/>
                <a:ext cx="569" cy="723"/>
                <a:chOff x="3170" y="2118"/>
                <a:chExt cx="569" cy="723"/>
              </a:xfrm>
            </p:grpSpPr>
            <p:sp>
              <p:nvSpPr>
                <p:cNvPr id="429" name="Freeform 100"/>
                <p:cNvSpPr>
                  <a:spLocks/>
                </p:cNvSpPr>
                <p:nvPr/>
              </p:nvSpPr>
              <p:spPr bwMode="auto">
                <a:xfrm>
                  <a:off x="3170" y="2171"/>
                  <a:ext cx="569" cy="231"/>
                </a:xfrm>
                <a:custGeom>
                  <a:avLst/>
                  <a:gdLst>
                    <a:gd name="T0" fmla="*/ 19 w 1707"/>
                    <a:gd name="T1" fmla="*/ 0 h 691"/>
                    <a:gd name="T2" fmla="*/ 0 w 1707"/>
                    <a:gd name="T3" fmla="*/ 43 h 691"/>
                    <a:gd name="T4" fmla="*/ 29 w 1707"/>
                    <a:gd name="T5" fmla="*/ 119 h 691"/>
                    <a:gd name="T6" fmla="*/ 82 w 1707"/>
                    <a:gd name="T7" fmla="*/ 128 h 691"/>
                    <a:gd name="T8" fmla="*/ 324 w 1707"/>
                    <a:gd name="T9" fmla="*/ 290 h 691"/>
                    <a:gd name="T10" fmla="*/ 312 w 1707"/>
                    <a:gd name="T11" fmla="*/ 326 h 691"/>
                    <a:gd name="T12" fmla="*/ 312 w 1707"/>
                    <a:gd name="T13" fmla="*/ 387 h 691"/>
                    <a:gd name="T14" fmla="*/ 337 w 1707"/>
                    <a:gd name="T15" fmla="*/ 416 h 691"/>
                    <a:gd name="T16" fmla="*/ 344 w 1707"/>
                    <a:gd name="T17" fmla="*/ 521 h 691"/>
                    <a:gd name="T18" fmla="*/ 312 w 1707"/>
                    <a:gd name="T19" fmla="*/ 555 h 691"/>
                    <a:gd name="T20" fmla="*/ 309 w 1707"/>
                    <a:gd name="T21" fmla="*/ 624 h 691"/>
                    <a:gd name="T22" fmla="*/ 344 w 1707"/>
                    <a:gd name="T23" fmla="*/ 669 h 691"/>
                    <a:gd name="T24" fmla="*/ 1364 w 1707"/>
                    <a:gd name="T25" fmla="*/ 691 h 691"/>
                    <a:gd name="T26" fmla="*/ 1411 w 1707"/>
                    <a:gd name="T27" fmla="*/ 624 h 691"/>
                    <a:gd name="T28" fmla="*/ 1407 w 1707"/>
                    <a:gd name="T29" fmla="*/ 555 h 691"/>
                    <a:gd name="T30" fmla="*/ 1371 w 1707"/>
                    <a:gd name="T31" fmla="*/ 521 h 691"/>
                    <a:gd name="T32" fmla="*/ 1371 w 1707"/>
                    <a:gd name="T33" fmla="*/ 401 h 691"/>
                    <a:gd name="T34" fmla="*/ 1407 w 1707"/>
                    <a:gd name="T35" fmla="*/ 387 h 691"/>
                    <a:gd name="T36" fmla="*/ 1406 w 1707"/>
                    <a:gd name="T37" fmla="*/ 326 h 691"/>
                    <a:gd name="T38" fmla="*/ 1401 w 1707"/>
                    <a:gd name="T39" fmla="*/ 282 h 691"/>
                    <a:gd name="T40" fmla="*/ 1614 w 1707"/>
                    <a:gd name="T41" fmla="*/ 146 h 691"/>
                    <a:gd name="T42" fmla="*/ 1679 w 1707"/>
                    <a:gd name="T43" fmla="*/ 119 h 691"/>
                    <a:gd name="T44" fmla="*/ 1707 w 1707"/>
                    <a:gd name="T45" fmla="*/ 43 h 691"/>
                    <a:gd name="T46" fmla="*/ 1660 w 1707"/>
                    <a:gd name="T47" fmla="*/ 19 h 691"/>
                    <a:gd name="T48" fmla="*/ 19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19" y="0"/>
                      </a:moveTo>
                      <a:lnTo>
                        <a:pt x="0" y="43"/>
                      </a:lnTo>
                      <a:lnTo>
                        <a:pt x="29" y="119"/>
                      </a:lnTo>
                      <a:lnTo>
                        <a:pt x="82" y="128"/>
                      </a:lnTo>
                      <a:lnTo>
                        <a:pt x="324" y="290"/>
                      </a:lnTo>
                      <a:lnTo>
                        <a:pt x="312" y="326"/>
                      </a:lnTo>
                      <a:lnTo>
                        <a:pt x="312" y="387"/>
                      </a:lnTo>
                      <a:lnTo>
                        <a:pt x="337" y="416"/>
                      </a:lnTo>
                      <a:lnTo>
                        <a:pt x="344" y="521"/>
                      </a:lnTo>
                      <a:lnTo>
                        <a:pt x="312" y="555"/>
                      </a:lnTo>
                      <a:lnTo>
                        <a:pt x="309" y="624"/>
                      </a:lnTo>
                      <a:lnTo>
                        <a:pt x="344" y="669"/>
                      </a:lnTo>
                      <a:lnTo>
                        <a:pt x="1364" y="691"/>
                      </a:lnTo>
                      <a:lnTo>
                        <a:pt x="1411" y="624"/>
                      </a:lnTo>
                      <a:lnTo>
                        <a:pt x="1407" y="555"/>
                      </a:lnTo>
                      <a:lnTo>
                        <a:pt x="1371" y="521"/>
                      </a:lnTo>
                      <a:lnTo>
                        <a:pt x="1371" y="401"/>
                      </a:lnTo>
                      <a:lnTo>
                        <a:pt x="1407" y="387"/>
                      </a:lnTo>
                      <a:lnTo>
                        <a:pt x="1406" y="326"/>
                      </a:lnTo>
                      <a:lnTo>
                        <a:pt x="1401" y="282"/>
                      </a:lnTo>
                      <a:lnTo>
                        <a:pt x="1614" y="146"/>
                      </a:lnTo>
                      <a:lnTo>
                        <a:pt x="1679" y="119"/>
                      </a:lnTo>
                      <a:lnTo>
                        <a:pt x="1707" y="43"/>
                      </a:lnTo>
                      <a:lnTo>
                        <a:pt x="1660"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30" name="Rectangle 101"/>
                <p:cNvSpPr>
                  <a:spLocks noChangeArrowheads="1"/>
                </p:cNvSpPr>
                <p:nvPr/>
              </p:nvSpPr>
              <p:spPr bwMode="auto">
                <a:xfrm>
                  <a:off x="3274" y="2300"/>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31" name="Rectangle 102"/>
                <p:cNvSpPr>
                  <a:spLocks noChangeArrowheads="1"/>
                </p:cNvSpPr>
                <p:nvPr/>
              </p:nvSpPr>
              <p:spPr bwMode="auto">
                <a:xfrm>
                  <a:off x="3273" y="2379"/>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32" name="Freeform 103"/>
                <p:cNvSpPr>
                  <a:spLocks/>
                </p:cNvSpPr>
                <p:nvPr/>
              </p:nvSpPr>
              <p:spPr bwMode="auto">
                <a:xfrm>
                  <a:off x="3554" y="2418"/>
                  <a:ext cx="39" cy="423"/>
                </a:xfrm>
                <a:custGeom>
                  <a:avLst/>
                  <a:gdLst>
                    <a:gd name="T0" fmla="*/ 0 w 117"/>
                    <a:gd name="T1" fmla="*/ 1268 h 1268"/>
                    <a:gd name="T2" fmla="*/ 0 w 117"/>
                    <a:gd name="T3" fmla="*/ 85 h 1268"/>
                    <a:gd name="T4" fmla="*/ 1 w 117"/>
                    <a:gd name="T5" fmla="*/ 67 h 1268"/>
                    <a:gd name="T6" fmla="*/ 4 w 117"/>
                    <a:gd name="T7" fmla="*/ 52 h 1268"/>
                    <a:gd name="T8" fmla="*/ 9 w 117"/>
                    <a:gd name="T9" fmla="*/ 37 h 1268"/>
                    <a:gd name="T10" fmla="*/ 15 w 117"/>
                    <a:gd name="T11" fmla="*/ 24 h 1268"/>
                    <a:gd name="T12" fmla="*/ 24 w 117"/>
                    <a:gd name="T13" fmla="*/ 15 h 1268"/>
                    <a:gd name="T14" fmla="*/ 33 w 117"/>
                    <a:gd name="T15" fmla="*/ 6 h 1268"/>
                    <a:gd name="T16" fmla="*/ 44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2"/>
                      </a:lnTo>
                      <a:lnTo>
                        <a:pt x="9" y="37"/>
                      </a:lnTo>
                      <a:lnTo>
                        <a:pt x="15" y="24"/>
                      </a:lnTo>
                      <a:lnTo>
                        <a:pt x="24" y="15"/>
                      </a:lnTo>
                      <a:lnTo>
                        <a:pt x="33" y="6"/>
                      </a:lnTo>
                      <a:lnTo>
                        <a:pt x="44" y="1"/>
                      </a:lnTo>
                      <a:lnTo>
                        <a:pt x="56" y="0"/>
                      </a:lnTo>
                      <a:lnTo>
                        <a:pt x="56" y="0"/>
                      </a:lnTo>
                      <a:lnTo>
                        <a:pt x="68" y="1"/>
                      </a:lnTo>
                      <a:lnTo>
                        <a:pt x="79" y="6"/>
                      </a:lnTo>
                      <a:lnTo>
                        <a:pt x="90"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33" name="Freeform 104"/>
                <p:cNvSpPr>
                  <a:spLocks/>
                </p:cNvSpPr>
                <p:nvPr/>
              </p:nvSpPr>
              <p:spPr bwMode="auto">
                <a:xfrm>
                  <a:off x="3475" y="2418"/>
                  <a:ext cx="40" cy="423"/>
                </a:xfrm>
                <a:custGeom>
                  <a:avLst/>
                  <a:gdLst>
                    <a:gd name="T0" fmla="*/ 0 w 118"/>
                    <a:gd name="T1" fmla="*/ 1268 h 1268"/>
                    <a:gd name="T2" fmla="*/ 0 w 118"/>
                    <a:gd name="T3" fmla="*/ 85 h 1268"/>
                    <a:gd name="T4" fmla="*/ 1 w 118"/>
                    <a:gd name="T5" fmla="*/ 67 h 1268"/>
                    <a:gd name="T6" fmla="*/ 5 w 118"/>
                    <a:gd name="T7" fmla="*/ 52 h 1268"/>
                    <a:gd name="T8" fmla="*/ 10 w 118"/>
                    <a:gd name="T9" fmla="*/ 37 h 1268"/>
                    <a:gd name="T10" fmla="*/ 17 w 118"/>
                    <a:gd name="T11" fmla="*/ 24 h 1268"/>
                    <a:gd name="T12" fmla="*/ 25 w 118"/>
                    <a:gd name="T13" fmla="*/ 15 h 1268"/>
                    <a:gd name="T14" fmla="*/ 35 w 118"/>
                    <a:gd name="T15" fmla="*/ 6 h 1268"/>
                    <a:gd name="T16" fmla="*/ 46 w 118"/>
                    <a:gd name="T17" fmla="*/ 1 h 1268"/>
                    <a:gd name="T18" fmla="*/ 57 w 118"/>
                    <a:gd name="T19" fmla="*/ 0 h 1268"/>
                    <a:gd name="T20" fmla="*/ 57 w 118"/>
                    <a:gd name="T21" fmla="*/ 0 h 1268"/>
                    <a:gd name="T22" fmla="*/ 69 w 118"/>
                    <a:gd name="T23" fmla="*/ 1 h 1268"/>
                    <a:gd name="T24" fmla="*/ 80 w 118"/>
                    <a:gd name="T25" fmla="*/ 6 h 1268"/>
                    <a:gd name="T26" fmla="*/ 91 w 118"/>
                    <a:gd name="T27" fmla="*/ 15 h 1268"/>
                    <a:gd name="T28" fmla="*/ 100 w 118"/>
                    <a:gd name="T29" fmla="*/ 24 h 1268"/>
                    <a:gd name="T30" fmla="*/ 108 w 118"/>
                    <a:gd name="T31" fmla="*/ 37 h 1268"/>
                    <a:gd name="T32" fmla="*/ 114 w 118"/>
                    <a:gd name="T33" fmla="*/ 52 h 1268"/>
                    <a:gd name="T34" fmla="*/ 117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1" y="67"/>
                      </a:lnTo>
                      <a:lnTo>
                        <a:pt x="5" y="52"/>
                      </a:lnTo>
                      <a:lnTo>
                        <a:pt x="10" y="37"/>
                      </a:lnTo>
                      <a:lnTo>
                        <a:pt x="17" y="24"/>
                      </a:lnTo>
                      <a:lnTo>
                        <a:pt x="25" y="15"/>
                      </a:lnTo>
                      <a:lnTo>
                        <a:pt x="35" y="6"/>
                      </a:lnTo>
                      <a:lnTo>
                        <a:pt x="46" y="1"/>
                      </a:lnTo>
                      <a:lnTo>
                        <a:pt x="57" y="0"/>
                      </a:lnTo>
                      <a:lnTo>
                        <a:pt x="57" y="0"/>
                      </a:lnTo>
                      <a:lnTo>
                        <a:pt x="69" y="1"/>
                      </a:lnTo>
                      <a:lnTo>
                        <a:pt x="80" y="6"/>
                      </a:lnTo>
                      <a:lnTo>
                        <a:pt x="91" y="15"/>
                      </a:lnTo>
                      <a:lnTo>
                        <a:pt x="100" y="24"/>
                      </a:lnTo>
                      <a:lnTo>
                        <a:pt x="108" y="37"/>
                      </a:lnTo>
                      <a:lnTo>
                        <a:pt x="114" y="52"/>
                      </a:lnTo>
                      <a:lnTo>
                        <a:pt x="117"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34" name="Freeform 105"/>
                <p:cNvSpPr>
                  <a:spLocks/>
                </p:cNvSpPr>
                <p:nvPr/>
              </p:nvSpPr>
              <p:spPr bwMode="auto">
                <a:xfrm>
                  <a:off x="3397" y="2418"/>
                  <a:ext cx="39" cy="423"/>
                </a:xfrm>
                <a:custGeom>
                  <a:avLst/>
                  <a:gdLst>
                    <a:gd name="T0" fmla="*/ 0 w 117"/>
                    <a:gd name="T1" fmla="*/ 1268 h 1268"/>
                    <a:gd name="T2" fmla="*/ 0 w 117"/>
                    <a:gd name="T3" fmla="*/ 85 h 1268"/>
                    <a:gd name="T4" fmla="*/ 1 w 117"/>
                    <a:gd name="T5" fmla="*/ 67 h 1268"/>
                    <a:gd name="T6" fmla="*/ 4 w 117"/>
                    <a:gd name="T7" fmla="*/ 52 h 1268"/>
                    <a:gd name="T8" fmla="*/ 9 w 117"/>
                    <a:gd name="T9" fmla="*/ 37 h 1268"/>
                    <a:gd name="T10" fmla="*/ 15 w 117"/>
                    <a:gd name="T11" fmla="*/ 24 h 1268"/>
                    <a:gd name="T12" fmla="*/ 24 w 117"/>
                    <a:gd name="T13" fmla="*/ 15 h 1268"/>
                    <a:gd name="T14" fmla="*/ 33 w 117"/>
                    <a:gd name="T15" fmla="*/ 6 h 1268"/>
                    <a:gd name="T16" fmla="*/ 44 w 117"/>
                    <a:gd name="T17" fmla="*/ 1 h 1268"/>
                    <a:gd name="T18" fmla="*/ 56 w 117"/>
                    <a:gd name="T19" fmla="*/ 0 h 1268"/>
                    <a:gd name="T20" fmla="*/ 56 w 117"/>
                    <a:gd name="T21" fmla="*/ 0 h 1268"/>
                    <a:gd name="T22" fmla="*/ 69 w 117"/>
                    <a:gd name="T23" fmla="*/ 1 h 1268"/>
                    <a:gd name="T24" fmla="*/ 79 w 117"/>
                    <a:gd name="T25" fmla="*/ 6 h 1268"/>
                    <a:gd name="T26" fmla="*/ 89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2"/>
                      </a:lnTo>
                      <a:lnTo>
                        <a:pt x="9" y="37"/>
                      </a:lnTo>
                      <a:lnTo>
                        <a:pt x="15" y="24"/>
                      </a:lnTo>
                      <a:lnTo>
                        <a:pt x="24" y="15"/>
                      </a:lnTo>
                      <a:lnTo>
                        <a:pt x="33" y="6"/>
                      </a:lnTo>
                      <a:lnTo>
                        <a:pt x="44" y="1"/>
                      </a:lnTo>
                      <a:lnTo>
                        <a:pt x="56" y="0"/>
                      </a:lnTo>
                      <a:lnTo>
                        <a:pt x="56" y="0"/>
                      </a:lnTo>
                      <a:lnTo>
                        <a:pt x="69" y="1"/>
                      </a:lnTo>
                      <a:lnTo>
                        <a:pt x="79" y="6"/>
                      </a:lnTo>
                      <a:lnTo>
                        <a:pt x="89"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35" name="Freeform 106"/>
                <p:cNvSpPr>
                  <a:spLocks/>
                </p:cNvSpPr>
                <p:nvPr/>
              </p:nvSpPr>
              <p:spPr bwMode="auto">
                <a:xfrm>
                  <a:off x="3319"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7 w 117"/>
                    <a:gd name="T11" fmla="*/ 24 h 1268"/>
                    <a:gd name="T12" fmla="*/ 25 w 117"/>
                    <a:gd name="T13" fmla="*/ 15 h 1268"/>
                    <a:gd name="T14" fmla="*/ 35 w 117"/>
                    <a:gd name="T15" fmla="*/ 6 h 1268"/>
                    <a:gd name="T16" fmla="*/ 46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7" y="24"/>
                      </a:lnTo>
                      <a:lnTo>
                        <a:pt x="25" y="15"/>
                      </a:lnTo>
                      <a:lnTo>
                        <a:pt x="35" y="6"/>
                      </a:lnTo>
                      <a:lnTo>
                        <a:pt x="46" y="1"/>
                      </a:lnTo>
                      <a:lnTo>
                        <a:pt x="57" y="0"/>
                      </a:lnTo>
                      <a:lnTo>
                        <a:pt x="57" y="0"/>
                      </a:lnTo>
                      <a:lnTo>
                        <a:pt x="69" y="1"/>
                      </a:lnTo>
                      <a:lnTo>
                        <a:pt x="80" y="6"/>
                      </a:lnTo>
                      <a:lnTo>
                        <a:pt x="91"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36" name="Rectangle 107"/>
                <p:cNvSpPr>
                  <a:spLocks noChangeArrowheads="1"/>
                </p:cNvSpPr>
                <p:nvPr/>
              </p:nvSpPr>
              <p:spPr bwMode="auto">
                <a:xfrm>
                  <a:off x="3170" y="2118"/>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37" name="Freeform 108"/>
                <p:cNvSpPr>
                  <a:spLocks/>
                </p:cNvSpPr>
                <p:nvPr/>
              </p:nvSpPr>
              <p:spPr bwMode="auto">
                <a:xfrm>
                  <a:off x="3179" y="2211"/>
                  <a:ext cx="550" cy="69"/>
                </a:xfrm>
                <a:custGeom>
                  <a:avLst/>
                  <a:gdLst>
                    <a:gd name="T0" fmla="*/ 1650 w 1650"/>
                    <a:gd name="T1" fmla="*/ 0 h 207"/>
                    <a:gd name="T2" fmla="*/ 0 w 1650"/>
                    <a:gd name="T3" fmla="*/ 0 h 207"/>
                    <a:gd name="T4" fmla="*/ 283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3"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394" name="Group 109"/>
              <p:cNvGrpSpPr>
                <a:grpSpLocks/>
              </p:cNvGrpSpPr>
              <p:nvPr/>
            </p:nvGrpSpPr>
            <p:grpSpPr bwMode="auto">
              <a:xfrm>
                <a:off x="3170" y="1727"/>
                <a:ext cx="569" cy="723"/>
                <a:chOff x="3170" y="1727"/>
                <a:chExt cx="569" cy="723"/>
              </a:xfrm>
            </p:grpSpPr>
            <p:sp>
              <p:nvSpPr>
                <p:cNvPr id="420" name="Freeform 110"/>
                <p:cNvSpPr>
                  <a:spLocks/>
                </p:cNvSpPr>
                <p:nvPr/>
              </p:nvSpPr>
              <p:spPr bwMode="auto">
                <a:xfrm>
                  <a:off x="3170" y="1780"/>
                  <a:ext cx="569" cy="230"/>
                </a:xfrm>
                <a:custGeom>
                  <a:avLst/>
                  <a:gdLst>
                    <a:gd name="T0" fmla="*/ 19 w 1707"/>
                    <a:gd name="T1" fmla="*/ 0 h 690"/>
                    <a:gd name="T2" fmla="*/ 0 w 1707"/>
                    <a:gd name="T3" fmla="*/ 43 h 690"/>
                    <a:gd name="T4" fmla="*/ 29 w 1707"/>
                    <a:gd name="T5" fmla="*/ 119 h 690"/>
                    <a:gd name="T6" fmla="*/ 82 w 1707"/>
                    <a:gd name="T7" fmla="*/ 127 h 690"/>
                    <a:gd name="T8" fmla="*/ 324 w 1707"/>
                    <a:gd name="T9" fmla="*/ 289 h 690"/>
                    <a:gd name="T10" fmla="*/ 312 w 1707"/>
                    <a:gd name="T11" fmla="*/ 325 h 690"/>
                    <a:gd name="T12" fmla="*/ 312 w 1707"/>
                    <a:gd name="T13" fmla="*/ 387 h 690"/>
                    <a:gd name="T14" fmla="*/ 337 w 1707"/>
                    <a:gd name="T15" fmla="*/ 415 h 690"/>
                    <a:gd name="T16" fmla="*/ 344 w 1707"/>
                    <a:gd name="T17" fmla="*/ 521 h 690"/>
                    <a:gd name="T18" fmla="*/ 312 w 1707"/>
                    <a:gd name="T19" fmla="*/ 555 h 690"/>
                    <a:gd name="T20" fmla="*/ 309 w 1707"/>
                    <a:gd name="T21" fmla="*/ 623 h 690"/>
                    <a:gd name="T22" fmla="*/ 344 w 1707"/>
                    <a:gd name="T23" fmla="*/ 669 h 690"/>
                    <a:gd name="T24" fmla="*/ 1364 w 1707"/>
                    <a:gd name="T25" fmla="*/ 690 h 690"/>
                    <a:gd name="T26" fmla="*/ 1411 w 1707"/>
                    <a:gd name="T27" fmla="*/ 623 h 690"/>
                    <a:gd name="T28" fmla="*/ 1407 w 1707"/>
                    <a:gd name="T29" fmla="*/ 555 h 690"/>
                    <a:gd name="T30" fmla="*/ 1371 w 1707"/>
                    <a:gd name="T31" fmla="*/ 521 h 690"/>
                    <a:gd name="T32" fmla="*/ 1371 w 1707"/>
                    <a:gd name="T33" fmla="*/ 401 h 690"/>
                    <a:gd name="T34" fmla="*/ 1407 w 1707"/>
                    <a:gd name="T35" fmla="*/ 387 h 690"/>
                    <a:gd name="T36" fmla="*/ 1406 w 1707"/>
                    <a:gd name="T37" fmla="*/ 325 h 690"/>
                    <a:gd name="T38" fmla="*/ 1401 w 1707"/>
                    <a:gd name="T39" fmla="*/ 282 h 690"/>
                    <a:gd name="T40" fmla="*/ 1614 w 1707"/>
                    <a:gd name="T41" fmla="*/ 145 h 690"/>
                    <a:gd name="T42" fmla="*/ 1679 w 1707"/>
                    <a:gd name="T43" fmla="*/ 119 h 690"/>
                    <a:gd name="T44" fmla="*/ 1707 w 1707"/>
                    <a:gd name="T45" fmla="*/ 43 h 690"/>
                    <a:gd name="T46" fmla="*/ 1660 w 1707"/>
                    <a:gd name="T47" fmla="*/ 19 h 690"/>
                    <a:gd name="T48" fmla="*/ 19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19" y="0"/>
                      </a:moveTo>
                      <a:lnTo>
                        <a:pt x="0" y="43"/>
                      </a:lnTo>
                      <a:lnTo>
                        <a:pt x="29" y="119"/>
                      </a:lnTo>
                      <a:lnTo>
                        <a:pt x="82" y="127"/>
                      </a:lnTo>
                      <a:lnTo>
                        <a:pt x="324" y="289"/>
                      </a:lnTo>
                      <a:lnTo>
                        <a:pt x="312" y="325"/>
                      </a:lnTo>
                      <a:lnTo>
                        <a:pt x="312" y="387"/>
                      </a:lnTo>
                      <a:lnTo>
                        <a:pt x="337" y="415"/>
                      </a:lnTo>
                      <a:lnTo>
                        <a:pt x="344" y="521"/>
                      </a:lnTo>
                      <a:lnTo>
                        <a:pt x="312" y="555"/>
                      </a:lnTo>
                      <a:lnTo>
                        <a:pt x="309" y="623"/>
                      </a:lnTo>
                      <a:lnTo>
                        <a:pt x="344" y="669"/>
                      </a:lnTo>
                      <a:lnTo>
                        <a:pt x="1364" y="690"/>
                      </a:lnTo>
                      <a:lnTo>
                        <a:pt x="1411" y="623"/>
                      </a:lnTo>
                      <a:lnTo>
                        <a:pt x="1407" y="555"/>
                      </a:lnTo>
                      <a:lnTo>
                        <a:pt x="1371" y="521"/>
                      </a:lnTo>
                      <a:lnTo>
                        <a:pt x="1371" y="401"/>
                      </a:lnTo>
                      <a:lnTo>
                        <a:pt x="1407" y="387"/>
                      </a:lnTo>
                      <a:lnTo>
                        <a:pt x="1406" y="325"/>
                      </a:lnTo>
                      <a:lnTo>
                        <a:pt x="1401" y="282"/>
                      </a:lnTo>
                      <a:lnTo>
                        <a:pt x="1614" y="145"/>
                      </a:lnTo>
                      <a:lnTo>
                        <a:pt x="1679" y="119"/>
                      </a:lnTo>
                      <a:lnTo>
                        <a:pt x="1707" y="43"/>
                      </a:lnTo>
                      <a:lnTo>
                        <a:pt x="1660"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21" name="Rectangle 111"/>
                <p:cNvSpPr>
                  <a:spLocks noChangeArrowheads="1"/>
                </p:cNvSpPr>
                <p:nvPr/>
              </p:nvSpPr>
              <p:spPr bwMode="auto">
                <a:xfrm>
                  <a:off x="3274" y="1909"/>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22" name="Rectangle 112"/>
                <p:cNvSpPr>
                  <a:spLocks noChangeArrowheads="1"/>
                </p:cNvSpPr>
                <p:nvPr/>
              </p:nvSpPr>
              <p:spPr bwMode="auto">
                <a:xfrm>
                  <a:off x="3273" y="1988"/>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23" name="Freeform 113"/>
                <p:cNvSpPr>
                  <a:spLocks/>
                </p:cNvSpPr>
                <p:nvPr/>
              </p:nvSpPr>
              <p:spPr bwMode="auto">
                <a:xfrm>
                  <a:off x="3554" y="2027"/>
                  <a:ext cx="39" cy="423"/>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5 w 117"/>
                    <a:gd name="T11" fmla="*/ 24 h 1268"/>
                    <a:gd name="T12" fmla="*/ 24 w 117"/>
                    <a:gd name="T13" fmla="*/ 14 h 1268"/>
                    <a:gd name="T14" fmla="*/ 33 w 117"/>
                    <a:gd name="T15" fmla="*/ 6 h 1268"/>
                    <a:gd name="T16" fmla="*/ 44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5" y="24"/>
                      </a:lnTo>
                      <a:lnTo>
                        <a:pt x="24" y="14"/>
                      </a:lnTo>
                      <a:lnTo>
                        <a:pt x="33" y="6"/>
                      </a:lnTo>
                      <a:lnTo>
                        <a:pt x="44" y="1"/>
                      </a:lnTo>
                      <a:lnTo>
                        <a:pt x="56" y="0"/>
                      </a:lnTo>
                      <a:lnTo>
                        <a:pt x="56" y="0"/>
                      </a:lnTo>
                      <a:lnTo>
                        <a:pt x="68" y="1"/>
                      </a:lnTo>
                      <a:lnTo>
                        <a:pt x="79" y="6"/>
                      </a:lnTo>
                      <a:lnTo>
                        <a:pt x="90"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24" name="Freeform 114"/>
                <p:cNvSpPr>
                  <a:spLocks/>
                </p:cNvSpPr>
                <p:nvPr/>
              </p:nvSpPr>
              <p:spPr bwMode="auto">
                <a:xfrm>
                  <a:off x="3475" y="2027"/>
                  <a:ext cx="40" cy="423"/>
                </a:xfrm>
                <a:custGeom>
                  <a:avLst/>
                  <a:gdLst>
                    <a:gd name="T0" fmla="*/ 0 w 118"/>
                    <a:gd name="T1" fmla="*/ 1268 h 1268"/>
                    <a:gd name="T2" fmla="*/ 0 w 118"/>
                    <a:gd name="T3" fmla="*/ 85 h 1268"/>
                    <a:gd name="T4" fmla="*/ 1 w 118"/>
                    <a:gd name="T5" fmla="*/ 67 h 1268"/>
                    <a:gd name="T6" fmla="*/ 5 w 118"/>
                    <a:gd name="T7" fmla="*/ 51 h 1268"/>
                    <a:gd name="T8" fmla="*/ 10 w 118"/>
                    <a:gd name="T9" fmla="*/ 37 h 1268"/>
                    <a:gd name="T10" fmla="*/ 17 w 118"/>
                    <a:gd name="T11" fmla="*/ 24 h 1268"/>
                    <a:gd name="T12" fmla="*/ 25 w 118"/>
                    <a:gd name="T13" fmla="*/ 14 h 1268"/>
                    <a:gd name="T14" fmla="*/ 35 w 118"/>
                    <a:gd name="T15" fmla="*/ 6 h 1268"/>
                    <a:gd name="T16" fmla="*/ 46 w 118"/>
                    <a:gd name="T17" fmla="*/ 1 h 1268"/>
                    <a:gd name="T18" fmla="*/ 57 w 118"/>
                    <a:gd name="T19" fmla="*/ 0 h 1268"/>
                    <a:gd name="T20" fmla="*/ 57 w 118"/>
                    <a:gd name="T21" fmla="*/ 0 h 1268"/>
                    <a:gd name="T22" fmla="*/ 69 w 118"/>
                    <a:gd name="T23" fmla="*/ 1 h 1268"/>
                    <a:gd name="T24" fmla="*/ 80 w 118"/>
                    <a:gd name="T25" fmla="*/ 6 h 1268"/>
                    <a:gd name="T26" fmla="*/ 91 w 118"/>
                    <a:gd name="T27" fmla="*/ 14 h 1268"/>
                    <a:gd name="T28" fmla="*/ 100 w 118"/>
                    <a:gd name="T29" fmla="*/ 24 h 1268"/>
                    <a:gd name="T30" fmla="*/ 108 w 118"/>
                    <a:gd name="T31" fmla="*/ 37 h 1268"/>
                    <a:gd name="T32" fmla="*/ 114 w 118"/>
                    <a:gd name="T33" fmla="*/ 51 h 1268"/>
                    <a:gd name="T34" fmla="*/ 117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1" y="67"/>
                      </a:lnTo>
                      <a:lnTo>
                        <a:pt x="5" y="51"/>
                      </a:lnTo>
                      <a:lnTo>
                        <a:pt x="10" y="37"/>
                      </a:lnTo>
                      <a:lnTo>
                        <a:pt x="17" y="24"/>
                      </a:lnTo>
                      <a:lnTo>
                        <a:pt x="25" y="14"/>
                      </a:lnTo>
                      <a:lnTo>
                        <a:pt x="35" y="6"/>
                      </a:lnTo>
                      <a:lnTo>
                        <a:pt x="46" y="1"/>
                      </a:lnTo>
                      <a:lnTo>
                        <a:pt x="57" y="0"/>
                      </a:lnTo>
                      <a:lnTo>
                        <a:pt x="57" y="0"/>
                      </a:lnTo>
                      <a:lnTo>
                        <a:pt x="69" y="1"/>
                      </a:lnTo>
                      <a:lnTo>
                        <a:pt x="80" y="6"/>
                      </a:lnTo>
                      <a:lnTo>
                        <a:pt x="91" y="14"/>
                      </a:lnTo>
                      <a:lnTo>
                        <a:pt x="100" y="24"/>
                      </a:lnTo>
                      <a:lnTo>
                        <a:pt x="108" y="37"/>
                      </a:lnTo>
                      <a:lnTo>
                        <a:pt x="114" y="51"/>
                      </a:lnTo>
                      <a:lnTo>
                        <a:pt x="117"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25" name="Freeform 115"/>
                <p:cNvSpPr>
                  <a:spLocks/>
                </p:cNvSpPr>
                <p:nvPr/>
              </p:nvSpPr>
              <p:spPr bwMode="auto">
                <a:xfrm>
                  <a:off x="3397" y="2027"/>
                  <a:ext cx="39" cy="423"/>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5 w 117"/>
                    <a:gd name="T11" fmla="*/ 24 h 1268"/>
                    <a:gd name="T12" fmla="*/ 24 w 117"/>
                    <a:gd name="T13" fmla="*/ 14 h 1268"/>
                    <a:gd name="T14" fmla="*/ 33 w 117"/>
                    <a:gd name="T15" fmla="*/ 6 h 1268"/>
                    <a:gd name="T16" fmla="*/ 44 w 117"/>
                    <a:gd name="T17" fmla="*/ 1 h 1268"/>
                    <a:gd name="T18" fmla="*/ 56 w 117"/>
                    <a:gd name="T19" fmla="*/ 0 h 1268"/>
                    <a:gd name="T20" fmla="*/ 56 w 117"/>
                    <a:gd name="T21" fmla="*/ 0 h 1268"/>
                    <a:gd name="T22" fmla="*/ 69 w 117"/>
                    <a:gd name="T23" fmla="*/ 1 h 1268"/>
                    <a:gd name="T24" fmla="*/ 79 w 117"/>
                    <a:gd name="T25" fmla="*/ 6 h 1268"/>
                    <a:gd name="T26" fmla="*/ 89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5" y="24"/>
                      </a:lnTo>
                      <a:lnTo>
                        <a:pt x="24" y="14"/>
                      </a:lnTo>
                      <a:lnTo>
                        <a:pt x="33" y="6"/>
                      </a:lnTo>
                      <a:lnTo>
                        <a:pt x="44" y="1"/>
                      </a:lnTo>
                      <a:lnTo>
                        <a:pt x="56" y="0"/>
                      </a:lnTo>
                      <a:lnTo>
                        <a:pt x="56" y="0"/>
                      </a:lnTo>
                      <a:lnTo>
                        <a:pt x="69" y="1"/>
                      </a:lnTo>
                      <a:lnTo>
                        <a:pt x="79" y="6"/>
                      </a:lnTo>
                      <a:lnTo>
                        <a:pt x="89"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26" name="Freeform 116"/>
                <p:cNvSpPr>
                  <a:spLocks/>
                </p:cNvSpPr>
                <p:nvPr/>
              </p:nvSpPr>
              <p:spPr bwMode="auto">
                <a:xfrm>
                  <a:off x="3319"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7 w 117"/>
                    <a:gd name="T11" fmla="*/ 24 h 1268"/>
                    <a:gd name="T12" fmla="*/ 25 w 117"/>
                    <a:gd name="T13" fmla="*/ 14 h 1268"/>
                    <a:gd name="T14" fmla="*/ 35 w 117"/>
                    <a:gd name="T15" fmla="*/ 6 h 1268"/>
                    <a:gd name="T16" fmla="*/ 46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7" y="24"/>
                      </a:lnTo>
                      <a:lnTo>
                        <a:pt x="25" y="14"/>
                      </a:lnTo>
                      <a:lnTo>
                        <a:pt x="35" y="6"/>
                      </a:lnTo>
                      <a:lnTo>
                        <a:pt x="46"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27" name="Rectangle 117"/>
                <p:cNvSpPr>
                  <a:spLocks noChangeArrowheads="1"/>
                </p:cNvSpPr>
                <p:nvPr/>
              </p:nvSpPr>
              <p:spPr bwMode="auto">
                <a:xfrm>
                  <a:off x="3170" y="1727"/>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28" name="Freeform 118"/>
                <p:cNvSpPr>
                  <a:spLocks/>
                </p:cNvSpPr>
                <p:nvPr/>
              </p:nvSpPr>
              <p:spPr bwMode="auto">
                <a:xfrm>
                  <a:off x="3179" y="1820"/>
                  <a:ext cx="550" cy="69"/>
                </a:xfrm>
                <a:custGeom>
                  <a:avLst/>
                  <a:gdLst>
                    <a:gd name="T0" fmla="*/ 1650 w 1650"/>
                    <a:gd name="T1" fmla="*/ 0 h 206"/>
                    <a:gd name="T2" fmla="*/ 0 w 1650"/>
                    <a:gd name="T3" fmla="*/ 0 h 206"/>
                    <a:gd name="T4" fmla="*/ 283 w 1650"/>
                    <a:gd name="T5" fmla="*/ 206 h 206"/>
                    <a:gd name="T6" fmla="*/ 1377 w 1650"/>
                    <a:gd name="T7" fmla="*/ 206 h 206"/>
                    <a:gd name="T8" fmla="*/ 1650 w 1650"/>
                    <a:gd name="T9" fmla="*/ 0 h 206"/>
                  </a:gdLst>
                  <a:ahLst/>
                  <a:cxnLst>
                    <a:cxn ang="0">
                      <a:pos x="T0" y="T1"/>
                    </a:cxn>
                    <a:cxn ang="0">
                      <a:pos x="T2" y="T3"/>
                    </a:cxn>
                    <a:cxn ang="0">
                      <a:pos x="T4" y="T5"/>
                    </a:cxn>
                    <a:cxn ang="0">
                      <a:pos x="T6" y="T7"/>
                    </a:cxn>
                    <a:cxn ang="0">
                      <a:pos x="T8" y="T9"/>
                    </a:cxn>
                  </a:cxnLst>
                  <a:rect l="0" t="0" r="r" b="b"/>
                  <a:pathLst>
                    <a:path w="1650" h="206">
                      <a:moveTo>
                        <a:pt x="1650" y="0"/>
                      </a:moveTo>
                      <a:lnTo>
                        <a:pt x="0" y="0"/>
                      </a:lnTo>
                      <a:lnTo>
                        <a:pt x="283" y="206"/>
                      </a:lnTo>
                      <a:lnTo>
                        <a:pt x="1377" y="206"/>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395" name="Group 119"/>
              <p:cNvGrpSpPr>
                <a:grpSpLocks/>
              </p:cNvGrpSpPr>
              <p:nvPr/>
            </p:nvGrpSpPr>
            <p:grpSpPr bwMode="auto">
              <a:xfrm>
                <a:off x="3170" y="3155"/>
                <a:ext cx="569" cy="724"/>
                <a:chOff x="3170" y="3155"/>
                <a:chExt cx="569" cy="724"/>
              </a:xfrm>
            </p:grpSpPr>
            <p:sp>
              <p:nvSpPr>
                <p:cNvPr id="411" name="Freeform 120"/>
                <p:cNvSpPr>
                  <a:spLocks/>
                </p:cNvSpPr>
                <p:nvPr/>
              </p:nvSpPr>
              <p:spPr bwMode="auto">
                <a:xfrm>
                  <a:off x="3170" y="3208"/>
                  <a:ext cx="569" cy="230"/>
                </a:xfrm>
                <a:custGeom>
                  <a:avLst/>
                  <a:gdLst>
                    <a:gd name="T0" fmla="*/ 19 w 1707"/>
                    <a:gd name="T1" fmla="*/ 0 h 691"/>
                    <a:gd name="T2" fmla="*/ 0 w 1707"/>
                    <a:gd name="T3" fmla="*/ 43 h 691"/>
                    <a:gd name="T4" fmla="*/ 29 w 1707"/>
                    <a:gd name="T5" fmla="*/ 119 h 691"/>
                    <a:gd name="T6" fmla="*/ 82 w 1707"/>
                    <a:gd name="T7" fmla="*/ 127 h 691"/>
                    <a:gd name="T8" fmla="*/ 324 w 1707"/>
                    <a:gd name="T9" fmla="*/ 290 h 691"/>
                    <a:gd name="T10" fmla="*/ 312 w 1707"/>
                    <a:gd name="T11" fmla="*/ 326 h 691"/>
                    <a:gd name="T12" fmla="*/ 312 w 1707"/>
                    <a:gd name="T13" fmla="*/ 387 h 691"/>
                    <a:gd name="T14" fmla="*/ 337 w 1707"/>
                    <a:gd name="T15" fmla="*/ 416 h 691"/>
                    <a:gd name="T16" fmla="*/ 344 w 1707"/>
                    <a:gd name="T17" fmla="*/ 522 h 691"/>
                    <a:gd name="T18" fmla="*/ 312 w 1707"/>
                    <a:gd name="T19" fmla="*/ 555 h 691"/>
                    <a:gd name="T20" fmla="*/ 309 w 1707"/>
                    <a:gd name="T21" fmla="*/ 624 h 691"/>
                    <a:gd name="T22" fmla="*/ 344 w 1707"/>
                    <a:gd name="T23" fmla="*/ 670 h 691"/>
                    <a:gd name="T24" fmla="*/ 1364 w 1707"/>
                    <a:gd name="T25" fmla="*/ 691 h 691"/>
                    <a:gd name="T26" fmla="*/ 1411 w 1707"/>
                    <a:gd name="T27" fmla="*/ 624 h 691"/>
                    <a:gd name="T28" fmla="*/ 1407 w 1707"/>
                    <a:gd name="T29" fmla="*/ 555 h 691"/>
                    <a:gd name="T30" fmla="*/ 1371 w 1707"/>
                    <a:gd name="T31" fmla="*/ 522 h 691"/>
                    <a:gd name="T32" fmla="*/ 1371 w 1707"/>
                    <a:gd name="T33" fmla="*/ 401 h 691"/>
                    <a:gd name="T34" fmla="*/ 1407 w 1707"/>
                    <a:gd name="T35" fmla="*/ 387 h 691"/>
                    <a:gd name="T36" fmla="*/ 1406 w 1707"/>
                    <a:gd name="T37" fmla="*/ 326 h 691"/>
                    <a:gd name="T38" fmla="*/ 1401 w 1707"/>
                    <a:gd name="T39" fmla="*/ 282 h 691"/>
                    <a:gd name="T40" fmla="*/ 1614 w 1707"/>
                    <a:gd name="T41" fmla="*/ 145 h 691"/>
                    <a:gd name="T42" fmla="*/ 1679 w 1707"/>
                    <a:gd name="T43" fmla="*/ 119 h 691"/>
                    <a:gd name="T44" fmla="*/ 1707 w 1707"/>
                    <a:gd name="T45" fmla="*/ 43 h 691"/>
                    <a:gd name="T46" fmla="*/ 1660 w 1707"/>
                    <a:gd name="T47" fmla="*/ 19 h 691"/>
                    <a:gd name="T48" fmla="*/ 19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19" y="0"/>
                      </a:moveTo>
                      <a:lnTo>
                        <a:pt x="0" y="43"/>
                      </a:lnTo>
                      <a:lnTo>
                        <a:pt x="29" y="119"/>
                      </a:lnTo>
                      <a:lnTo>
                        <a:pt x="82" y="127"/>
                      </a:lnTo>
                      <a:lnTo>
                        <a:pt x="324" y="290"/>
                      </a:lnTo>
                      <a:lnTo>
                        <a:pt x="312" y="326"/>
                      </a:lnTo>
                      <a:lnTo>
                        <a:pt x="312" y="387"/>
                      </a:lnTo>
                      <a:lnTo>
                        <a:pt x="337" y="416"/>
                      </a:lnTo>
                      <a:lnTo>
                        <a:pt x="344" y="522"/>
                      </a:lnTo>
                      <a:lnTo>
                        <a:pt x="312" y="555"/>
                      </a:lnTo>
                      <a:lnTo>
                        <a:pt x="309" y="624"/>
                      </a:lnTo>
                      <a:lnTo>
                        <a:pt x="344" y="670"/>
                      </a:lnTo>
                      <a:lnTo>
                        <a:pt x="1364" y="691"/>
                      </a:lnTo>
                      <a:lnTo>
                        <a:pt x="1411" y="624"/>
                      </a:lnTo>
                      <a:lnTo>
                        <a:pt x="1407" y="555"/>
                      </a:lnTo>
                      <a:lnTo>
                        <a:pt x="1371" y="522"/>
                      </a:lnTo>
                      <a:lnTo>
                        <a:pt x="1371" y="401"/>
                      </a:lnTo>
                      <a:lnTo>
                        <a:pt x="1407" y="387"/>
                      </a:lnTo>
                      <a:lnTo>
                        <a:pt x="1406" y="326"/>
                      </a:lnTo>
                      <a:lnTo>
                        <a:pt x="1401" y="282"/>
                      </a:lnTo>
                      <a:lnTo>
                        <a:pt x="1614" y="145"/>
                      </a:lnTo>
                      <a:lnTo>
                        <a:pt x="1679" y="119"/>
                      </a:lnTo>
                      <a:lnTo>
                        <a:pt x="1707" y="43"/>
                      </a:lnTo>
                      <a:lnTo>
                        <a:pt x="1660"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12" name="Rectangle 121"/>
                <p:cNvSpPr>
                  <a:spLocks noChangeArrowheads="1"/>
                </p:cNvSpPr>
                <p:nvPr/>
              </p:nvSpPr>
              <p:spPr bwMode="auto">
                <a:xfrm>
                  <a:off x="3274" y="3337"/>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13" name="Rectangle 122"/>
                <p:cNvSpPr>
                  <a:spLocks noChangeArrowheads="1"/>
                </p:cNvSpPr>
                <p:nvPr/>
              </p:nvSpPr>
              <p:spPr bwMode="auto">
                <a:xfrm>
                  <a:off x="3273" y="341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14" name="Freeform 123"/>
                <p:cNvSpPr>
                  <a:spLocks/>
                </p:cNvSpPr>
                <p:nvPr/>
              </p:nvSpPr>
              <p:spPr bwMode="auto">
                <a:xfrm>
                  <a:off x="3554" y="3455"/>
                  <a:ext cx="39" cy="424"/>
                </a:xfrm>
                <a:custGeom>
                  <a:avLst/>
                  <a:gdLst>
                    <a:gd name="T0" fmla="*/ 0 w 117"/>
                    <a:gd name="T1" fmla="*/ 1270 h 1270"/>
                    <a:gd name="T2" fmla="*/ 0 w 117"/>
                    <a:gd name="T3" fmla="*/ 85 h 1270"/>
                    <a:gd name="T4" fmla="*/ 1 w 117"/>
                    <a:gd name="T5" fmla="*/ 67 h 1270"/>
                    <a:gd name="T6" fmla="*/ 4 w 117"/>
                    <a:gd name="T7" fmla="*/ 51 h 1270"/>
                    <a:gd name="T8" fmla="*/ 9 w 117"/>
                    <a:gd name="T9" fmla="*/ 37 h 1270"/>
                    <a:gd name="T10" fmla="*/ 15 w 117"/>
                    <a:gd name="T11" fmla="*/ 24 h 1270"/>
                    <a:gd name="T12" fmla="*/ 24 w 117"/>
                    <a:gd name="T13" fmla="*/ 14 h 1270"/>
                    <a:gd name="T14" fmla="*/ 33 w 117"/>
                    <a:gd name="T15" fmla="*/ 6 h 1270"/>
                    <a:gd name="T16" fmla="*/ 44 w 117"/>
                    <a:gd name="T17" fmla="*/ 1 h 1270"/>
                    <a:gd name="T18" fmla="*/ 56 w 117"/>
                    <a:gd name="T19" fmla="*/ 0 h 1270"/>
                    <a:gd name="T20" fmla="*/ 56 w 117"/>
                    <a:gd name="T21" fmla="*/ 0 h 1270"/>
                    <a:gd name="T22" fmla="*/ 68 w 117"/>
                    <a:gd name="T23" fmla="*/ 1 h 1270"/>
                    <a:gd name="T24" fmla="*/ 79 w 117"/>
                    <a:gd name="T25" fmla="*/ 6 h 1270"/>
                    <a:gd name="T26" fmla="*/ 90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4" y="51"/>
                      </a:lnTo>
                      <a:lnTo>
                        <a:pt x="9" y="37"/>
                      </a:lnTo>
                      <a:lnTo>
                        <a:pt x="15" y="24"/>
                      </a:lnTo>
                      <a:lnTo>
                        <a:pt x="24" y="14"/>
                      </a:lnTo>
                      <a:lnTo>
                        <a:pt x="33" y="6"/>
                      </a:lnTo>
                      <a:lnTo>
                        <a:pt x="44" y="1"/>
                      </a:lnTo>
                      <a:lnTo>
                        <a:pt x="56" y="0"/>
                      </a:lnTo>
                      <a:lnTo>
                        <a:pt x="56" y="0"/>
                      </a:lnTo>
                      <a:lnTo>
                        <a:pt x="68" y="1"/>
                      </a:lnTo>
                      <a:lnTo>
                        <a:pt x="79" y="6"/>
                      </a:lnTo>
                      <a:lnTo>
                        <a:pt x="90"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15" name="Freeform 124"/>
                <p:cNvSpPr>
                  <a:spLocks/>
                </p:cNvSpPr>
                <p:nvPr/>
              </p:nvSpPr>
              <p:spPr bwMode="auto">
                <a:xfrm>
                  <a:off x="3475" y="3455"/>
                  <a:ext cx="40" cy="424"/>
                </a:xfrm>
                <a:custGeom>
                  <a:avLst/>
                  <a:gdLst>
                    <a:gd name="T0" fmla="*/ 0 w 118"/>
                    <a:gd name="T1" fmla="*/ 1270 h 1270"/>
                    <a:gd name="T2" fmla="*/ 0 w 118"/>
                    <a:gd name="T3" fmla="*/ 85 h 1270"/>
                    <a:gd name="T4" fmla="*/ 1 w 118"/>
                    <a:gd name="T5" fmla="*/ 67 h 1270"/>
                    <a:gd name="T6" fmla="*/ 5 w 118"/>
                    <a:gd name="T7" fmla="*/ 51 h 1270"/>
                    <a:gd name="T8" fmla="*/ 10 w 118"/>
                    <a:gd name="T9" fmla="*/ 37 h 1270"/>
                    <a:gd name="T10" fmla="*/ 17 w 118"/>
                    <a:gd name="T11" fmla="*/ 24 h 1270"/>
                    <a:gd name="T12" fmla="*/ 25 w 118"/>
                    <a:gd name="T13" fmla="*/ 14 h 1270"/>
                    <a:gd name="T14" fmla="*/ 35 w 118"/>
                    <a:gd name="T15" fmla="*/ 6 h 1270"/>
                    <a:gd name="T16" fmla="*/ 46 w 118"/>
                    <a:gd name="T17" fmla="*/ 1 h 1270"/>
                    <a:gd name="T18" fmla="*/ 57 w 118"/>
                    <a:gd name="T19" fmla="*/ 0 h 1270"/>
                    <a:gd name="T20" fmla="*/ 57 w 118"/>
                    <a:gd name="T21" fmla="*/ 0 h 1270"/>
                    <a:gd name="T22" fmla="*/ 69 w 118"/>
                    <a:gd name="T23" fmla="*/ 1 h 1270"/>
                    <a:gd name="T24" fmla="*/ 80 w 118"/>
                    <a:gd name="T25" fmla="*/ 6 h 1270"/>
                    <a:gd name="T26" fmla="*/ 91 w 118"/>
                    <a:gd name="T27" fmla="*/ 14 h 1270"/>
                    <a:gd name="T28" fmla="*/ 100 w 118"/>
                    <a:gd name="T29" fmla="*/ 24 h 1270"/>
                    <a:gd name="T30" fmla="*/ 108 w 118"/>
                    <a:gd name="T31" fmla="*/ 37 h 1270"/>
                    <a:gd name="T32" fmla="*/ 114 w 118"/>
                    <a:gd name="T33" fmla="*/ 51 h 1270"/>
                    <a:gd name="T34" fmla="*/ 117 w 118"/>
                    <a:gd name="T35" fmla="*/ 67 h 1270"/>
                    <a:gd name="T36" fmla="*/ 118 w 118"/>
                    <a:gd name="T37" fmla="*/ 85 h 1270"/>
                    <a:gd name="T38" fmla="*/ 118 w 118"/>
                    <a:gd name="T39" fmla="*/ 1270 h 1270"/>
                    <a:gd name="T40" fmla="*/ 0 w 118"/>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70">
                      <a:moveTo>
                        <a:pt x="0" y="1270"/>
                      </a:moveTo>
                      <a:lnTo>
                        <a:pt x="0" y="85"/>
                      </a:lnTo>
                      <a:lnTo>
                        <a:pt x="1" y="67"/>
                      </a:lnTo>
                      <a:lnTo>
                        <a:pt x="5" y="51"/>
                      </a:lnTo>
                      <a:lnTo>
                        <a:pt x="10" y="37"/>
                      </a:lnTo>
                      <a:lnTo>
                        <a:pt x="17" y="24"/>
                      </a:lnTo>
                      <a:lnTo>
                        <a:pt x="25" y="14"/>
                      </a:lnTo>
                      <a:lnTo>
                        <a:pt x="35" y="6"/>
                      </a:lnTo>
                      <a:lnTo>
                        <a:pt x="46" y="1"/>
                      </a:lnTo>
                      <a:lnTo>
                        <a:pt x="57" y="0"/>
                      </a:lnTo>
                      <a:lnTo>
                        <a:pt x="57" y="0"/>
                      </a:lnTo>
                      <a:lnTo>
                        <a:pt x="69" y="1"/>
                      </a:lnTo>
                      <a:lnTo>
                        <a:pt x="80" y="6"/>
                      </a:lnTo>
                      <a:lnTo>
                        <a:pt x="91" y="14"/>
                      </a:lnTo>
                      <a:lnTo>
                        <a:pt x="100" y="24"/>
                      </a:lnTo>
                      <a:lnTo>
                        <a:pt x="108" y="37"/>
                      </a:lnTo>
                      <a:lnTo>
                        <a:pt x="114" y="51"/>
                      </a:lnTo>
                      <a:lnTo>
                        <a:pt x="117" y="67"/>
                      </a:lnTo>
                      <a:lnTo>
                        <a:pt x="118" y="85"/>
                      </a:lnTo>
                      <a:lnTo>
                        <a:pt x="118"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16" name="Freeform 125"/>
                <p:cNvSpPr>
                  <a:spLocks/>
                </p:cNvSpPr>
                <p:nvPr/>
              </p:nvSpPr>
              <p:spPr bwMode="auto">
                <a:xfrm>
                  <a:off x="3397" y="3455"/>
                  <a:ext cx="39" cy="424"/>
                </a:xfrm>
                <a:custGeom>
                  <a:avLst/>
                  <a:gdLst>
                    <a:gd name="T0" fmla="*/ 0 w 117"/>
                    <a:gd name="T1" fmla="*/ 1270 h 1270"/>
                    <a:gd name="T2" fmla="*/ 0 w 117"/>
                    <a:gd name="T3" fmla="*/ 85 h 1270"/>
                    <a:gd name="T4" fmla="*/ 1 w 117"/>
                    <a:gd name="T5" fmla="*/ 67 h 1270"/>
                    <a:gd name="T6" fmla="*/ 4 w 117"/>
                    <a:gd name="T7" fmla="*/ 51 h 1270"/>
                    <a:gd name="T8" fmla="*/ 9 w 117"/>
                    <a:gd name="T9" fmla="*/ 37 h 1270"/>
                    <a:gd name="T10" fmla="*/ 15 w 117"/>
                    <a:gd name="T11" fmla="*/ 24 h 1270"/>
                    <a:gd name="T12" fmla="*/ 24 w 117"/>
                    <a:gd name="T13" fmla="*/ 14 h 1270"/>
                    <a:gd name="T14" fmla="*/ 33 w 117"/>
                    <a:gd name="T15" fmla="*/ 6 h 1270"/>
                    <a:gd name="T16" fmla="*/ 44 w 117"/>
                    <a:gd name="T17" fmla="*/ 1 h 1270"/>
                    <a:gd name="T18" fmla="*/ 56 w 117"/>
                    <a:gd name="T19" fmla="*/ 0 h 1270"/>
                    <a:gd name="T20" fmla="*/ 56 w 117"/>
                    <a:gd name="T21" fmla="*/ 0 h 1270"/>
                    <a:gd name="T22" fmla="*/ 69 w 117"/>
                    <a:gd name="T23" fmla="*/ 1 h 1270"/>
                    <a:gd name="T24" fmla="*/ 79 w 117"/>
                    <a:gd name="T25" fmla="*/ 6 h 1270"/>
                    <a:gd name="T26" fmla="*/ 89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4" y="51"/>
                      </a:lnTo>
                      <a:lnTo>
                        <a:pt x="9" y="37"/>
                      </a:lnTo>
                      <a:lnTo>
                        <a:pt x="15" y="24"/>
                      </a:lnTo>
                      <a:lnTo>
                        <a:pt x="24" y="14"/>
                      </a:lnTo>
                      <a:lnTo>
                        <a:pt x="33" y="6"/>
                      </a:lnTo>
                      <a:lnTo>
                        <a:pt x="44" y="1"/>
                      </a:lnTo>
                      <a:lnTo>
                        <a:pt x="56" y="0"/>
                      </a:lnTo>
                      <a:lnTo>
                        <a:pt x="56" y="0"/>
                      </a:lnTo>
                      <a:lnTo>
                        <a:pt x="69" y="1"/>
                      </a:lnTo>
                      <a:lnTo>
                        <a:pt x="79" y="6"/>
                      </a:lnTo>
                      <a:lnTo>
                        <a:pt x="89"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17" name="Freeform 126"/>
                <p:cNvSpPr>
                  <a:spLocks/>
                </p:cNvSpPr>
                <p:nvPr/>
              </p:nvSpPr>
              <p:spPr bwMode="auto">
                <a:xfrm>
                  <a:off x="3319"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7 w 117"/>
                    <a:gd name="T11" fmla="*/ 24 h 1270"/>
                    <a:gd name="T12" fmla="*/ 25 w 117"/>
                    <a:gd name="T13" fmla="*/ 14 h 1270"/>
                    <a:gd name="T14" fmla="*/ 35 w 117"/>
                    <a:gd name="T15" fmla="*/ 6 h 1270"/>
                    <a:gd name="T16" fmla="*/ 46 w 117"/>
                    <a:gd name="T17" fmla="*/ 1 h 1270"/>
                    <a:gd name="T18" fmla="*/ 57 w 117"/>
                    <a:gd name="T19" fmla="*/ 0 h 1270"/>
                    <a:gd name="T20" fmla="*/ 57 w 117"/>
                    <a:gd name="T21" fmla="*/ 0 h 1270"/>
                    <a:gd name="T22" fmla="*/ 69 w 117"/>
                    <a:gd name="T23" fmla="*/ 1 h 1270"/>
                    <a:gd name="T24" fmla="*/ 80 w 117"/>
                    <a:gd name="T25" fmla="*/ 6 h 1270"/>
                    <a:gd name="T26" fmla="*/ 91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7" y="24"/>
                      </a:lnTo>
                      <a:lnTo>
                        <a:pt x="25" y="14"/>
                      </a:lnTo>
                      <a:lnTo>
                        <a:pt x="35" y="6"/>
                      </a:lnTo>
                      <a:lnTo>
                        <a:pt x="46" y="1"/>
                      </a:lnTo>
                      <a:lnTo>
                        <a:pt x="57" y="0"/>
                      </a:lnTo>
                      <a:lnTo>
                        <a:pt x="57" y="0"/>
                      </a:lnTo>
                      <a:lnTo>
                        <a:pt x="69" y="1"/>
                      </a:lnTo>
                      <a:lnTo>
                        <a:pt x="80" y="6"/>
                      </a:lnTo>
                      <a:lnTo>
                        <a:pt x="91"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18" name="Rectangle 127"/>
                <p:cNvSpPr>
                  <a:spLocks noChangeArrowheads="1"/>
                </p:cNvSpPr>
                <p:nvPr/>
              </p:nvSpPr>
              <p:spPr bwMode="auto">
                <a:xfrm>
                  <a:off x="3170" y="3155"/>
                  <a:ext cx="569" cy="6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19" name="Freeform 128"/>
                <p:cNvSpPr>
                  <a:spLocks/>
                </p:cNvSpPr>
                <p:nvPr/>
              </p:nvSpPr>
              <p:spPr bwMode="auto">
                <a:xfrm>
                  <a:off x="3179" y="3248"/>
                  <a:ext cx="550" cy="69"/>
                </a:xfrm>
                <a:custGeom>
                  <a:avLst/>
                  <a:gdLst>
                    <a:gd name="T0" fmla="*/ 1650 w 1650"/>
                    <a:gd name="T1" fmla="*/ 0 h 207"/>
                    <a:gd name="T2" fmla="*/ 0 w 1650"/>
                    <a:gd name="T3" fmla="*/ 0 h 207"/>
                    <a:gd name="T4" fmla="*/ 283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3"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396" name="Group 129"/>
              <p:cNvGrpSpPr>
                <a:grpSpLocks/>
              </p:cNvGrpSpPr>
              <p:nvPr/>
            </p:nvGrpSpPr>
            <p:grpSpPr bwMode="auto">
              <a:xfrm>
                <a:off x="3170" y="2505"/>
                <a:ext cx="569" cy="723"/>
                <a:chOff x="3170" y="2505"/>
                <a:chExt cx="569" cy="723"/>
              </a:xfrm>
            </p:grpSpPr>
            <p:sp>
              <p:nvSpPr>
                <p:cNvPr id="402" name="Freeform 130"/>
                <p:cNvSpPr>
                  <a:spLocks/>
                </p:cNvSpPr>
                <p:nvPr/>
              </p:nvSpPr>
              <p:spPr bwMode="auto">
                <a:xfrm>
                  <a:off x="3170" y="2559"/>
                  <a:ext cx="569" cy="230"/>
                </a:xfrm>
                <a:custGeom>
                  <a:avLst/>
                  <a:gdLst>
                    <a:gd name="T0" fmla="*/ 19 w 1707"/>
                    <a:gd name="T1" fmla="*/ 0 h 690"/>
                    <a:gd name="T2" fmla="*/ 0 w 1707"/>
                    <a:gd name="T3" fmla="*/ 43 h 690"/>
                    <a:gd name="T4" fmla="*/ 29 w 1707"/>
                    <a:gd name="T5" fmla="*/ 118 h 690"/>
                    <a:gd name="T6" fmla="*/ 82 w 1707"/>
                    <a:gd name="T7" fmla="*/ 127 h 690"/>
                    <a:gd name="T8" fmla="*/ 324 w 1707"/>
                    <a:gd name="T9" fmla="*/ 289 h 690"/>
                    <a:gd name="T10" fmla="*/ 312 w 1707"/>
                    <a:gd name="T11" fmla="*/ 325 h 690"/>
                    <a:gd name="T12" fmla="*/ 312 w 1707"/>
                    <a:gd name="T13" fmla="*/ 386 h 690"/>
                    <a:gd name="T14" fmla="*/ 337 w 1707"/>
                    <a:gd name="T15" fmla="*/ 415 h 690"/>
                    <a:gd name="T16" fmla="*/ 344 w 1707"/>
                    <a:gd name="T17" fmla="*/ 521 h 690"/>
                    <a:gd name="T18" fmla="*/ 312 w 1707"/>
                    <a:gd name="T19" fmla="*/ 554 h 690"/>
                    <a:gd name="T20" fmla="*/ 309 w 1707"/>
                    <a:gd name="T21" fmla="*/ 623 h 690"/>
                    <a:gd name="T22" fmla="*/ 344 w 1707"/>
                    <a:gd name="T23" fmla="*/ 669 h 690"/>
                    <a:gd name="T24" fmla="*/ 1364 w 1707"/>
                    <a:gd name="T25" fmla="*/ 690 h 690"/>
                    <a:gd name="T26" fmla="*/ 1411 w 1707"/>
                    <a:gd name="T27" fmla="*/ 623 h 690"/>
                    <a:gd name="T28" fmla="*/ 1407 w 1707"/>
                    <a:gd name="T29" fmla="*/ 554 h 690"/>
                    <a:gd name="T30" fmla="*/ 1371 w 1707"/>
                    <a:gd name="T31" fmla="*/ 521 h 690"/>
                    <a:gd name="T32" fmla="*/ 1371 w 1707"/>
                    <a:gd name="T33" fmla="*/ 401 h 690"/>
                    <a:gd name="T34" fmla="*/ 1407 w 1707"/>
                    <a:gd name="T35" fmla="*/ 386 h 690"/>
                    <a:gd name="T36" fmla="*/ 1406 w 1707"/>
                    <a:gd name="T37" fmla="*/ 325 h 690"/>
                    <a:gd name="T38" fmla="*/ 1401 w 1707"/>
                    <a:gd name="T39" fmla="*/ 282 h 690"/>
                    <a:gd name="T40" fmla="*/ 1614 w 1707"/>
                    <a:gd name="T41" fmla="*/ 145 h 690"/>
                    <a:gd name="T42" fmla="*/ 1679 w 1707"/>
                    <a:gd name="T43" fmla="*/ 118 h 690"/>
                    <a:gd name="T44" fmla="*/ 1707 w 1707"/>
                    <a:gd name="T45" fmla="*/ 43 h 690"/>
                    <a:gd name="T46" fmla="*/ 1660 w 1707"/>
                    <a:gd name="T47" fmla="*/ 19 h 690"/>
                    <a:gd name="T48" fmla="*/ 19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19" y="0"/>
                      </a:moveTo>
                      <a:lnTo>
                        <a:pt x="0" y="43"/>
                      </a:lnTo>
                      <a:lnTo>
                        <a:pt x="29" y="118"/>
                      </a:lnTo>
                      <a:lnTo>
                        <a:pt x="82" y="127"/>
                      </a:lnTo>
                      <a:lnTo>
                        <a:pt x="324" y="289"/>
                      </a:lnTo>
                      <a:lnTo>
                        <a:pt x="312" y="325"/>
                      </a:lnTo>
                      <a:lnTo>
                        <a:pt x="312" y="386"/>
                      </a:lnTo>
                      <a:lnTo>
                        <a:pt x="337" y="415"/>
                      </a:lnTo>
                      <a:lnTo>
                        <a:pt x="344" y="521"/>
                      </a:lnTo>
                      <a:lnTo>
                        <a:pt x="312" y="554"/>
                      </a:lnTo>
                      <a:lnTo>
                        <a:pt x="309" y="623"/>
                      </a:lnTo>
                      <a:lnTo>
                        <a:pt x="344" y="669"/>
                      </a:lnTo>
                      <a:lnTo>
                        <a:pt x="1364" y="690"/>
                      </a:lnTo>
                      <a:lnTo>
                        <a:pt x="1411" y="623"/>
                      </a:lnTo>
                      <a:lnTo>
                        <a:pt x="1407" y="554"/>
                      </a:lnTo>
                      <a:lnTo>
                        <a:pt x="1371" y="521"/>
                      </a:lnTo>
                      <a:lnTo>
                        <a:pt x="1371" y="401"/>
                      </a:lnTo>
                      <a:lnTo>
                        <a:pt x="1407" y="386"/>
                      </a:lnTo>
                      <a:lnTo>
                        <a:pt x="1406" y="325"/>
                      </a:lnTo>
                      <a:lnTo>
                        <a:pt x="1401" y="282"/>
                      </a:lnTo>
                      <a:lnTo>
                        <a:pt x="1614" y="145"/>
                      </a:lnTo>
                      <a:lnTo>
                        <a:pt x="1679" y="118"/>
                      </a:lnTo>
                      <a:lnTo>
                        <a:pt x="1707" y="43"/>
                      </a:lnTo>
                      <a:lnTo>
                        <a:pt x="1660"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03" name="Rectangle 131"/>
                <p:cNvSpPr>
                  <a:spLocks noChangeArrowheads="1"/>
                </p:cNvSpPr>
                <p:nvPr/>
              </p:nvSpPr>
              <p:spPr bwMode="auto">
                <a:xfrm>
                  <a:off x="3274" y="2687"/>
                  <a:ext cx="365"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04" name="Rectangle 132"/>
                <p:cNvSpPr>
                  <a:spLocks noChangeArrowheads="1"/>
                </p:cNvSpPr>
                <p:nvPr/>
              </p:nvSpPr>
              <p:spPr bwMode="auto">
                <a:xfrm>
                  <a:off x="3273" y="276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05" name="Freeform 133"/>
                <p:cNvSpPr>
                  <a:spLocks/>
                </p:cNvSpPr>
                <p:nvPr/>
              </p:nvSpPr>
              <p:spPr bwMode="auto">
                <a:xfrm>
                  <a:off x="3554" y="2806"/>
                  <a:ext cx="39" cy="422"/>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5 w 117"/>
                    <a:gd name="T11" fmla="*/ 24 h 1268"/>
                    <a:gd name="T12" fmla="*/ 24 w 117"/>
                    <a:gd name="T13" fmla="*/ 14 h 1268"/>
                    <a:gd name="T14" fmla="*/ 33 w 117"/>
                    <a:gd name="T15" fmla="*/ 6 h 1268"/>
                    <a:gd name="T16" fmla="*/ 44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5" y="24"/>
                      </a:lnTo>
                      <a:lnTo>
                        <a:pt x="24" y="14"/>
                      </a:lnTo>
                      <a:lnTo>
                        <a:pt x="33" y="6"/>
                      </a:lnTo>
                      <a:lnTo>
                        <a:pt x="44" y="1"/>
                      </a:lnTo>
                      <a:lnTo>
                        <a:pt x="56" y="0"/>
                      </a:lnTo>
                      <a:lnTo>
                        <a:pt x="56" y="0"/>
                      </a:lnTo>
                      <a:lnTo>
                        <a:pt x="68" y="1"/>
                      </a:lnTo>
                      <a:lnTo>
                        <a:pt x="79" y="6"/>
                      </a:lnTo>
                      <a:lnTo>
                        <a:pt x="90"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06" name="Freeform 134"/>
                <p:cNvSpPr>
                  <a:spLocks/>
                </p:cNvSpPr>
                <p:nvPr/>
              </p:nvSpPr>
              <p:spPr bwMode="auto">
                <a:xfrm>
                  <a:off x="3475" y="2806"/>
                  <a:ext cx="40" cy="422"/>
                </a:xfrm>
                <a:custGeom>
                  <a:avLst/>
                  <a:gdLst>
                    <a:gd name="T0" fmla="*/ 0 w 118"/>
                    <a:gd name="T1" fmla="*/ 1268 h 1268"/>
                    <a:gd name="T2" fmla="*/ 0 w 118"/>
                    <a:gd name="T3" fmla="*/ 85 h 1268"/>
                    <a:gd name="T4" fmla="*/ 1 w 118"/>
                    <a:gd name="T5" fmla="*/ 67 h 1268"/>
                    <a:gd name="T6" fmla="*/ 5 w 118"/>
                    <a:gd name="T7" fmla="*/ 51 h 1268"/>
                    <a:gd name="T8" fmla="*/ 10 w 118"/>
                    <a:gd name="T9" fmla="*/ 37 h 1268"/>
                    <a:gd name="T10" fmla="*/ 17 w 118"/>
                    <a:gd name="T11" fmla="*/ 24 h 1268"/>
                    <a:gd name="T12" fmla="*/ 25 w 118"/>
                    <a:gd name="T13" fmla="*/ 14 h 1268"/>
                    <a:gd name="T14" fmla="*/ 35 w 118"/>
                    <a:gd name="T15" fmla="*/ 6 h 1268"/>
                    <a:gd name="T16" fmla="*/ 46 w 118"/>
                    <a:gd name="T17" fmla="*/ 1 h 1268"/>
                    <a:gd name="T18" fmla="*/ 57 w 118"/>
                    <a:gd name="T19" fmla="*/ 0 h 1268"/>
                    <a:gd name="T20" fmla="*/ 57 w 118"/>
                    <a:gd name="T21" fmla="*/ 0 h 1268"/>
                    <a:gd name="T22" fmla="*/ 69 w 118"/>
                    <a:gd name="T23" fmla="*/ 1 h 1268"/>
                    <a:gd name="T24" fmla="*/ 80 w 118"/>
                    <a:gd name="T25" fmla="*/ 6 h 1268"/>
                    <a:gd name="T26" fmla="*/ 91 w 118"/>
                    <a:gd name="T27" fmla="*/ 14 h 1268"/>
                    <a:gd name="T28" fmla="*/ 100 w 118"/>
                    <a:gd name="T29" fmla="*/ 24 h 1268"/>
                    <a:gd name="T30" fmla="*/ 108 w 118"/>
                    <a:gd name="T31" fmla="*/ 37 h 1268"/>
                    <a:gd name="T32" fmla="*/ 114 w 118"/>
                    <a:gd name="T33" fmla="*/ 51 h 1268"/>
                    <a:gd name="T34" fmla="*/ 117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1" y="67"/>
                      </a:lnTo>
                      <a:lnTo>
                        <a:pt x="5" y="51"/>
                      </a:lnTo>
                      <a:lnTo>
                        <a:pt x="10" y="37"/>
                      </a:lnTo>
                      <a:lnTo>
                        <a:pt x="17" y="24"/>
                      </a:lnTo>
                      <a:lnTo>
                        <a:pt x="25" y="14"/>
                      </a:lnTo>
                      <a:lnTo>
                        <a:pt x="35" y="6"/>
                      </a:lnTo>
                      <a:lnTo>
                        <a:pt x="46" y="1"/>
                      </a:lnTo>
                      <a:lnTo>
                        <a:pt x="57" y="0"/>
                      </a:lnTo>
                      <a:lnTo>
                        <a:pt x="57" y="0"/>
                      </a:lnTo>
                      <a:lnTo>
                        <a:pt x="69" y="1"/>
                      </a:lnTo>
                      <a:lnTo>
                        <a:pt x="80" y="6"/>
                      </a:lnTo>
                      <a:lnTo>
                        <a:pt x="91" y="14"/>
                      </a:lnTo>
                      <a:lnTo>
                        <a:pt x="100" y="24"/>
                      </a:lnTo>
                      <a:lnTo>
                        <a:pt x="108" y="37"/>
                      </a:lnTo>
                      <a:lnTo>
                        <a:pt x="114" y="51"/>
                      </a:lnTo>
                      <a:lnTo>
                        <a:pt x="117"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07" name="Freeform 135"/>
                <p:cNvSpPr>
                  <a:spLocks/>
                </p:cNvSpPr>
                <p:nvPr/>
              </p:nvSpPr>
              <p:spPr bwMode="auto">
                <a:xfrm>
                  <a:off x="3397" y="2806"/>
                  <a:ext cx="39" cy="422"/>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5 w 117"/>
                    <a:gd name="T11" fmla="*/ 24 h 1268"/>
                    <a:gd name="T12" fmla="*/ 24 w 117"/>
                    <a:gd name="T13" fmla="*/ 14 h 1268"/>
                    <a:gd name="T14" fmla="*/ 33 w 117"/>
                    <a:gd name="T15" fmla="*/ 6 h 1268"/>
                    <a:gd name="T16" fmla="*/ 44 w 117"/>
                    <a:gd name="T17" fmla="*/ 1 h 1268"/>
                    <a:gd name="T18" fmla="*/ 56 w 117"/>
                    <a:gd name="T19" fmla="*/ 0 h 1268"/>
                    <a:gd name="T20" fmla="*/ 56 w 117"/>
                    <a:gd name="T21" fmla="*/ 0 h 1268"/>
                    <a:gd name="T22" fmla="*/ 69 w 117"/>
                    <a:gd name="T23" fmla="*/ 1 h 1268"/>
                    <a:gd name="T24" fmla="*/ 79 w 117"/>
                    <a:gd name="T25" fmla="*/ 6 h 1268"/>
                    <a:gd name="T26" fmla="*/ 89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5" y="24"/>
                      </a:lnTo>
                      <a:lnTo>
                        <a:pt x="24" y="14"/>
                      </a:lnTo>
                      <a:lnTo>
                        <a:pt x="33" y="6"/>
                      </a:lnTo>
                      <a:lnTo>
                        <a:pt x="44" y="1"/>
                      </a:lnTo>
                      <a:lnTo>
                        <a:pt x="56" y="0"/>
                      </a:lnTo>
                      <a:lnTo>
                        <a:pt x="56" y="0"/>
                      </a:lnTo>
                      <a:lnTo>
                        <a:pt x="69" y="1"/>
                      </a:lnTo>
                      <a:lnTo>
                        <a:pt x="79" y="6"/>
                      </a:lnTo>
                      <a:lnTo>
                        <a:pt x="89"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08" name="Freeform 136"/>
                <p:cNvSpPr>
                  <a:spLocks/>
                </p:cNvSpPr>
                <p:nvPr/>
              </p:nvSpPr>
              <p:spPr bwMode="auto">
                <a:xfrm>
                  <a:off x="3319"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7 w 117"/>
                    <a:gd name="T11" fmla="*/ 24 h 1268"/>
                    <a:gd name="T12" fmla="*/ 25 w 117"/>
                    <a:gd name="T13" fmla="*/ 14 h 1268"/>
                    <a:gd name="T14" fmla="*/ 35 w 117"/>
                    <a:gd name="T15" fmla="*/ 6 h 1268"/>
                    <a:gd name="T16" fmla="*/ 46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7" y="24"/>
                      </a:lnTo>
                      <a:lnTo>
                        <a:pt x="25" y="14"/>
                      </a:lnTo>
                      <a:lnTo>
                        <a:pt x="35" y="6"/>
                      </a:lnTo>
                      <a:lnTo>
                        <a:pt x="46"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09" name="Rectangle 137"/>
                <p:cNvSpPr>
                  <a:spLocks noChangeArrowheads="1"/>
                </p:cNvSpPr>
                <p:nvPr/>
              </p:nvSpPr>
              <p:spPr bwMode="auto">
                <a:xfrm>
                  <a:off x="3170" y="2505"/>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10" name="Freeform 138"/>
                <p:cNvSpPr>
                  <a:spLocks/>
                </p:cNvSpPr>
                <p:nvPr/>
              </p:nvSpPr>
              <p:spPr bwMode="auto">
                <a:xfrm>
                  <a:off x="3179" y="2598"/>
                  <a:ext cx="550" cy="69"/>
                </a:xfrm>
                <a:custGeom>
                  <a:avLst/>
                  <a:gdLst>
                    <a:gd name="T0" fmla="*/ 1650 w 1650"/>
                    <a:gd name="T1" fmla="*/ 0 h 207"/>
                    <a:gd name="T2" fmla="*/ 0 w 1650"/>
                    <a:gd name="T3" fmla="*/ 0 h 207"/>
                    <a:gd name="T4" fmla="*/ 283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3"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sp>
            <p:nvSpPr>
              <p:cNvPr id="397" name="Rectangle 139"/>
              <p:cNvSpPr>
                <a:spLocks noChangeArrowheads="1"/>
              </p:cNvSpPr>
              <p:nvPr/>
            </p:nvSpPr>
            <p:spPr bwMode="auto">
              <a:xfrm>
                <a:off x="3733" y="1726"/>
                <a:ext cx="10" cy="96"/>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398" name="Rectangle 140"/>
              <p:cNvSpPr>
                <a:spLocks noChangeArrowheads="1"/>
              </p:cNvSpPr>
              <p:nvPr/>
            </p:nvSpPr>
            <p:spPr bwMode="auto">
              <a:xfrm>
                <a:off x="3634" y="1889"/>
                <a:ext cx="11" cy="182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399" name="Rectangle 141"/>
              <p:cNvSpPr>
                <a:spLocks noChangeArrowheads="1"/>
              </p:cNvSpPr>
              <p:nvPr/>
            </p:nvSpPr>
            <p:spPr bwMode="auto">
              <a:xfrm>
                <a:off x="3733" y="3785"/>
                <a:ext cx="10" cy="93"/>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400" name="Freeform 142"/>
              <p:cNvSpPr>
                <a:spLocks/>
              </p:cNvSpPr>
              <p:nvPr/>
            </p:nvSpPr>
            <p:spPr bwMode="auto">
              <a:xfrm>
                <a:off x="3637" y="3708"/>
                <a:ext cx="105" cy="85"/>
              </a:xfrm>
              <a:custGeom>
                <a:avLst/>
                <a:gdLst>
                  <a:gd name="T0" fmla="*/ 197 w 209"/>
                  <a:gd name="T1" fmla="*/ 168 h 168"/>
                  <a:gd name="T2" fmla="*/ 209 w 209"/>
                  <a:gd name="T3" fmla="*/ 150 h 168"/>
                  <a:gd name="T4" fmla="*/ 12 w 209"/>
                  <a:gd name="T5" fmla="*/ 0 h 168"/>
                  <a:gd name="T6" fmla="*/ 0 w 209"/>
                  <a:gd name="T7" fmla="*/ 18 h 168"/>
                  <a:gd name="T8" fmla="*/ 197 w 209"/>
                  <a:gd name="T9" fmla="*/ 168 h 168"/>
                </a:gdLst>
                <a:ahLst/>
                <a:cxnLst>
                  <a:cxn ang="0">
                    <a:pos x="T0" y="T1"/>
                  </a:cxn>
                  <a:cxn ang="0">
                    <a:pos x="T2" y="T3"/>
                  </a:cxn>
                  <a:cxn ang="0">
                    <a:pos x="T4" y="T5"/>
                  </a:cxn>
                  <a:cxn ang="0">
                    <a:pos x="T6" y="T7"/>
                  </a:cxn>
                  <a:cxn ang="0">
                    <a:pos x="T8" y="T9"/>
                  </a:cxn>
                </a:cxnLst>
                <a:rect l="0" t="0" r="r" b="b"/>
                <a:pathLst>
                  <a:path w="209" h="168">
                    <a:moveTo>
                      <a:pt x="197" y="168"/>
                    </a:moveTo>
                    <a:lnTo>
                      <a:pt x="209" y="150"/>
                    </a:lnTo>
                    <a:lnTo>
                      <a:pt x="12" y="0"/>
                    </a:lnTo>
                    <a:lnTo>
                      <a:pt x="0" y="18"/>
                    </a:lnTo>
                    <a:lnTo>
                      <a:pt x="197" y="168"/>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401" name="Line 143"/>
              <p:cNvSpPr>
                <a:spLocks noChangeShapeType="1"/>
              </p:cNvSpPr>
              <p:nvPr/>
            </p:nvSpPr>
            <p:spPr bwMode="auto">
              <a:xfrm flipH="1">
                <a:off x="3637" y="1819"/>
                <a:ext cx="100" cy="76"/>
              </a:xfrm>
              <a:prstGeom prst="line">
                <a:avLst/>
              </a:prstGeom>
              <a:noFill/>
              <a:ln w="6350">
                <a:solidFill>
                  <a:srgbClr val="777777"/>
                </a:solidFill>
                <a:round/>
                <a:headEnd/>
                <a:tailEn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grpSp>
        <p:sp>
          <p:nvSpPr>
            <p:cNvPr id="13" name="Freeform 184"/>
            <p:cNvSpPr>
              <a:spLocks/>
            </p:cNvSpPr>
            <p:nvPr/>
          </p:nvSpPr>
          <p:spPr bwMode="auto">
            <a:xfrm>
              <a:off x="4864329" y="394835"/>
              <a:ext cx="3483945" cy="1177290"/>
            </a:xfrm>
            <a:custGeom>
              <a:avLst/>
              <a:gdLst>
                <a:gd name="T0" fmla="*/ 2944 w 5886"/>
                <a:gd name="T1" fmla="*/ 0 h 2161"/>
                <a:gd name="T2" fmla="*/ 0 w 5886"/>
                <a:gd name="T3" fmla="*/ 2161 h 2161"/>
                <a:gd name="T4" fmla="*/ 5886 w 5886"/>
                <a:gd name="T5" fmla="*/ 2161 h 2161"/>
                <a:gd name="T6" fmla="*/ 2944 w 5886"/>
                <a:gd name="T7" fmla="*/ 0 h 2161"/>
              </a:gdLst>
              <a:ahLst/>
              <a:cxnLst>
                <a:cxn ang="0">
                  <a:pos x="T0" y="T1"/>
                </a:cxn>
                <a:cxn ang="0">
                  <a:pos x="T2" y="T3"/>
                </a:cxn>
                <a:cxn ang="0">
                  <a:pos x="T4" y="T5"/>
                </a:cxn>
                <a:cxn ang="0">
                  <a:pos x="T6" y="T7"/>
                </a:cxn>
              </a:cxnLst>
              <a:rect l="0" t="0" r="r" b="b"/>
              <a:pathLst>
                <a:path w="5886" h="2161">
                  <a:moveTo>
                    <a:pt x="2944" y="0"/>
                  </a:moveTo>
                  <a:lnTo>
                    <a:pt x="0" y="2161"/>
                  </a:lnTo>
                  <a:lnTo>
                    <a:pt x="5886" y="2161"/>
                  </a:lnTo>
                  <a:lnTo>
                    <a:pt x="2944"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sz="1200">
                <a:solidFill>
                  <a:srgbClr val="4C698D"/>
                </a:solidFill>
              </a:endParaRPr>
            </a:p>
          </p:txBody>
        </p:sp>
        <p:grpSp>
          <p:nvGrpSpPr>
            <p:cNvPr id="14" name="Group 185"/>
            <p:cNvGrpSpPr>
              <a:grpSpLocks/>
            </p:cNvGrpSpPr>
            <p:nvPr/>
          </p:nvGrpSpPr>
          <p:grpSpPr bwMode="auto">
            <a:xfrm>
              <a:off x="4864329" y="1625489"/>
              <a:ext cx="3466188" cy="347415"/>
              <a:chOff x="1597" y="1405"/>
              <a:chExt cx="2928" cy="319"/>
            </a:xfrm>
          </p:grpSpPr>
          <p:sp>
            <p:nvSpPr>
              <p:cNvPr id="391" name="Rectangle 186"/>
              <p:cNvSpPr>
                <a:spLocks noChangeArrowheads="1"/>
              </p:cNvSpPr>
              <p:nvPr/>
            </p:nvSpPr>
            <p:spPr bwMode="auto">
              <a:xfrm>
                <a:off x="1597" y="1405"/>
                <a:ext cx="2927" cy="31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392" name="Rectangle 187"/>
              <p:cNvSpPr>
                <a:spLocks noChangeArrowheads="1"/>
              </p:cNvSpPr>
              <p:nvPr/>
            </p:nvSpPr>
            <p:spPr bwMode="auto">
              <a:xfrm>
                <a:off x="1597" y="1405"/>
                <a:ext cx="2928" cy="31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sz="1200">
                  <a:solidFill>
                    <a:srgbClr val="4C698D"/>
                  </a:solidFill>
                </a:endParaRPr>
              </a:p>
            </p:txBody>
          </p:sp>
        </p:grpSp>
        <p:grpSp>
          <p:nvGrpSpPr>
            <p:cNvPr id="15" name="Group 188"/>
            <p:cNvGrpSpPr>
              <a:grpSpLocks/>
            </p:cNvGrpSpPr>
            <p:nvPr/>
          </p:nvGrpSpPr>
          <p:grpSpPr bwMode="auto">
            <a:xfrm>
              <a:off x="4864329" y="1677765"/>
              <a:ext cx="3463820" cy="243953"/>
              <a:chOff x="1597" y="1453"/>
              <a:chExt cx="2926" cy="224"/>
            </a:xfrm>
          </p:grpSpPr>
          <p:grpSp>
            <p:nvGrpSpPr>
              <p:cNvPr id="385" name="Group 189"/>
              <p:cNvGrpSpPr>
                <a:grpSpLocks/>
              </p:cNvGrpSpPr>
              <p:nvPr/>
            </p:nvGrpSpPr>
            <p:grpSpPr bwMode="auto">
              <a:xfrm>
                <a:off x="1597" y="1453"/>
                <a:ext cx="2925" cy="223"/>
                <a:chOff x="1597" y="1453"/>
                <a:chExt cx="2925" cy="223"/>
              </a:xfrm>
            </p:grpSpPr>
            <p:pic>
              <p:nvPicPr>
                <p:cNvPr id="387" name="Picture 190"/>
                <p:cNvPicPr>
                  <a:picLocks noChangeAspect="1" noChangeArrowheads="1"/>
                </p:cNvPicPr>
                <p:nvPr/>
              </p:nvPicPr>
              <p:blipFill>
                <a:blip r:embed="rId3">
                  <a:extLst>
                    <a:ext uri="{28A0092B-C50C-407E-A947-70E740481C1C}">
                      <a14:useLocalDpi xmlns:a14="http://schemas.microsoft.com/office/drawing/2010/main" val="0"/>
                    </a:ext>
                  </a:extLst>
                </a:blip>
                <a:srcRect b="75781"/>
                <a:stretch>
                  <a:fillRect/>
                </a:stretch>
              </p:blipFill>
              <p:spPr bwMode="auto">
                <a:xfrm>
                  <a:off x="1597" y="1453"/>
                  <a:ext cx="91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 name="Picture 191"/>
                <p:cNvPicPr>
                  <a:picLocks noChangeAspect="1" noChangeArrowheads="1"/>
                </p:cNvPicPr>
                <p:nvPr/>
              </p:nvPicPr>
              <p:blipFill>
                <a:blip r:embed="rId3">
                  <a:extLst>
                    <a:ext uri="{28A0092B-C50C-407E-A947-70E740481C1C}">
                      <a14:useLocalDpi xmlns:a14="http://schemas.microsoft.com/office/drawing/2010/main" val="0"/>
                    </a:ext>
                  </a:extLst>
                </a:blip>
                <a:srcRect b="75781"/>
                <a:stretch>
                  <a:fillRect/>
                </a:stretch>
              </p:blipFill>
              <p:spPr bwMode="auto">
                <a:xfrm>
                  <a:off x="2514" y="1453"/>
                  <a:ext cx="91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 name="Picture 192"/>
                <p:cNvPicPr>
                  <a:picLocks noChangeAspect="1" noChangeArrowheads="1"/>
                </p:cNvPicPr>
                <p:nvPr/>
              </p:nvPicPr>
              <p:blipFill>
                <a:blip r:embed="rId3">
                  <a:extLst>
                    <a:ext uri="{28A0092B-C50C-407E-A947-70E740481C1C}">
                      <a14:useLocalDpi xmlns:a14="http://schemas.microsoft.com/office/drawing/2010/main" val="0"/>
                    </a:ext>
                  </a:extLst>
                </a:blip>
                <a:srcRect b="75781"/>
                <a:stretch>
                  <a:fillRect/>
                </a:stretch>
              </p:blipFill>
              <p:spPr bwMode="auto">
                <a:xfrm>
                  <a:off x="3431" y="1453"/>
                  <a:ext cx="91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193"/>
                <p:cNvPicPr>
                  <a:picLocks noChangeAspect="1" noChangeArrowheads="1"/>
                </p:cNvPicPr>
                <p:nvPr/>
              </p:nvPicPr>
              <p:blipFill>
                <a:blip r:embed="rId3">
                  <a:extLst>
                    <a:ext uri="{28A0092B-C50C-407E-A947-70E740481C1C}">
                      <a14:useLocalDpi xmlns:a14="http://schemas.microsoft.com/office/drawing/2010/main" val="0"/>
                    </a:ext>
                  </a:extLst>
                </a:blip>
                <a:srcRect r="81250" b="75781"/>
                <a:stretch>
                  <a:fillRect/>
                </a:stretch>
              </p:blipFill>
              <p:spPr bwMode="auto">
                <a:xfrm>
                  <a:off x="4348" y="1453"/>
                  <a:ext cx="17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6" name="Rectangle 194"/>
              <p:cNvSpPr>
                <a:spLocks noChangeArrowheads="1"/>
              </p:cNvSpPr>
              <p:nvPr/>
            </p:nvSpPr>
            <p:spPr bwMode="auto">
              <a:xfrm>
                <a:off x="1597" y="1453"/>
                <a:ext cx="2926" cy="22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sz="1200">
                  <a:solidFill>
                    <a:srgbClr val="4C698D"/>
                  </a:solidFill>
                </a:endParaRPr>
              </a:p>
            </p:txBody>
          </p:sp>
        </p:grpSp>
        <p:sp>
          <p:nvSpPr>
            <p:cNvPr id="16" name="Rectangle 195"/>
            <p:cNvSpPr>
              <a:spLocks noChangeArrowheads="1"/>
            </p:cNvSpPr>
            <p:nvPr/>
          </p:nvSpPr>
          <p:spPr bwMode="auto">
            <a:xfrm>
              <a:off x="5043084"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17" name="Rectangle 196"/>
            <p:cNvSpPr>
              <a:spLocks noChangeArrowheads="1"/>
            </p:cNvSpPr>
            <p:nvPr/>
          </p:nvSpPr>
          <p:spPr bwMode="auto">
            <a:xfrm>
              <a:off x="5043084"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18" name="Rectangle 197"/>
            <p:cNvSpPr>
              <a:spLocks noChangeArrowheads="1"/>
            </p:cNvSpPr>
            <p:nvPr/>
          </p:nvSpPr>
          <p:spPr bwMode="auto">
            <a:xfrm>
              <a:off x="5043084"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19" name="Rectangle 198"/>
            <p:cNvSpPr>
              <a:spLocks noChangeArrowheads="1"/>
            </p:cNvSpPr>
            <p:nvPr/>
          </p:nvSpPr>
          <p:spPr bwMode="auto">
            <a:xfrm>
              <a:off x="5128318"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U</a:t>
              </a:r>
              <a:endParaRPr lang="en-US" sz="1200">
                <a:solidFill>
                  <a:srgbClr val="4C698D"/>
                </a:solidFill>
              </a:endParaRPr>
            </a:p>
          </p:txBody>
        </p:sp>
        <p:sp>
          <p:nvSpPr>
            <p:cNvPr id="20" name="Rectangle 199"/>
            <p:cNvSpPr>
              <a:spLocks noChangeArrowheads="1"/>
            </p:cNvSpPr>
            <p:nvPr/>
          </p:nvSpPr>
          <p:spPr bwMode="auto">
            <a:xfrm>
              <a:off x="5128318"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U</a:t>
              </a:r>
              <a:endParaRPr lang="en-US" sz="1200">
                <a:solidFill>
                  <a:srgbClr val="4C698D"/>
                </a:solidFill>
              </a:endParaRPr>
            </a:p>
          </p:txBody>
        </p:sp>
        <p:sp>
          <p:nvSpPr>
            <p:cNvPr id="21" name="Rectangle 200"/>
            <p:cNvSpPr>
              <a:spLocks noChangeArrowheads="1"/>
            </p:cNvSpPr>
            <p:nvPr/>
          </p:nvSpPr>
          <p:spPr bwMode="auto">
            <a:xfrm>
              <a:off x="5128318"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U</a:t>
              </a:r>
              <a:endParaRPr lang="en-US" sz="1200">
                <a:solidFill>
                  <a:srgbClr val="4C698D"/>
                </a:solidFill>
              </a:endParaRPr>
            </a:p>
          </p:txBody>
        </p:sp>
        <p:sp>
          <p:nvSpPr>
            <p:cNvPr id="22" name="Rectangle 201"/>
            <p:cNvSpPr>
              <a:spLocks noChangeArrowheads="1"/>
            </p:cNvSpPr>
            <p:nvPr/>
          </p:nvSpPr>
          <p:spPr bwMode="auto">
            <a:xfrm>
              <a:off x="5238413"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23" name="Rectangle 202"/>
            <p:cNvSpPr>
              <a:spLocks noChangeArrowheads="1"/>
            </p:cNvSpPr>
            <p:nvPr/>
          </p:nvSpPr>
          <p:spPr bwMode="auto">
            <a:xfrm>
              <a:off x="5238413"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24" name="Rectangle 203"/>
            <p:cNvSpPr>
              <a:spLocks noChangeArrowheads="1"/>
            </p:cNvSpPr>
            <p:nvPr/>
          </p:nvSpPr>
          <p:spPr bwMode="auto">
            <a:xfrm>
              <a:off x="5238413"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25" name="Rectangle 204"/>
            <p:cNvSpPr>
              <a:spLocks noChangeArrowheads="1"/>
            </p:cNvSpPr>
            <p:nvPr/>
          </p:nvSpPr>
          <p:spPr bwMode="auto">
            <a:xfrm>
              <a:off x="532364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26" name="Rectangle 205"/>
            <p:cNvSpPr>
              <a:spLocks noChangeArrowheads="1"/>
            </p:cNvSpPr>
            <p:nvPr/>
          </p:nvSpPr>
          <p:spPr bwMode="auto">
            <a:xfrm>
              <a:off x="532364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27" name="Rectangle 206"/>
            <p:cNvSpPr>
              <a:spLocks noChangeArrowheads="1"/>
            </p:cNvSpPr>
            <p:nvPr/>
          </p:nvSpPr>
          <p:spPr bwMode="auto">
            <a:xfrm>
              <a:off x="532364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28" name="Rectangle 207"/>
            <p:cNvSpPr>
              <a:spLocks noChangeArrowheads="1"/>
            </p:cNvSpPr>
            <p:nvPr/>
          </p:nvSpPr>
          <p:spPr bwMode="auto">
            <a:xfrm>
              <a:off x="5418351"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29" name="Rectangle 208"/>
            <p:cNvSpPr>
              <a:spLocks noChangeArrowheads="1"/>
            </p:cNvSpPr>
            <p:nvPr/>
          </p:nvSpPr>
          <p:spPr bwMode="auto">
            <a:xfrm>
              <a:off x="5418351"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30" name="Rectangle 209"/>
            <p:cNvSpPr>
              <a:spLocks noChangeArrowheads="1"/>
            </p:cNvSpPr>
            <p:nvPr/>
          </p:nvSpPr>
          <p:spPr bwMode="auto">
            <a:xfrm>
              <a:off x="5418351"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31" name="Rectangle 210"/>
            <p:cNvSpPr>
              <a:spLocks noChangeArrowheads="1"/>
            </p:cNvSpPr>
            <p:nvPr/>
          </p:nvSpPr>
          <p:spPr bwMode="auto">
            <a:xfrm>
              <a:off x="5527262" y="1711527"/>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a:t>
              </a:r>
              <a:endParaRPr lang="en-US" sz="1200">
                <a:solidFill>
                  <a:srgbClr val="4C698D"/>
                </a:solidFill>
              </a:endParaRPr>
            </a:p>
          </p:txBody>
        </p:sp>
        <p:sp>
          <p:nvSpPr>
            <p:cNvPr id="32" name="Rectangle 211"/>
            <p:cNvSpPr>
              <a:spLocks noChangeArrowheads="1"/>
            </p:cNvSpPr>
            <p:nvPr/>
          </p:nvSpPr>
          <p:spPr bwMode="auto">
            <a:xfrm>
              <a:off x="5527262" y="1711527"/>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a:t>
              </a:r>
              <a:endParaRPr lang="en-US" sz="1200">
                <a:solidFill>
                  <a:srgbClr val="4C698D"/>
                </a:solidFill>
              </a:endParaRPr>
            </a:p>
          </p:txBody>
        </p:sp>
        <p:sp>
          <p:nvSpPr>
            <p:cNvPr id="33" name="Rectangle 212"/>
            <p:cNvSpPr>
              <a:spLocks noChangeArrowheads="1"/>
            </p:cNvSpPr>
            <p:nvPr/>
          </p:nvSpPr>
          <p:spPr bwMode="auto">
            <a:xfrm>
              <a:off x="5527262" y="1711527"/>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a:t>
              </a:r>
              <a:endParaRPr lang="en-US" sz="1200">
                <a:solidFill>
                  <a:srgbClr val="4C698D"/>
                </a:solidFill>
              </a:endParaRPr>
            </a:p>
          </p:txBody>
        </p:sp>
        <p:sp>
          <p:nvSpPr>
            <p:cNvPr id="34" name="Rectangle 213"/>
            <p:cNvSpPr>
              <a:spLocks noChangeArrowheads="1"/>
            </p:cNvSpPr>
            <p:nvPr/>
          </p:nvSpPr>
          <p:spPr bwMode="auto">
            <a:xfrm>
              <a:off x="5582900"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35" name="Rectangle 214"/>
            <p:cNvSpPr>
              <a:spLocks noChangeArrowheads="1"/>
            </p:cNvSpPr>
            <p:nvPr/>
          </p:nvSpPr>
          <p:spPr bwMode="auto">
            <a:xfrm>
              <a:off x="5582900"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36" name="Rectangle 215"/>
            <p:cNvSpPr>
              <a:spLocks noChangeArrowheads="1"/>
            </p:cNvSpPr>
            <p:nvPr/>
          </p:nvSpPr>
          <p:spPr bwMode="auto">
            <a:xfrm>
              <a:off x="5582900"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37" name="Rectangle 216"/>
            <p:cNvSpPr>
              <a:spLocks noChangeArrowheads="1"/>
            </p:cNvSpPr>
            <p:nvPr/>
          </p:nvSpPr>
          <p:spPr bwMode="auto">
            <a:xfrm>
              <a:off x="5700097"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38" name="Rectangle 217"/>
            <p:cNvSpPr>
              <a:spLocks noChangeArrowheads="1"/>
            </p:cNvSpPr>
            <p:nvPr/>
          </p:nvSpPr>
          <p:spPr bwMode="auto">
            <a:xfrm>
              <a:off x="5700097"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39" name="Rectangle 218"/>
            <p:cNvSpPr>
              <a:spLocks noChangeArrowheads="1"/>
            </p:cNvSpPr>
            <p:nvPr/>
          </p:nvSpPr>
          <p:spPr bwMode="auto">
            <a:xfrm>
              <a:off x="5700097"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40" name="Rectangle 219"/>
            <p:cNvSpPr>
              <a:spLocks noChangeArrowheads="1"/>
            </p:cNvSpPr>
            <p:nvPr/>
          </p:nvSpPr>
          <p:spPr bwMode="auto">
            <a:xfrm>
              <a:off x="5809008"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B</a:t>
              </a:r>
              <a:endParaRPr lang="en-US" sz="1200">
                <a:solidFill>
                  <a:srgbClr val="4C698D"/>
                </a:solidFill>
              </a:endParaRPr>
            </a:p>
          </p:txBody>
        </p:sp>
        <p:sp>
          <p:nvSpPr>
            <p:cNvPr id="41" name="Rectangle 220"/>
            <p:cNvSpPr>
              <a:spLocks noChangeArrowheads="1"/>
            </p:cNvSpPr>
            <p:nvPr/>
          </p:nvSpPr>
          <p:spPr bwMode="auto">
            <a:xfrm>
              <a:off x="5809008"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B</a:t>
              </a:r>
              <a:endParaRPr lang="en-US" sz="1200">
                <a:solidFill>
                  <a:srgbClr val="4C698D"/>
                </a:solidFill>
              </a:endParaRPr>
            </a:p>
          </p:txBody>
        </p:sp>
        <p:sp>
          <p:nvSpPr>
            <p:cNvPr id="42" name="Rectangle 221"/>
            <p:cNvSpPr>
              <a:spLocks noChangeArrowheads="1"/>
            </p:cNvSpPr>
            <p:nvPr/>
          </p:nvSpPr>
          <p:spPr bwMode="auto">
            <a:xfrm>
              <a:off x="5809008"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B</a:t>
              </a:r>
              <a:endParaRPr lang="en-US" sz="1200">
                <a:solidFill>
                  <a:srgbClr val="4C698D"/>
                </a:solidFill>
              </a:endParaRPr>
            </a:p>
          </p:txBody>
        </p:sp>
        <p:sp>
          <p:nvSpPr>
            <p:cNvPr id="43" name="Rectangle 222"/>
            <p:cNvSpPr>
              <a:spLocks noChangeArrowheads="1"/>
            </p:cNvSpPr>
            <p:nvPr/>
          </p:nvSpPr>
          <p:spPr bwMode="auto">
            <a:xfrm>
              <a:off x="5903712"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L</a:t>
              </a:r>
              <a:endParaRPr lang="en-US" sz="1200">
                <a:solidFill>
                  <a:srgbClr val="4C698D"/>
                </a:solidFill>
              </a:endParaRPr>
            </a:p>
          </p:txBody>
        </p:sp>
        <p:sp>
          <p:nvSpPr>
            <p:cNvPr id="44" name="Rectangle 223"/>
            <p:cNvSpPr>
              <a:spLocks noChangeArrowheads="1"/>
            </p:cNvSpPr>
            <p:nvPr/>
          </p:nvSpPr>
          <p:spPr bwMode="auto">
            <a:xfrm>
              <a:off x="5903712"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L</a:t>
              </a:r>
              <a:endParaRPr lang="en-US" sz="1200">
                <a:solidFill>
                  <a:srgbClr val="4C698D"/>
                </a:solidFill>
              </a:endParaRPr>
            </a:p>
          </p:txBody>
        </p:sp>
        <p:sp>
          <p:nvSpPr>
            <p:cNvPr id="45" name="Rectangle 224"/>
            <p:cNvSpPr>
              <a:spLocks noChangeArrowheads="1"/>
            </p:cNvSpPr>
            <p:nvPr/>
          </p:nvSpPr>
          <p:spPr bwMode="auto">
            <a:xfrm>
              <a:off x="5903712"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L</a:t>
              </a:r>
              <a:endParaRPr lang="en-US" sz="1200">
                <a:solidFill>
                  <a:srgbClr val="4C698D"/>
                </a:solidFill>
              </a:endParaRPr>
            </a:p>
          </p:txBody>
        </p:sp>
        <p:sp>
          <p:nvSpPr>
            <p:cNvPr id="46" name="Rectangle 225"/>
            <p:cNvSpPr>
              <a:spLocks noChangeArrowheads="1"/>
            </p:cNvSpPr>
            <p:nvPr/>
          </p:nvSpPr>
          <p:spPr bwMode="auto">
            <a:xfrm>
              <a:off x="5988946"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E</a:t>
              </a:r>
              <a:endParaRPr lang="en-US" sz="1200">
                <a:solidFill>
                  <a:srgbClr val="4C698D"/>
                </a:solidFill>
              </a:endParaRPr>
            </a:p>
          </p:txBody>
        </p:sp>
        <p:sp>
          <p:nvSpPr>
            <p:cNvPr id="47" name="Rectangle 226"/>
            <p:cNvSpPr>
              <a:spLocks noChangeArrowheads="1"/>
            </p:cNvSpPr>
            <p:nvPr/>
          </p:nvSpPr>
          <p:spPr bwMode="auto">
            <a:xfrm>
              <a:off x="5988946"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E</a:t>
              </a:r>
              <a:endParaRPr lang="en-US" sz="1200">
                <a:solidFill>
                  <a:srgbClr val="4C698D"/>
                </a:solidFill>
              </a:endParaRPr>
            </a:p>
          </p:txBody>
        </p:sp>
        <p:sp>
          <p:nvSpPr>
            <p:cNvPr id="48" name="Rectangle 227"/>
            <p:cNvSpPr>
              <a:spLocks noChangeArrowheads="1"/>
            </p:cNvSpPr>
            <p:nvPr/>
          </p:nvSpPr>
          <p:spPr bwMode="auto">
            <a:xfrm>
              <a:off x="5988946"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E</a:t>
              </a:r>
              <a:endParaRPr lang="en-US" sz="1200">
                <a:solidFill>
                  <a:srgbClr val="4C698D"/>
                </a:solidFill>
              </a:endParaRPr>
            </a:p>
          </p:txBody>
        </p:sp>
        <p:sp>
          <p:nvSpPr>
            <p:cNvPr id="49" name="Rectangle 228"/>
            <p:cNvSpPr>
              <a:spLocks noChangeArrowheads="1"/>
            </p:cNvSpPr>
            <p:nvPr/>
          </p:nvSpPr>
          <p:spPr bwMode="auto">
            <a:xfrm>
              <a:off x="6075364"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50" name="Rectangle 229"/>
            <p:cNvSpPr>
              <a:spLocks noChangeArrowheads="1"/>
            </p:cNvSpPr>
            <p:nvPr/>
          </p:nvSpPr>
          <p:spPr bwMode="auto">
            <a:xfrm>
              <a:off x="6075364"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51" name="Rectangle 230"/>
            <p:cNvSpPr>
              <a:spLocks noChangeArrowheads="1"/>
            </p:cNvSpPr>
            <p:nvPr/>
          </p:nvSpPr>
          <p:spPr bwMode="auto">
            <a:xfrm>
              <a:off x="6075364"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52" name="Rectangle 231"/>
            <p:cNvSpPr>
              <a:spLocks noChangeArrowheads="1"/>
            </p:cNvSpPr>
            <p:nvPr/>
          </p:nvSpPr>
          <p:spPr bwMode="auto">
            <a:xfrm>
              <a:off x="6109695"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53" name="Rectangle 232"/>
            <p:cNvSpPr>
              <a:spLocks noChangeArrowheads="1"/>
            </p:cNvSpPr>
            <p:nvPr/>
          </p:nvSpPr>
          <p:spPr bwMode="auto">
            <a:xfrm>
              <a:off x="6109695"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54" name="Rectangle 233"/>
            <p:cNvSpPr>
              <a:spLocks noChangeArrowheads="1"/>
            </p:cNvSpPr>
            <p:nvPr/>
          </p:nvSpPr>
          <p:spPr bwMode="auto">
            <a:xfrm>
              <a:off x="6109695"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55" name="Rectangle 234"/>
            <p:cNvSpPr>
              <a:spLocks noChangeArrowheads="1"/>
            </p:cNvSpPr>
            <p:nvPr/>
          </p:nvSpPr>
          <p:spPr bwMode="auto">
            <a:xfrm>
              <a:off x="6145209"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U</a:t>
              </a:r>
              <a:endParaRPr lang="en-US" sz="1200">
                <a:solidFill>
                  <a:srgbClr val="4C698D"/>
                </a:solidFill>
              </a:endParaRPr>
            </a:p>
          </p:txBody>
        </p:sp>
        <p:sp>
          <p:nvSpPr>
            <p:cNvPr id="56" name="Rectangle 235"/>
            <p:cNvSpPr>
              <a:spLocks noChangeArrowheads="1"/>
            </p:cNvSpPr>
            <p:nvPr/>
          </p:nvSpPr>
          <p:spPr bwMode="auto">
            <a:xfrm>
              <a:off x="6145209"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U</a:t>
              </a:r>
              <a:endParaRPr lang="en-US" sz="1200">
                <a:solidFill>
                  <a:srgbClr val="4C698D"/>
                </a:solidFill>
              </a:endParaRPr>
            </a:p>
          </p:txBody>
        </p:sp>
        <p:sp>
          <p:nvSpPr>
            <p:cNvPr id="57" name="Rectangle 236"/>
            <p:cNvSpPr>
              <a:spLocks noChangeArrowheads="1"/>
            </p:cNvSpPr>
            <p:nvPr/>
          </p:nvSpPr>
          <p:spPr bwMode="auto">
            <a:xfrm>
              <a:off x="6145209"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U</a:t>
              </a:r>
              <a:endParaRPr lang="en-US" sz="1200">
                <a:solidFill>
                  <a:srgbClr val="4C698D"/>
                </a:solidFill>
              </a:endParaRPr>
            </a:p>
          </p:txBody>
        </p:sp>
        <p:sp>
          <p:nvSpPr>
            <p:cNvPr id="58" name="Rectangle 237"/>
            <p:cNvSpPr>
              <a:spLocks noChangeArrowheads="1"/>
            </p:cNvSpPr>
            <p:nvPr/>
          </p:nvSpPr>
          <p:spPr bwMode="auto">
            <a:xfrm>
              <a:off x="6254119"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59" name="Rectangle 238"/>
            <p:cNvSpPr>
              <a:spLocks noChangeArrowheads="1"/>
            </p:cNvSpPr>
            <p:nvPr/>
          </p:nvSpPr>
          <p:spPr bwMode="auto">
            <a:xfrm>
              <a:off x="6254119"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60" name="Rectangle 239"/>
            <p:cNvSpPr>
              <a:spLocks noChangeArrowheads="1"/>
            </p:cNvSpPr>
            <p:nvPr/>
          </p:nvSpPr>
          <p:spPr bwMode="auto">
            <a:xfrm>
              <a:off x="6254119"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61" name="Rectangle 240"/>
            <p:cNvSpPr>
              <a:spLocks noChangeArrowheads="1"/>
            </p:cNvSpPr>
            <p:nvPr/>
          </p:nvSpPr>
          <p:spPr bwMode="auto">
            <a:xfrm>
              <a:off x="635592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B</a:t>
              </a:r>
              <a:endParaRPr lang="en-US" sz="1200">
                <a:solidFill>
                  <a:srgbClr val="4C698D"/>
                </a:solidFill>
              </a:endParaRPr>
            </a:p>
          </p:txBody>
        </p:sp>
        <p:sp>
          <p:nvSpPr>
            <p:cNvPr id="62" name="Rectangle 241"/>
            <p:cNvSpPr>
              <a:spLocks noChangeArrowheads="1"/>
            </p:cNvSpPr>
            <p:nvPr/>
          </p:nvSpPr>
          <p:spPr bwMode="auto">
            <a:xfrm>
              <a:off x="635592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B</a:t>
              </a:r>
              <a:endParaRPr lang="en-US" sz="1200">
                <a:solidFill>
                  <a:srgbClr val="4C698D"/>
                </a:solidFill>
              </a:endParaRPr>
            </a:p>
          </p:txBody>
        </p:sp>
        <p:sp>
          <p:nvSpPr>
            <p:cNvPr id="63" name="Rectangle 242"/>
            <p:cNvSpPr>
              <a:spLocks noChangeArrowheads="1"/>
            </p:cNvSpPr>
            <p:nvPr/>
          </p:nvSpPr>
          <p:spPr bwMode="auto">
            <a:xfrm>
              <a:off x="635592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B</a:t>
              </a:r>
              <a:endParaRPr lang="en-US" sz="1200">
                <a:solidFill>
                  <a:srgbClr val="4C698D"/>
                </a:solidFill>
              </a:endParaRPr>
            </a:p>
          </p:txBody>
        </p:sp>
        <p:sp>
          <p:nvSpPr>
            <p:cNvPr id="64" name="Rectangle 243"/>
            <p:cNvSpPr>
              <a:spLocks noChangeArrowheads="1"/>
            </p:cNvSpPr>
            <p:nvPr/>
          </p:nvSpPr>
          <p:spPr bwMode="auto">
            <a:xfrm>
              <a:off x="6450631"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65" name="Rectangle 244"/>
            <p:cNvSpPr>
              <a:spLocks noChangeArrowheads="1"/>
            </p:cNvSpPr>
            <p:nvPr/>
          </p:nvSpPr>
          <p:spPr bwMode="auto">
            <a:xfrm>
              <a:off x="6450631"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66" name="Rectangle 245"/>
            <p:cNvSpPr>
              <a:spLocks noChangeArrowheads="1"/>
            </p:cNvSpPr>
            <p:nvPr/>
          </p:nvSpPr>
          <p:spPr bwMode="auto">
            <a:xfrm>
              <a:off x="6450631"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67" name="Rectangle 246"/>
            <p:cNvSpPr>
              <a:spLocks noChangeArrowheads="1"/>
            </p:cNvSpPr>
            <p:nvPr/>
          </p:nvSpPr>
          <p:spPr bwMode="auto">
            <a:xfrm>
              <a:off x="6559541"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68" name="Rectangle 247"/>
            <p:cNvSpPr>
              <a:spLocks noChangeArrowheads="1"/>
            </p:cNvSpPr>
            <p:nvPr/>
          </p:nvSpPr>
          <p:spPr bwMode="auto">
            <a:xfrm>
              <a:off x="6559541"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69" name="Rectangle 248"/>
            <p:cNvSpPr>
              <a:spLocks noChangeArrowheads="1"/>
            </p:cNvSpPr>
            <p:nvPr/>
          </p:nvSpPr>
          <p:spPr bwMode="auto">
            <a:xfrm>
              <a:off x="6559541"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70" name="Rectangle 249"/>
            <p:cNvSpPr>
              <a:spLocks noChangeArrowheads="1"/>
            </p:cNvSpPr>
            <p:nvPr/>
          </p:nvSpPr>
          <p:spPr bwMode="auto">
            <a:xfrm>
              <a:off x="6676738"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71" name="Rectangle 250"/>
            <p:cNvSpPr>
              <a:spLocks noChangeArrowheads="1"/>
            </p:cNvSpPr>
            <p:nvPr/>
          </p:nvSpPr>
          <p:spPr bwMode="auto">
            <a:xfrm>
              <a:off x="6676738"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72" name="Rectangle 251"/>
            <p:cNvSpPr>
              <a:spLocks noChangeArrowheads="1"/>
            </p:cNvSpPr>
            <p:nvPr/>
          </p:nvSpPr>
          <p:spPr bwMode="auto">
            <a:xfrm>
              <a:off x="6676738"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73" name="Rectangle 252"/>
            <p:cNvSpPr>
              <a:spLocks noChangeArrowheads="1"/>
            </p:cNvSpPr>
            <p:nvPr/>
          </p:nvSpPr>
          <p:spPr bwMode="auto">
            <a:xfrm>
              <a:off x="6712252"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74" name="Rectangle 253"/>
            <p:cNvSpPr>
              <a:spLocks noChangeArrowheads="1"/>
            </p:cNvSpPr>
            <p:nvPr/>
          </p:nvSpPr>
          <p:spPr bwMode="auto">
            <a:xfrm>
              <a:off x="6712252"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75" name="Rectangle 254"/>
            <p:cNvSpPr>
              <a:spLocks noChangeArrowheads="1"/>
            </p:cNvSpPr>
            <p:nvPr/>
          </p:nvSpPr>
          <p:spPr bwMode="auto">
            <a:xfrm>
              <a:off x="6712252"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76" name="Rectangle 255"/>
            <p:cNvSpPr>
              <a:spLocks noChangeArrowheads="1"/>
            </p:cNvSpPr>
            <p:nvPr/>
          </p:nvSpPr>
          <p:spPr bwMode="auto">
            <a:xfrm>
              <a:off x="6747766"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77" name="Rectangle 256"/>
            <p:cNvSpPr>
              <a:spLocks noChangeArrowheads="1"/>
            </p:cNvSpPr>
            <p:nvPr/>
          </p:nvSpPr>
          <p:spPr bwMode="auto">
            <a:xfrm>
              <a:off x="6747766"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78" name="Rectangle 257"/>
            <p:cNvSpPr>
              <a:spLocks noChangeArrowheads="1"/>
            </p:cNvSpPr>
            <p:nvPr/>
          </p:nvSpPr>
          <p:spPr bwMode="auto">
            <a:xfrm>
              <a:off x="6747766"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79" name="Rectangle 258"/>
            <p:cNvSpPr>
              <a:spLocks noChangeArrowheads="1"/>
            </p:cNvSpPr>
            <p:nvPr/>
          </p:nvSpPr>
          <p:spPr bwMode="auto">
            <a:xfrm>
              <a:off x="6841288"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80" name="Rectangle 259"/>
            <p:cNvSpPr>
              <a:spLocks noChangeArrowheads="1"/>
            </p:cNvSpPr>
            <p:nvPr/>
          </p:nvSpPr>
          <p:spPr bwMode="auto">
            <a:xfrm>
              <a:off x="6841288"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81" name="Rectangle 260"/>
            <p:cNvSpPr>
              <a:spLocks noChangeArrowheads="1"/>
            </p:cNvSpPr>
            <p:nvPr/>
          </p:nvSpPr>
          <p:spPr bwMode="auto">
            <a:xfrm>
              <a:off x="6841288"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82" name="Rectangle 261"/>
            <p:cNvSpPr>
              <a:spLocks noChangeArrowheads="1"/>
            </p:cNvSpPr>
            <p:nvPr/>
          </p:nvSpPr>
          <p:spPr bwMode="auto">
            <a:xfrm>
              <a:off x="6943095"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83" name="Rectangle 262"/>
            <p:cNvSpPr>
              <a:spLocks noChangeArrowheads="1"/>
            </p:cNvSpPr>
            <p:nvPr/>
          </p:nvSpPr>
          <p:spPr bwMode="auto">
            <a:xfrm>
              <a:off x="6943095"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84" name="Rectangle 263"/>
            <p:cNvSpPr>
              <a:spLocks noChangeArrowheads="1"/>
            </p:cNvSpPr>
            <p:nvPr/>
          </p:nvSpPr>
          <p:spPr bwMode="auto">
            <a:xfrm>
              <a:off x="6943095"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85" name="Rectangle 264"/>
            <p:cNvSpPr>
              <a:spLocks noChangeArrowheads="1"/>
            </p:cNvSpPr>
            <p:nvPr/>
          </p:nvSpPr>
          <p:spPr bwMode="auto">
            <a:xfrm>
              <a:off x="7052005"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86" name="Rectangle 265"/>
            <p:cNvSpPr>
              <a:spLocks noChangeArrowheads="1"/>
            </p:cNvSpPr>
            <p:nvPr/>
          </p:nvSpPr>
          <p:spPr bwMode="auto">
            <a:xfrm>
              <a:off x="7052005"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87" name="Rectangle 266"/>
            <p:cNvSpPr>
              <a:spLocks noChangeArrowheads="1"/>
            </p:cNvSpPr>
            <p:nvPr/>
          </p:nvSpPr>
          <p:spPr bwMode="auto">
            <a:xfrm>
              <a:off x="7052005"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88" name="Rectangle 267"/>
            <p:cNvSpPr>
              <a:spLocks noChangeArrowheads="1"/>
            </p:cNvSpPr>
            <p:nvPr/>
          </p:nvSpPr>
          <p:spPr bwMode="auto">
            <a:xfrm>
              <a:off x="7170386"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89" name="Rectangle 268"/>
            <p:cNvSpPr>
              <a:spLocks noChangeArrowheads="1"/>
            </p:cNvSpPr>
            <p:nvPr/>
          </p:nvSpPr>
          <p:spPr bwMode="auto">
            <a:xfrm>
              <a:off x="7170386"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90" name="Rectangle 269"/>
            <p:cNvSpPr>
              <a:spLocks noChangeArrowheads="1"/>
            </p:cNvSpPr>
            <p:nvPr/>
          </p:nvSpPr>
          <p:spPr bwMode="auto">
            <a:xfrm>
              <a:off x="7170386"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a:t>
              </a:r>
              <a:endParaRPr lang="en-US" sz="1200">
                <a:solidFill>
                  <a:srgbClr val="4C698D"/>
                </a:solidFill>
              </a:endParaRPr>
            </a:p>
          </p:txBody>
        </p:sp>
        <p:sp>
          <p:nvSpPr>
            <p:cNvPr id="91" name="Rectangle 270"/>
            <p:cNvSpPr>
              <a:spLocks noChangeArrowheads="1"/>
            </p:cNvSpPr>
            <p:nvPr/>
          </p:nvSpPr>
          <p:spPr bwMode="auto">
            <a:xfrm>
              <a:off x="7255620"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P</a:t>
              </a:r>
              <a:endParaRPr lang="en-US" sz="1200">
                <a:solidFill>
                  <a:srgbClr val="4C698D"/>
                </a:solidFill>
              </a:endParaRPr>
            </a:p>
          </p:txBody>
        </p:sp>
        <p:sp>
          <p:nvSpPr>
            <p:cNvPr id="92" name="Rectangle 271"/>
            <p:cNvSpPr>
              <a:spLocks noChangeArrowheads="1"/>
            </p:cNvSpPr>
            <p:nvPr/>
          </p:nvSpPr>
          <p:spPr bwMode="auto">
            <a:xfrm>
              <a:off x="7255620"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P</a:t>
              </a:r>
              <a:endParaRPr lang="en-US" sz="1200">
                <a:solidFill>
                  <a:srgbClr val="4C698D"/>
                </a:solidFill>
              </a:endParaRPr>
            </a:p>
          </p:txBody>
        </p:sp>
        <p:sp>
          <p:nvSpPr>
            <p:cNvPr id="93" name="Rectangle 272"/>
            <p:cNvSpPr>
              <a:spLocks noChangeArrowheads="1"/>
            </p:cNvSpPr>
            <p:nvPr/>
          </p:nvSpPr>
          <p:spPr bwMode="auto">
            <a:xfrm>
              <a:off x="7255620" y="1711527"/>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P</a:t>
              </a:r>
              <a:endParaRPr lang="en-US" sz="1200">
                <a:solidFill>
                  <a:srgbClr val="4C698D"/>
                </a:solidFill>
              </a:endParaRPr>
            </a:p>
          </p:txBody>
        </p:sp>
        <p:sp>
          <p:nvSpPr>
            <p:cNvPr id="94" name="Rectangle 273"/>
            <p:cNvSpPr>
              <a:spLocks noChangeArrowheads="1"/>
            </p:cNvSpPr>
            <p:nvPr/>
          </p:nvSpPr>
          <p:spPr bwMode="auto">
            <a:xfrm>
              <a:off x="7342038"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O</a:t>
              </a:r>
              <a:endParaRPr lang="en-US" sz="1200">
                <a:solidFill>
                  <a:srgbClr val="4C698D"/>
                </a:solidFill>
              </a:endParaRPr>
            </a:p>
          </p:txBody>
        </p:sp>
        <p:sp>
          <p:nvSpPr>
            <p:cNvPr id="95" name="Rectangle 274"/>
            <p:cNvSpPr>
              <a:spLocks noChangeArrowheads="1"/>
            </p:cNvSpPr>
            <p:nvPr/>
          </p:nvSpPr>
          <p:spPr bwMode="auto">
            <a:xfrm>
              <a:off x="7342038"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O</a:t>
              </a:r>
              <a:endParaRPr lang="en-US" sz="1200">
                <a:solidFill>
                  <a:srgbClr val="4C698D"/>
                </a:solidFill>
              </a:endParaRPr>
            </a:p>
          </p:txBody>
        </p:sp>
        <p:sp>
          <p:nvSpPr>
            <p:cNvPr id="96" name="Rectangle 275"/>
            <p:cNvSpPr>
              <a:spLocks noChangeArrowheads="1"/>
            </p:cNvSpPr>
            <p:nvPr/>
          </p:nvSpPr>
          <p:spPr bwMode="auto">
            <a:xfrm>
              <a:off x="7342038"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O</a:t>
              </a:r>
              <a:endParaRPr lang="en-US" sz="1200">
                <a:solidFill>
                  <a:srgbClr val="4C698D"/>
                </a:solidFill>
              </a:endParaRPr>
            </a:p>
          </p:txBody>
        </p:sp>
        <p:sp>
          <p:nvSpPr>
            <p:cNvPr id="97" name="Rectangle 276"/>
            <p:cNvSpPr>
              <a:spLocks noChangeArrowheads="1"/>
            </p:cNvSpPr>
            <p:nvPr/>
          </p:nvSpPr>
          <p:spPr bwMode="auto">
            <a:xfrm>
              <a:off x="7459235"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98" name="Rectangle 277"/>
            <p:cNvSpPr>
              <a:spLocks noChangeArrowheads="1"/>
            </p:cNvSpPr>
            <p:nvPr/>
          </p:nvSpPr>
          <p:spPr bwMode="auto">
            <a:xfrm>
              <a:off x="7459235"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99" name="Rectangle 278"/>
            <p:cNvSpPr>
              <a:spLocks noChangeArrowheads="1"/>
            </p:cNvSpPr>
            <p:nvPr/>
          </p:nvSpPr>
          <p:spPr bwMode="auto">
            <a:xfrm>
              <a:off x="7459235" y="1711527"/>
              <a:ext cx="110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R</a:t>
              </a:r>
              <a:endParaRPr lang="en-US" sz="1200">
                <a:solidFill>
                  <a:srgbClr val="4C698D"/>
                </a:solidFill>
              </a:endParaRPr>
            </a:p>
          </p:txBody>
        </p:sp>
        <p:sp>
          <p:nvSpPr>
            <p:cNvPr id="100" name="Rectangle 279"/>
            <p:cNvSpPr>
              <a:spLocks noChangeArrowheads="1"/>
            </p:cNvSpPr>
            <p:nvPr/>
          </p:nvSpPr>
          <p:spPr bwMode="auto">
            <a:xfrm>
              <a:off x="7561042"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101" name="Rectangle 280"/>
            <p:cNvSpPr>
              <a:spLocks noChangeArrowheads="1"/>
            </p:cNvSpPr>
            <p:nvPr/>
          </p:nvSpPr>
          <p:spPr bwMode="auto">
            <a:xfrm>
              <a:off x="7561042"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102" name="Rectangle 281"/>
            <p:cNvSpPr>
              <a:spLocks noChangeArrowheads="1"/>
            </p:cNvSpPr>
            <p:nvPr/>
          </p:nvSpPr>
          <p:spPr bwMode="auto">
            <a:xfrm>
              <a:off x="7561042"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103" name="Rectangle 282"/>
            <p:cNvSpPr>
              <a:spLocks noChangeArrowheads="1"/>
            </p:cNvSpPr>
            <p:nvPr/>
          </p:nvSpPr>
          <p:spPr bwMode="auto">
            <a:xfrm>
              <a:off x="7655747"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104" name="Rectangle 283"/>
            <p:cNvSpPr>
              <a:spLocks noChangeArrowheads="1"/>
            </p:cNvSpPr>
            <p:nvPr/>
          </p:nvSpPr>
          <p:spPr bwMode="auto">
            <a:xfrm>
              <a:off x="7655747"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105" name="Rectangle 284"/>
            <p:cNvSpPr>
              <a:spLocks noChangeArrowheads="1"/>
            </p:cNvSpPr>
            <p:nvPr/>
          </p:nvSpPr>
          <p:spPr bwMode="auto">
            <a:xfrm>
              <a:off x="7655747" y="1711527"/>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a:t>
              </a:r>
              <a:endParaRPr lang="en-US" sz="1200">
                <a:solidFill>
                  <a:srgbClr val="4C698D"/>
                </a:solidFill>
              </a:endParaRPr>
            </a:p>
          </p:txBody>
        </p:sp>
        <p:sp>
          <p:nvSpPr>
            <p:cNvPr id="106" name="Rectangle 285"/>
            <p:cNvSpPr>
              <a:spLocks noChangeArrowheads="1"/>
            </p:cNvSpPr>
            <p:nvPr/>
          </p:nvSpPr>
          <p:spPr bwMode="auto">
            <a:xfrm>
              <a:off x="776465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107" name="Rectangle 286"/>
            <p:cNvSpPr>
              <a:spLocks noChangeArrowheads="1"/>
            </p:cNvSpPr>
            <p:nvPr/>
          </p:nvSpPr>
          <p:spPr bwMode="auto">
            <a:xfrm>
              <a:off x="776465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108" name="Rectangle 287"/>
            <p:cNvSpPr>
              <a:spLocks noChangeArrowheads="1"/>
            </p:cNvSpPr>
            <p:nvPr/>
          </p:nvSpPr>
          <p:spPr bwMode="auto">
            <a:xfrm>
              <a:off x="7764657" y="1711527"/>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T</a:t>
              </a:r>
              <a:endParaRPr lang="en-US" sz="1200">
                <a:solidFill>
                  <a:srgbClr val="4C698D"/>
                </a:solidFill>
              </a:endParaRPr>
            </a:p>
          </p:txBody>
        </p:sp>
        <p:sp>
          <p:nvSpPr>
            <p:cNvPr id="109" name="Rectangle 288"/>
            <p:cNvSpPr>
              <a:spLocks noChangeArrowheads="1"/>
            </p:cNvSpPr>
            <p:nvPr/>
          </p:nvSpPr>
          <p:spPr bwMode="auto">
            <a:xfrm>
              <a:off x="7859362" y="1711527"/>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a:t>
              </a:r>
              <a:endParaRPr lang="en-US" sz="1200">
                <a:solidFill>
                  <a:srgbClr val="4C698D"/>
                </a:solidFill>
              </a:endParaRPr>
            </a:p>
          </p:txBody>
        </p:sp>
        <p:sp>
          <p:nvSpPr>
            <p:cNvPr id="110" name="Rectangle 289"/>
            <p:cNvSpPr>
              <a:spLocks noChangeArrowheads="1"/>
            </p:cNvSpPr>
            <p:nvPr/>
          </p:nvSpPr>
          <p:spPr bwMode="auto">
            <a:xfrm>
              <a:off x="7859362" y="1711527"/>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a:t>
              </a:r>
              <a:endParaRPr lang="en-US" sz="1200">
                <a:solidFill>
                  <a:srgbClr val="4C698D"/>
                </a:solidFill>
              </a:endParaRPr>
            </a:p>
          </p:txBody>
        </p:sp>
        <p:sp>
          <p:nvSpPr>
            <p:cNvPr id="111" name="Rectangle 290"/>
            <p:cNvSpPr>
              <a:spLocks noChangeArrowheads="1"/>
            </p:cNvSpPr>
            <p:nvPr/>
          </p:nvSpPr>
          <p:spPr bwMode="auto">
            <a:xfrm>
              <a:off x="7859362" y="1711527"/>
              <a:ext cx="59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a:t>
              </a:r>
              <a:endParaRPr lang="en-US" sz="1200">
                <a:solidFill>
                  <a:srgbClr val="4C698D"/>
                </a:solidFill>
              </a:endParaRPr>
            </a:p>
          </p:txBody>
        </p:sp>
        <p:sp>
          <p:nvSpPr>
            <p:cNvPr id="112" name="Rectangle 291"/>
            <p:cNvSpPr>
              <a:spLocks noChangeArrowheads="1"/>
            </p:cNvSpPr>
            <p:nvPr/>
          </p:nvSpPr>
          <p:spPr bwMode="auto">
            <a:xfrm>
              <a:off x="7913817"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O</a:t>
              </a:r>
              <a:endParaRPr lang="en-US" sz="1200">
                <a:solidFill>
                  <a:srgbClr val="4C698D"/>
                </a:solidFill>
              </a:endParaRPr>
            </a:p>
          </p:txBody>
        </p:sp>
        <p:sp>
          <p:nvSpPr>
            <p:cNvPr id="113" name="Rectangle 292"/>
            <p:cNvSpPr>
              <a:spLocks noChangeArrowheads="1"/>
            </p:cNvSpPr>
            <p:nvPr/>
          </p:nvSpPr>
          <p:spPr bwMode="auto">
            <a:xfrm>
              <a:off x="7913817"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O</a:t>
              </a:r>
              <a:endParaRPr lang="en-US" sz="1200">
                <a:solidFill>
                  <a:srgbClr val="4C698D"/>
                </a:solidFill>
              </a:endParaRPr>
            </a:p>
          </p:txBody>
        </p:sp>
        <p:sp>
          <p:nvSpPr>
            <p:cNvPr id="114" name="Rectangle 293"/>
            <p:cNvSpPr>
              <a:spLocks noChangeArrowheads="1"/>
            </p:cNvSpPr>
            <p:nvPr/>
          </p:nvSpPr>
          <p:spPr bwMode="auto">
            <a:xfrm>
              <a:off x="7913817"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O</a:t>
              </a:r>
              <a:endParaRPr lang="en-US" sz="1200">
                <a:solidFill>
                  <a:srgbClr val="4C698D"/>
                </a:solidFill>
              </a:endParaRPr>
            </a:p>
          </p:txBody>
        </p:sp>
        <p:sp>
          <p:nvSpPr>
            <p:cNvPr id="115" name="Rectangle 294"/>
            <p:cNvSpPr>
              <a:spLocks noChangeArrowheads="1"/>
            </p:cNvSpPr>
            <p:nvPr/>
          </p:nvSpPr>
          <p:spPr bwMode="auto">
            <a:xfrm>
              <a:off x="8032198"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116" name="Rectangle 295"/>
            <p:cNvSpPr>
              <a:spLocks noChangeArrowheads="1"/>
            </p:cNvSpPr>
            <p:nvPr/>
          </p:nvSpPr>
          <p:spPr bwMode="auto">
            <a:xfrm>
              <a:off x="8032198"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117" name="Rectangle 296"/>
            <p:cNvSpPr>
              <a:spLocks noChangeArrowheads="1"/>
            </p:cNvSpPr>
            <p:nvPr/>
          </p:nvSpPr>
          <p:spPr bwMode="auto">
            <a:xfrm>
              <a:off x="8032198" y="171152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a:t>
              </a:r>
              <a:endParaRPr lang="en-US" sz="1200">
                <a:solidFill>
                  <a:srgbClr val="4C698D"/>
                </a:solidFill>
              </a:endParaRPr>
            </a:p>
          </p:txBody>
        </p:sp>
        <p:sp>
          <p:nvSpPr>
            <p:cNvPr id="118" name="Rectangle 297"/>
            <p:cNvSpPr>
              <a:spLocks noChangeArrowheads="1"/>
            </p:cNvSpPr>
            <p:nvPr/>
          </p:nvSpPr>
          <p:spPr bwMode="auto">
            <a:xfrm>
              <a:off x="8149394"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19" name="Rectangle 298"/>
            <p:cNvSpPr>
              <a:spLocks noChangeArrowheads="1"/>
            </p:cNvSpPr>
            <p:nvPr/>
          </p:nvSpPr>
          <p:spPr bwMode="auto">
            <a:xfrm>
              <a:off x="8149394"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20" name="Rectangle 299"/>
            <p:cNvSpPr>
              <a:spLocks noChangeArrowheads="1"/>
            </p:cNvSpPr>
            <p:nvPr/>
          </p:nvSpPr>
          <p:spPr bwMode="auto">
            <a:xfrm>
              <a:off x="8149394" y="171152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grpSp>
          <p:nvGrpSpPr>
            <p:cNvPr id="121" name="Group 300"/>
            <p:cNvGrpSpPr>
              <a:grpSpLocks/>
            </p:cNvGrpSpPr>
            <p:nvPr/>
          </p:nvGrpSpPr>
          <p:grpSpPr bwMode="auto">
            <a:xfrm>
              <a:off x="5401778" y="1078774"/>
              <a:ext cx="629785" cy="491173"/>
              <a:chOff x="2051" y="903"/>
              <a:chExt cx="532" cy="451"/>
            </a:xfrm>
          </p:grpSpPr>
          <p:sp>
            <p:nvSpPr>
              <p:cNvPr id="241" name="Freeform 301"/>
              <p:cNvSpPr>
                <a:spLocks/>
              </p:cNvSpPr>
              <p:nvPr/>
            </p:nvSpPr>
            <p:spPr bwMode="auto">
              <a:xfrm>
                <a:off x="2051" y="903"/>
                <a:ext cx="532" cy="451"/>
              </a:xfrm>
              <a:custGeom>
                <a:avLst/>
                <a:gdLst>
                  <a:gd name="T0" fmla="*/ 483 w 2126"/>
                  <a:gd name="T1" fmla="*/ 833 h 1803"/>
                  <a:gd name="T2" fmla="*/ 400 w 2126"/>
                  <a:gd name="T3" fmla="*/ 828 h 1803"/>
                  <a:gd name="T4" fmla="*/ 286 w 2126"/>
                  <a:gd name="T5" fmla="*/ 854 h 1803"/>
                  <a:gd name="T6" fmla="*/ 182 w 2126"/>
                  <a:gd name="T7" fmla="*/ 908 h 1803"/>
                  <a:gd name="T8" fmla="*/ 87 w 2126"/>
                  <a:gd name="T9" fmla="*/ 1009 h 1803"/>
                  <a:gd name="T10" fmla="*/ 36 w 2126"/>
                  <a:gd name="T11" fmla="*/ 1121 h 1803"/>
                  <a:gd name="T12" fmla="*/ 0 w 2126"/>
                  <a:gd name="T13" fmla="*/ 1334 h 1803"/>
                  <a:gd name="T14" fmla="*/ 18 w 2126"/>
                  <a:gd name="T15" fmla="*/ 1469 h 1803"/>
                  <a:gd name="T16" fmla="*/ 71 w 2126"/>
                  <a:gd name="T17" fmla="*/ 1568 h 1803"/>
                  <a:gd name="T18" fmla="*/ 196 w 2126"/>
                  <a:gd name="T19" fmla="*/ 1662 h 1803"/>
                  <a:gd name="T20" fmla="*/ 297 w 2126"/>
                  <a:gd name="T21" fmla="*/ 1693 h 1803"/>
                  <a:gd name="T22" fmla="*/ 371 w 2126"/>
                  <a:gd name="T23" fmla="*/ 1702 h 1803"/>
                  <a:gd name="T24" fmla="*/ 938 w 2126"/>
                  <a:gd name="T25" fmla="*/ 1748 h 1803"/>
                  <a:gd name="T26" fmla="*/ 979 w 2126"/>
                  <a:gd name="T27" fmla="*/ 1744 h 1803"/>
                  <a:gd name="T28" fmla="*/ 1064 w 2126"/>
                  <a:gd name="T29" fmla="*/ 1736 h 1803"/>
                  <a:gd name="T30" fmla="*/ 1137 w 2126"/>
                  <a:gd name="T31" fmla="*/ 1736 h 1803"/>
                  <a:gd name="T32" fmla="*/ 1221 w 2126"/>
                  <a:gd name="T33" fmla="*/ 1756 h 1803"/>
                  <a:gd name="T34" fmla="*/ 1291 w 2126"/>
                  <a:gd name="T35" fmla="*/ 1777 h 1803"/>
                  <a:gd name="T36" fmla="*/ 1360 w 2126"/>
                  <a:gd name="T37" fmla="*/ 1787 h 1803"/>
                  <a:gd name="T38" fmla="*/ 1516 w 2126"/>
                  <a:gd name="T39" fmla="*/ 1795 h 1803"/>
                  <a:gd name="T40" fmla="*/ 1652 w 2126"/>
                  <a:gd name="T41" fmla="*/ 1802 h 1803"/>
                  <a:gd name="T42" fmla="*/ 1741 w 2126"/>
                  <a:gd name="T43" fmla="*/ 1799 h 1803"/>
                  <a:gd name="T44" fmla="*/ 1872 w 2126"/>
                  <a:gd name="T45" fmla="*/ 1782 h 1803"/>
                  <a:gd name="T46" fmla="*/ 2001 w 2126"/>
                  <a:gd name="T47" fmla="*/ 1758 h 1803"/>
                  <a:gd name="T48" fmla="*/ 2080 w 2126"/>
                  <a:gd name="T49" fmla="*/ 1734 h 1803"/>
                  <a:gd name="T50" fmla="*/ 2118 w 2126"/>
                  <a:gd name="T51" fmla="*/ 1706 h 1803"/>
                  <a:gd name="T52" fmla="*/ 2122 w 2126"/>
                  <a:gd name="T53" fmla="*/ 1677 h 1803"/>
                  <a:gd name="T54" fmla="*/ 2101 w 2126"/>
                  <a:gd name="T55" fmla="*/ 1655 h 1803"/>
                  <a:gd name="T56" fmla="*/ 1983 w 2126"/>
                  <a:gd name="T57" fmla="*/ 1579 h 1803"/>
                  <a:gd name="T58" fmla="*/ 1913 w 2126"/>
                  <a:gd name="T59" fmla="*/ 1534 h 1803"/>
                  <a:gd name="T60" fmla="*/ 1781 w 2126"/>
                  <a:gd name="T61" fmla="*/ 1483 h 1803"/>
                  <a:gd name="T62" fmla="*/ 1802 w 2126"/>
                  <a:gd name="T63" fmla="*/ 1231 h 1803"/>
                  <a:gd name="T64" fmla="*/ 1746 w 2126"/>
                  <a:gd name="T65" fmla="*/ 1072 h 1803"/>
                  <a:gd name="T66" fmla="*/ 1694 w 2126"/>
                  <a:gd name="T67" fmla="*/ 1005 h 1803"/>
                  <a:gd name="T68" fmla="*/ 1618 w 2126"/>
                  <a:gd name="T69" fmla="*/ 955 h 1803"/>
                  <a:gd name="T70" fmla="*/ 1449 w 2126"/>
                  <a:gd name="T71" fmla="*/ 923 h 1803"/>
                  <a:gd name="T72" fmla="*/ 1484 w 2126"/>
                  <a:gd name="T73" fmla="*/ 861 h 1803"/>
                  <a:gd name="T74" fmla="*/ 1442 w 2126"/>
                  <a:gd name="T75" fmla="*/ 760 h 1803"/>
                  <a:gd name="T76" fmla="*/ 1400 w 2126"/>
                  <a:gd name="T77" fmla="*/ 678 h 1803"/>
                  <a:gd name="T78" fmla="*/ 1310 w 2126"/>
                  <a:gd name="T79" fmla="*/ 502 h 1803"/>
                  <a:gd name="T80" fmla="*/ 1285 w 2126"/>
                  <a:gd name="T81" fmla="*/ 407 h 1803"/>
                  <a:gd name="T82" fmla="*/ 1402 w 2126"/>
                  <a:gd name="T83" fmla="*/ 248 h 1803"/>
                  <a:gd name="T84" fmla="*/ 1363 w 2126"/>
                  <a:gd name="T85" fmla="*/ 124 h 1803"/>
                  <a:gd name="T86" fmla="*/ 1303 w 2126"/>
                  <a:gd name="T87" fmla="*/ 51 h 1803"/>
                  <a:gd name="T88" fmla="*/ 1246 w 2126"/>
                  <a:gd name="T89" fmla="*/ 17 h 1803"/>
                  <a:gd name="T90" fmla="*/ 1177 w 2126"/>
                  <a:gd name="T91" fmla="*/ 2 h 1803"/>
                  <a:gd name="T92" fmla="*/ 1105 w 2126"/>
                  <a:gd name="T93" fmla="*/ 2 h 1803"/>
                  <a:gd name="T94" fmla="*/ 1004 w 2126"/>
                  <a:gd name="T95" fmla="*/ 41 h 1803"/>
                  <a:gd name="T96" fmla="*/ 979 w 2126"/>
                  <a:gd name="T97" fmla="*/ 152 h 1803"/>
                  <a:gd name="T98" fmla="*/ 943 w 2126"/>
                  <a:gd name="T99" fmla="*/ 226 h 1803"/>
                  <a:gd name="T100" fmla="*/ 818 w 2126"/>
                  <a:gd name="T101" fmla="*/ 265 h 1803"/>
                  <a:gd name="T102" fmla="*/ 638 w 2126"/>
                  <a:gd name="T103" fmla="*/ 409 h 1803"/>
                  <a:gd name="T104" fmla="*/ 550 w 2126"/>
                  <a:gd name="T105" fmla="*/ 554 h 1803"/>
                  <a:gd name="T106" fmla="*/ 499 w 2126"/>
                  <a:gd name="T107" fmla="*/ 700 h 1803"/>
                  <a:gd name="T108" fmla="*/ 525 w 2126"/>
                  <a:gd name="T109" fmla="*/ 784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6" h="1803">
                    <a:moveTo>
                      <a:pt x="507" y="840"/>
                    </a:moveTo>
                    <a:lnTo>
                      <a:pt x="506" y="840"/>
                    </a:lnTo>
                    <a:lnTo>
                      <a:pt x="503" y="839"/>
                    </a:lnTo>
                    <a:lnTo>
                      <a:pt x="499" y="838"/>
                    </a:lnTo>
                    <a:lnTo>
                      <a:pt x="491" y="836"/>
                    </a:lnTo>
                    <a:lnTo>
                      <a:pt x="483" y="833"/>
                    </a:lnTo>
                    <a:lnTo>
                      <a:pt x="473" y="832"/>
                    </a:lnTo>
                    <a:lnTo>
                      <a:pt x="461" y="830"/>
                    </a:lnTo>
                    <a:lnTo>
                      <a:pt x="448" y="829"/>
                    </a:lnTo>
                    <a:lnTo>
                      <a:pt x="433" y="828"/>
                    </a:lnTo>
                    <a:lnTo>
                      <a:pt x="418" y="828"/>
                    </a:lnTo>
                    <a:lnTo>
                      <a:pt x="400" y="828"/>
                    </a:lnTo>
                    <a:lnTo>
                      <a:pt x="383" y="830"/>
                    </a:lnTo>
                    <a:lnTo>
                      <a:pt x="364" y="832"/>
                    </a:lnTo>
                    <a:lnTo>
                      <a:pt x="344" y="836"/>
                    </a:lnTo>
                    <a:lnTo>
                      <a:pt x="323" y="841"/>
                    </a:lnTo>
                    <a:lnTo>
                      <a:pt x="303" y="848"/>
                    </a:lnTo>
                    <a:lnTo>
                      <a:pt x="286" y="854"/>
                    </a:lnTo>
                    <a:lnTo>
                      <a:pt x="268" y="861"/>
                    </a:lnTo>
                    <a:lnTo>
                      <a:pt x="251" y="868"/>
                    </a:lnTo>
                    <a:lnTo>
                      <a:pt x="234" y="876"/>
                    </a:lnTo>
                    <a:lnTo>
                      <a:pt x="216" y="885"/>
                    </a:lnTo>
                    <a:lnTo>
                      <a:pt x="199" y="896"/>
                    </a:lnTo>
                    <a:lnTo>
                      <a:pt x="182" y="908"/>
                    </a:lnTo>
                    <a:lnTo>
                      <a:pt x="165" y="921"/>
                    </a:lnTo>
                    <a:lnTo>
                      <a:pt x="148" y="935"/>
                    </a:lnTo>
                    <a:lnTo>
                      <a:pt x="132" y="951"/>
                    </a:lnTo>
                    <a:lnTo>
                      <a:pt x="117" y="969"/>
                    </a:lnTo>
                    <a:lnTo>
                      <a:pt x="102" y="987"/>
                    </a:lnTo>
                    <a:lnTo>
                      <a:pt x="87" y="1009"/>
                    </a:lnTo>
                    <a:lnTo>
                      <a:pt x="73" y="1030"/>
                    </a:lnTo>
                    <a:lnTo>
                      <a:pt x="62" y="1055"/>
                    </a:lnTo>
                    <a:lnTo>
                      <a:pt x="50" y="1082"/>
                    </a:lnTo>
                    <a:lnTo>
                      <a:pt x="47" y="1087"/>
                    </a:lnTo>
                    <a:lnTo>
                      <a:pt x="43" y="1100"/>
                    </a:lnTo>
                    <a:lnTo>
                      <a:pt x="36" y="1121"/>
                    </a:lnTo>
                    <a:lnTo>
                      <a:pt x="28" y="1148"/>
                    </a:lnTo>
                    <a:lnTo>
                      <a:pt x="19" y="1182"/>
                    </a:lnTo>
                    <a:lnTo>
                      <a:pt x="11" y="1220"/>
                    </a:lnTo>
                    <a:lnTo>
                      <a:pt x="4" y="1262"/>
                    </a:lnTo>
                    <a:lnTo>
                      <a:pt x="0" y="1307"/>
                    </a:lnTo>
                    <a:lnTo>
                      <a:pt x="0" y="1334"/>
                    </a:lnTo>
                    <a:lnTo>
                      <a:pt x="0" y="1362"/>
                    </a:lnTo>
                    <a:lnTo>
                      <a:pt x="2" y="1389"/>
                    </a:lnTo>
                    <a:lnTo>
                      <a:pt x="5" y="1417"/>
                    </a:lnTo>
                    <a:lnTo>
                      <a:pt x="8" y="1434"/>
                    </a:lnTo>
                    <a:lnTo>
                      <a:pt x="13" y="1452"/>
                    </a:lnTo>
                    <a:lnTo>
                      <a:pt x="18" y="1469"/>
                    </a:lnTo>
                    <a:lnTo>
                      <a:pt x="24" y="1485"/>
                    </a:lnTo>
                    <a:lnTo>
                      <a:pt x="30" y="1502"/>
                    </a:lnTo>
                    <a:lnTo>
                      <a:pt x="39" y="1519"/>
                    </a:lnTo>
                    <a:lnTo>
                      <a:pt x="47" y="1535"/>
                    </a:lnTo>
                    <a:lnTo>
                      <a:pt x="57" y="1550"/>
                    </a:lnTo>
                    <a:lnTo>
                      <a:pt x="71" y="1568"/>
                    </a:lnTo>
                    <a:lnTo>
                      <a:pt x="86" y="1587"/>
                    </a:lnTo>
                    <a:lnTo>
                      <a:pt x="105" y="1604"/>
                    </a:lnTo>
                    <a:lnTo>
                      <a:pt x="124" y="1620"/>
                    </a:lnTo>
                    <a:lnTo>
                      <a:pt x="146" y="1636"/>
                    </a:lnTo>
                    <a:lnTo>
                      <a:pt x="170" y="1649"/>
                    </a:lnTo>
                    <a:lnTo>
                      <a:pt x="196" y="1662"/>
                    </a:lnTo>
                    <a:lnTo>
                      <a:pt x="224" y="1672"/>
                    </a:lnTo>
                    <a:lnTo>
                      <a:pt x="238" y="1677"/>
                    </a:lnTo>
                    <a:lnTo>
                      <a:pt x="252" y="1681"/>
                    </a:lnTo>
                    <a:lnTo>
                      <a:pt x="266" y="1685"/>
                    </a:lnTo>
                    <a:lnTo>
                      <a:pt x="281" y="1690"/>
                    </a:lnTo>
                    <a:lnTo>
                      <a:pt x="297" y="1693"/>
                    </a:lnTo>
                    <a:lnTo>
                      <a:pt x="314" y="1696"/>
                    </a:lnTo>
                    <a:lnTo>
                      <a:pt x="331" y="1698"/>
                    </a:lnTo>
                    <a:lnTo>
                      <a:pt x="348" y="1701"/>
                    </a:lnTo>
                    <a:lnTo>
                      <a:pt x="352" y="1701"/>
                    </a:lnTo>
                    <a:lnTo>
                      <a:pt x="359" y="1702"/>
                    </a:lnTo>
                    <a:lnTo>
                      <a:pt x="371" y="1702"/>
                    </a:lnTo>
                    <a:lnTo>
                      <a:pt x="386" y="1701"/>
                    </a:lnTo>
                    <a:lnTo>
                      <a:pt x="404" y="1698"/>
                    </a:lnTo>
                    <a:lnTo>
                      <a:pt x="423" y="1695"/>
                    </a:lnTo>
                    <a:lnTo>
                      <a:pt x="444" y="1689"/>
                    </a:lnTo>
                    <a:lnTo>
                      <a:pt x="464" y="1680"/>
                    </a:lnTo>
                    <a:lnTo>
                      <a:pt x="938" y="1748"/>
                    </a:lnTo>
                    <a:lnTo>
                      <a:pt x="939" y="1748"/>
                    </a:lnTo>
                    <a:lnTo>
                      <a:pt x="944" y="1747"/>
                    </a:lnTo>
                    <a:lnTo>
                      <a:pt x="950" y="1747"/>
                    </a:lnTo>
                    <a:lnTo>
                      <a:pt x="958" y="1746"/>
                    </a:lnTo>
                    <a:lnTo>
                      <a:pt x="969" y="1745"/>
                    </a:lnTo>
                    <a:lnTo>
                      <a:pt x="979" y="1744"/>
                    </a:lnTo>
                    <a:lnTo>
                      <a:pt x="992" y="1743"/>
                    </a:lnTo>
                    <a:lnTo>
                      <a:pt x="1006" y="1741"/>
                    </a:lnTo>
                    <a:lnTo>
                      <a:pt x="1021" y="1739"/>
                    </a:lnTo>
                    <a:lnTo>
                      <a:pt x="1035" y="1738"/>
                    </a:lnTo>
                    <a:lnTo>
                      <a:pt x="1050" y="1737"/>
                    </a:lnTo>
                    <a:lnTo>
                      <a:pt x="1064" y="1736"/>
                    </a:lnTo>
                    <a:lnTo>
                      <a:pt x="1078" y="1735"/>
                    </a:lnTo>
                    <a:lnTo>
                      <a:pt x="1092" y="1735"/>
                    </a:lnTo>
                    <a:lnTo>
                      <a:pt x="1104" y="1734"/>
                    </a:lnTo>
                    <a:lnTo>
                      <a:pt x="1115" y="1734"/>
                    </a:lnTo>
                    <a:lnTo>
                      <a:pt x="1126" y="1734"/>
                    </a:lnTo>
                    <a:lnTo>
                      <a:pt x="1137" y="1736"/>
                    </a:lnTo>
                    <a:lnTo>
                      <a:pt x="1150" y="1738"/>
                    </a:lnTo>
                    <a:lnTo>
                      <a:pt x="1164" y="1741"/>
                    </a:lnTo>
                    <a:lnTo>
                      <a:pt x="1177" y="1744"/>
                    </a:lnTo>
                    <a:lnTo>
                      <a:pt x="1193" y="1747"/>
                    </a:lnTo>
                    <a:lnTo>
                      <a:pt x="1207" y="1751"/>
                    </a:lnTo>
                    <a:lnTo>
                      <a:pt x="1221" y="1756"/>
                    </a:lnTo>
                    <a:lnTo>
                      <a:pt x="1235" y="1760"/>
                    </a:lnTo>
                    <a:lnTo>
                      <a:pt x="1248" y="1763"/>
                    </a:lnTo>
                    <a:lnTo>
                      <a:pt x="1260" y="1768"/>
                    </a:lnTo>
                    <a:lnTo>
                      <a:pt x="1272" y="1772"/>
                    </a:lnTo>
                    <a:lnTo>
                      <a:pt x="1282" y="1775"/>
                    </a:lnTo>
                    <a:lnTo>
                      <a:pt x="1291" y="1777"/>
                    </a:lnTo>
                    <a:lnTo>
                      <a:pt x="1299" y="1781"/>
                    </a:lnTo>
                    <a:lnTo>
                      <a:pt x="1305" y="1782"/>
                    </a:lnTo>
                    <a:lnTo>
                      <a:pt x="1313" y="1783"/>
                    </a:lnTo>
                    <a:lnTo>
                      <a:pt x="1325" y="1784"/>
                    </a:lnTo>
                    <a:lnTo>
                      <a:pt x="1341" y="1785"/>
                    </a:lnTo>
                    <a:lnTo>
                      <a:pt x="1360" y="1787"/>
                    </a:lnTo>
                    <a:lnTo>
                      <a:pt x="1382" y="1788"/>
                    </a:lnTo>
                    <a:lnTo>
                      <a:pt x="1407" y="1789"/>
                    </a:lnTo>
                    <a:lnTo>
                      <a:pt x="1433" y="1790"/>
                    </a:lnTo>
                    <a:lnTo>
                      <a:pt x="1461" y="1791"/>
                    </a:lnTo>
                    <a:lnTo>
                      <a:pt x="1488" y="1794"/>
                    </a:lnTo>
                    <a:lnTo>
                      <a:pt x="1516" y="1795"/>
                    </a:lnTo>
                    <a:lnTo>
                      <a:pt x="1543" y="1796"/>
                    </a:lnTo>
                    <a:lnTo>
                      <a:pt x="1569" y="1797"/>
                    </a:lnTo>
                    <a:lnTo>
                      <a:pt x="1594" y="1799"/>
                    </a:lnTo>
                    <a:lnTo>
                      <a:pt x="1616" y="1800"/>
                    </a:lnTo>
                    <a:lnTo>
                      <a:pt x="1635" y="1801"/>
                    </a:lnTo>
                    <a:lnTo>
                      <a:pt x="1652" y="1802"/>
                    </a:lnTo>
                    <a:lnTo>
                      <a:pt x="1662" y="1803"/>
                    </a:lnTo>
                    <a:lnTo>
                      <a:pt x="1674" y="1803"/>
                    </a:lnTo>
                    <a:lnTo>
                      <a:pt x="1688" y="1802"/>
                    </a:lnTo>
                    <a:lnTo>
                      <a:pt x="1705" y="1801"/>
                    </a:lnTo>
                    <a:lnTo>
                      <a:pt x="1723" y="1800"/>
                    </a:lnTo>
                    <a:lnTo>
                      <a:pt x="1741" y="1799"/>
                    </a:lnTo>
                    <a:lnTo>
                      <a:pt x="1762" y="1797"/>
                    </a:lnTo>
                    <a:lnTo>
                      <a:pt x="1784" y="1794"/>
                    </a:lnTo>
                    <a:lnTo>
                      <a:pt x="1805" y="1791"/>
                    </a:lnTo>
                    <a:lnTo>
                      <a:pt x="1827" y="1788"/>
                    </a:lnTo>
                    <a:lnTo>
                      <a:pt x="1850" y="1785"/>
                    </a:lnTo>
                    <a:lnTo>
                      <a:pt x="1872" y="1782"/>
                    </a:lnTo>
                    <a:lnTo>
                      <a:pt x="1895" y="1778"/>
                    </a:lnTo>
                    <a:lnTo>
                      <a:pt x="1918" y="1774"/>
                    </a:lnTo>
                    <a:lnTo>
                      <a:pt x="1939" y="1771"/>
                    </a:lnTo>
                    <a:lnTo>
                      <a:pt x="1960" y="1767"/>
                    </a:lnTo>
                    <a:lnTo>
                      <a:pt x="1982" y="1762"/>
                    </a:lnTo>
                    <a:lnTo>
                      <a:pt x="2001" y="1758"/>
                    </a:lnTo>
                    <a:lnTo>
                      <a:pt x="2020" y="1754"/>
                    </a:lnTo>
                    <a:lnTo>
                      <a:pt x="2037" y="1750"/>
                    </a:lnTo>
                    <a:lnTo>
                      <a:pt x="2051" y="1746"/>
                    </a:lnTo>
                    <a:lnTo>
                      <a:pt x="2064" y="1742"/>
                    </a:lnTo>
                    <a:lnTo>
                      <a:pt x="2074" y="1737"/>
                    </a:lnTo>
                    <a:lnTo>
                      <a:pt x="2080" y="1734"/>
                    </a:lnTo>
                    <a:lnTo>
                      <a:pt x="2088" y="1730"/>
                    </a:lnTo>
                    <a:lnTo>
                      <a:pt x="2095" y="1724"/>
                    </a:lnTo>
                    <a:lnTo>
                      <a:pt x="2102" y="1720"/>
                    </a:lnTo>
                    <a:lnTo>
                      <a:pt x="2108" y="1715"/>
                    </a:lnTo>
                    <a:lnTo>
                      <a:pt x="2114" y="1710"/>
                    </a:lnTo>
                    <a:lnTo>
                      <a:pt x="2118" y="1706"/>
                    </a:lnTo>
                    <a:lnTo>
                      <a:pt x="2122" y="1701"/>
                    </a:lnTo>
                    <a:lnTo>
                      <a:pt x="2125" y="1696"/>
                    </a:lnTo>
                    <a:lnTo>
                      <a:pt x="2126" y="1691"/>
                    </a:lnTo>
                    <a:lnTo>
                      <a:pt x="2126" y="1686"/>
                    </a:lnTo>
                    <a:lnTo>
                      <a:pt x="2125" y="1681"/>
                    </a:lnTo>
                    <a:lnTo>
                      <a:pt x="2122" y="1677"/>
                    </a:lnTo>
                    <a:lnTo>
                      <a:pt x="2120" y="1673"/>
                    </a:lnTo>
                    <a:lnTo>
                      <a:pt x="2118" y="1670"/>
                    </a:lnTo>
                    <a:lnTo>
                      <a:pt x="2115" y="1667"/>
                    </a:lnTo>
                    <a:lnTo>
                      <a:pt x="2110" y="1663"/>
                    </a:lnTo>
                    <a:lnTo>
                      <a:pt x="2106" y="1659"/>
                    </a:lnTo>
                    <a:lnTo>
                      <a:pt x="2101" y="1655"/>
                    </a:lnTo>
                    <a:lnTo>
                      <a:pt x="2094" y="1651"/>
                    </a:lnTo>
                    <a:lnTo>
                      <a:pt x="2087" y="1646"/>
                    </a:lnTo>
                    <a:lnTo>
                      <a:pt x="2061" y="1630"/>
                    </a:lnTo>
                    <a:lnTo>
                      <a:pt x="2034" y="1613"/>
                    </a:lnTo>
                    <a:lnTo>
                      <a:pt x="2008" y="1596"/>
                    </a:lnTo>
                    <a:lnTo>
                      <a:pt x="1983" y="1579"/>
                    </a:lnTo>
                    <a:lnTo>
                      <a:pt x="1962" y="1565"/>
                    </a:lnTo>
                    <a:lnTo>
                      <a:pt x="1946" y="1553"/>
                    </a:lnTo>
                    <a:lnTo>
                      <a:pt x="1935" y="1547"/>
                    </a:lnTo>
                    <a:lnTo>
                      <a:pt x="1931" y="1544"/>
                    </a:lnTo>
                    <a:lnTo>
                      <a:pt x="1926" y="1541"/>
                    </a:lnTo>
                    <a:lnTo>
                      <a:pt x="1913" y="1534"/>
                    </a:lnTo>
                    <a:lnTo>
                      <a:pt x="1894" y="1524"/>
                    </a:lnTo>
                    <a:lnTo>
                      <a:pt x="1871" y="1513"/>
                    </a:lnTo>
                    <a:lnTo>
                      <a:pt x="1846" y="1502"/>
                    </a:lnTo>
                    <a:lnTo>
                      <a:pt x="1821" y="1493"/>
                    </a:lnTo>
                    <a:lnTo>
                      <a:pt x="1800" y="1485"/>
                    </a:lnTo>
                    <a:lnTo>
                      <a:pt x="1781" y="1483"/>
                    </a:lnTo>
                    <a:lnTo>
                      <a:pt x="1785" y="1467"/>
                    </a:lnTo>
                    <a:lnTo>
                      <a:pt x="1793" y="1424"/>
                    </a:lnTo>
                    <a:lnTo>
                      <a:pt x="1802" y="1362"/>
                    </a:lnTo>
                    <a:lnTo>
                      <a:pt x="1805" y="1286"/>
                    </a:lnTo>
                    <a:lnTo>
                      <a:pt x="1804" y="1258"/>
                    </a:lnTo>
                    <a:lnTo>
                      <a:pt x="1802" y="1231"/>
                    </a:lnTo>
                    <a:lnTo>
                      <a:pt x="1797" y="1203"/>
                    </a:lnTo>
                    <a:lnTo>
                      <a:pt x="1790" y="1176"/>
                    </a:lnTo>
                    <a:lnTo>
                      <a:pt x="1781" y="1150"/>
                    </a:lnTo>
                    <a:lnTo>
                      <a:pt x="1772" y="1122"/>
                    </a:lnTo>
                    <a:lnTo>
                      <a:pt x="1759" y="1097"/>
                    </a:lnTo>
                    <a:lnTo>
                      <a:pt x="1746" y="1072"/>
                    </a:lnTo>
                    <a:lnTo>
                      <a:pt x="1738" y="1060"/>
                    </a:lnTo>
                    <a:lnTo>
                      <a:pt x="1731" y="1048"/>
                    </a:lnTo>
                    <a:lnTo>
                      <a:pt x="1722" y="1036"/>
                    </a:lnTo>
                    <a:lnTo>
                      <a:pt x="1713" y="1025"/>
                    </a:lnTo>
                    <a:lnTo>
                      <a:pt x="1705" y="1014"/>
                    </a:lnTo>
                    <a:lnTo>
                      <a:pt x="1694" y="1005"/>
                    </a:lnTo>
                    <a:lnTo>
                      <a:pt x="1683" y="995"/>
                    </a:lnTo>
                    <a:lnTo>
                      <a:pt x="1672" y="985"/>
                    </a:lnTo>
                    <a:lnTo>
                      <a:pt x="1659" y="976"/>
                    </a:lnTo>
                    <a:lnTo>
                      <a:pt x="1646" y="969"/>
                    </a:lnTo>
                    <a:lnTo>
                      <a:pt x="1632" y="961"/>
                    </a:lnTo>
                    <a:lnTo>
                      <a:pt x="1618" y="955"/>
                    </a:lnTo>
                    <a:lnTo>
                      <a:pt x="1602" y="949"/>
                    </a:lnTo>
                    <a:lnTo>
                      <a:pt x="1584" y="944"/>
                    </a:lnTo>
                    <a:lnTo>
                      <a:pt x="1567" y="940"/>
                    </a:lnTo>
                    <a:lnTo>
                      <a:pt x="1548" y="936"/>
                    </a:lnTo>
                    <a:lnTo>
                      <a:pt x="1447" y="925"/>
                    </a:lnTo>
                    <a:lnTo>
                      <a:pt x="1449" y="923"/>
                    </a:lnTo>
                    <a:lnTo>
                      <a:pt x="1455" y="919"/>
                    </a:lnTo>
                    <a:lnTo>
                      <a:pt x="1462" y="910"/>
                    </a:lnTo>
                    <a:lnTo>
                      <a:pt x="1470" y="901"/>
                    </a:lnTo>
                    <a:lnTo>
                      <a:pt x="1477" y="889"/>
                    </a:lnTo>
                    <a:lnTo>
                      <a:pt x="1482" y="875"/>
                    </a:lnTo>
                    <a:lnTo>
                      <a:pt x="1484" y="861"/>
                    </a:lnTo>
                    <a:lnTo>
                      <a:pt x="1482" y="845"/>
                    </a:lnTo>
                    <a:lnTo>
                      <a:pt x="1475" y="829"/>
                    </a:lnTo>
                    <a:lnTo>
                      <a:pt x="1468" y="811"/>
                    </a:lnTo>
                    <a:lnTo>
                      <a:pt x="1459" y="792"/>
                    </a:lnTo>
                    <a:lnTo>
                      <a:pt x="1450" y="775"/>
                    </a:lnTo>
                    <a:lnTo>
                      <a:pt x="1442" y="760"/>
                    </a:lnTo>
                    <a:lnTo>
                      <a:pt x="1434" y="747"/>
                    </a:lnTo>
                    <a:lnTo>
                      <a:pt x="1430" y="739"/>
                    </a:lnTo>
                    <a:lnTo>
                      <a:pt x="1428" y="736"/>
                    </a:lnTo>
                    <a:lnTo>
                      <a:pt x="1424" y="728"/>
                    </a:lnTo>
                    <a:lnTo>
                      <a:pt x="1415" y="708"/>
                    </a:lnTo>
                    <a:lnTo>
                      <a:pt x="1400" y="678"/>
                    </a:lnTo>
                    <a:lnTo>
                      <a:pt x="1383" y="643"/>
                    </a:lnTo>
                    <a:lnTo>
                      <a:pt x="1366" y="605"/>
                    </a:lnTo>
                    <a:lnTo>
                      <a:pt x="1347" y="569"/>
                    </a:lnTo>
                    <a:lnTo>
                      <a:pt x="1331" y="540"/>
                    </a:lnTo>
                    <a:lnTo>
                      <a:pt x="1319" y="518"/>
                    </a:lnTo>
                    <a:lnTo>
                      <a:pt x="1310" y="502"/>
                    </a:lnTo>
                    <a:lnTo>
                      <a:pt x="1302" y="484"/>
                    </a:lnTo>
                    <a:lnTo>
                      <a:pt x="1297" y="464"/>
                    </a:lnTo>
                    <a:lnTo>
                      <a:pt x="1292" y="446"/>
                    </a:lnTo>
                    <a:lnTo>
                      <a:pt x="1289" y="430"/>
                    </a:lnTo>
                    <a:lnTo>
                      <a:pt x="1286" y="416"/>
                    </a:lnTo>
                    <a:lnTo>
                      <a:pt x="1285" y="407"/>
                    </a:lnTo>
                    <a:lnTo>
                      <a:pt x="1285" y="404"/>
                    </a:lnTo>
                    <a:lnTo>
                      <a:pt x="1326" y="321"/>
                    </a:lnTo>
                    <a:lnTo>
                      <a:pt x="1387" y="309"/>
                    </a:lnTo>
                    <a:lnTo>
                      <a:pt x="1392" y="299"/>
                    </a:lnTo>
                    <a:lnTo>
                      <a:pt x="1398" y="275"/>
                    </a:lnTo>
                    <a:lnTo>
                      <a:pt x="1402" y="248"/>
                    </a:lnTo>
                    <a:lnTo>
                      <a:pt x="1394" y="226"/>
                    </a:lnTo>
                    <a:lnTo>
                      <a:pt x="1393" y="219"/>
                    </a:lnTo>
                    <a:lnTo>
                      <a:pt x="1390" y="199"/>
                    </a:lnTo>
                    <a:lnTo>
                      <a:pt x="1382" y="171"/>
                    </a:lnTo>
                    <a:lnTo>
                      <a:pt x="1369" y="137"/>
                    </a:lnTo>
                    <a:lnTo>
                      <a:pt x="1363" y="124"/>
                    </a:lnTo>
                    <a:lnTo>
                      <a:pt x="1355" y="112"/>
                    </a:lnTo>
                    <a:lnTo>
                      <a:pt x="1346" y="99"/>
                    </a:lnTo>
                    <a:lnTo>
                      <a:pt x="1338" y="87"/>
                    </a:lnTo>
                    <a:lnTo>
                      <a:pt x="1327" y="74"/>
                    </a:lnTo>
                    <a:lnTo>
                      <a:pt x="1316" y="62"/>
                    </a:lnTo>
                    <a:lnTo>
                      <a:pt x="1303" y="51"/>
                    </a:lnTo>
                    <a:lnTo>
                      <a:pt x="1289" y="40"/>
                    </a:lnTo>
                    <a:lnTo>
                      <a:pt x="1281" y="35"/>
                    </a:lnTo>
                    <a:lnTo>
                      <a:pt x="1273" y="30"/>
                    </a:lnTo>
                    <a:lnTo>
                      <a:pt x="1264" y="26"/>
                    </a:lnTo>
                    <a:lnTo>
                      <a:pt x="1254" y="22"/>
                    </a:lnTo>
                    <a:lnTo>
                      <a:pt x="1246" y="17"/>
                    </a:lnTo>
                    <a:lnTo>
                      <a:pt x="1235" y="14"/>
                    </a:lnTo>
                    <a:lnTo>
                      <a:pt x="1225" y="11"/>
                    </a:lnTo>
                    <a:lnTo>
                      <a:pt x="1213" y="8"/>
                    </a:lnTo>
                    <a:lnTo>
                      <a:pt x="1202" y="5"/>
                    </a:lnTo>
                    <a:lnTo>
                      <a:pt x="1190" y="3"/>
                    </a:lnTo>
                    <a:lnTo>
                      <a:pt x="1177" y="2"/>
                    </a:lnTo>
                    <a:lnTo>
                      <a:pt x="1164" y="1"/>
                    </a:lnTo>
                    <a:lnTo>
                      <a:pt x="1151" y="0"/>
                    </a:lnTo>
                    <a:lnTo>
                      <a:pt x="1137" y="0"/>
                    </a:lnTo>
                    <a:lnTo>
                      <a:pt x="1123" y="1"/>
                    </a:lnTo>
                    <a:lnTo>
                      <a:pt x="1108" y="2"/>
                    </a:lnTo>
                    <a:lnTo>
                      <a:pt x="1105" y="2"/>
                    </a:lnTo>
                    <a:lnTo>
                      <a:pt x="1095" y="4"/>
                    </a:lnTo>
                    <a:lnTo>
                      <a:pt x="1081" y="8"/>
                    </a:lnTo>
                    <a:lnTo>
                      <a:pt x="1063" y="12"/>
                    </a:lnTo>
                    <a:lnTo>
                      <a:pt x="1043" y="19"/>
                    </a:lnTo>
                    <a:lnTo>
                      <a:pt x="1024" y="28"/>
                    </a:lnTo>
                    <a:lnTo>
                      <a:pt x="1004" y="41"/>
                    </a:lnTo>
                    <a:lnTo>
                      <a:pt x="988" y="57"/>
                    </a:lnTo>
                    <a:lnTo>
                      <a:pt x="979" y="69"/>
                    </a:lnTo>
                    <a:lnTo>
                      <a:pt x="972" y="83"/>
                    </a:lnTo>
                    <a:lnTo>
                      <a:pt x="967" y="100"/>
                    </a:lnTo>
                    <a:lnTo>
                      <a:pt x="965" y="118"/>
                    </a:lnTo>
                    <a:lnTo>
                      <a:pt x="979" y="152"/>
                    </a:lnTo>
                    <a:lnTo>
                      <a:pt x="979" y="159"/>
                    </a:lnTo>
                    <a:lnTo>
                      <a:pt x="977" y="178"/>
                    </a:lnTo>
                    <a:lnTo>
                      <a:pt x="971" y="200"/>
                    </a:lnTo>
                    <a:lnTo>
                      <a:pt x="959" y="220"/>
                    </a:lnTo>
                    <a:lnTo>
                      <a:pt x="952" y="223"/>
                    </a:lnTo>
                    <a:lnTo>
                      <a:pt x="943" y="226"/>
                    </a:lnTo>
                    <a:lnTo>
                      <a:pt x="929" y="229"/>
                    </a:lnTo>
                    <a:lnTo>
                      <a:pt x="912" y="234"/>
                    </a:lnTo>
                    <a:lnTo>
                      <a:pt x="892" y="239"/>
                    </a:lnTo>
                    <a:lnTo>
                      <a:pt x="869" y="246"/>
                    </a:lnTo>
                    <a:lnTo>
                      <a:pt x="844" y="253"/>
                    </a:lnTo>
                    <a:lnTo>
                      <a:pt x="818" y="265"/>
                    </a:lnTo>
                    <a:lnTo>
                      <a:pt x="790" y="279"/>
                    </a:lnTo>
                    <a:lnTo>
                      <a:pt x="760" y="297"/>
                    </a:lnTo>
                    <a:lnTo>
                      <a:pt x="729" y="317"/>
                    </a:lnTo>
                    <a:lnTo>
                      <a:pt x="699" y="343"/>
                    </a:lnTo>
                    <a:lnTo>
                      <a:pt x="669" y="373"/>
                    </a:lnTo>
                    <a:lnTo>
                      <a:pt x="638" y="409"/>
                    </a:lnTo>
                    <a:lnTo>
                      <a:pt x="608" y="451"/>
                    </a:lnTo>
                    <a:lnTo>
                      <a:pt x="580" y="499"/>
                    </a:lnTo>
                    <a:lnTo>
                      <a:pt x="578" y="503"/>
                    </a:lnTo>
                    <a:lnTo>
                      <a:pt x="571" y="514"/>
                    </a:lnTo>
                    <a:lnTo>
                      <a:pt x="562" y="533"/>
                    </a:lnTo>
                    <a:lnTo>
                      <a:pt x="550" y="554"/>
                    </a:lnTo>
                    <a:lnTo>
                      <a:pt x="537" y="578"/>
                    </a:lnTo>
                    <a:lnTo>
                      <a:pt x="525" y="604"/>
                    </a:lnTo>
                    <a:lnTo>
                      <a:pt x="513" y="630"/>
                    </a:lnTo>
                    <a:lnTo>
                      <a:pt x="504" y="655"/>
                    </a:lnTo>
                    <a:lnTo>
                      <a:pt x="500" y="678"/>
                    </a:lnTo>
                    <a:lnTo>
                      <a:pt x="499" y="700"/>
                    </a:lnTo>
                    <a:lnTo>
                      <a:pt x="502" y="722"/>
                    </a:lnTo>
                    <a:lnTo>
                      <a:pt x="507" y="741"/>
                    </a:lnTo>
                    <a:lnTo>
                      <a:pt x="513" y="759"/>
                    </a:lnTo>
                    <a:lnTo>
                      <a:pt x="519" y="772"/>
                    </a:lnTo>
                    <a:lnTo>
                      <a:pt x="523" y="780"/>
                    </a:lnTo>
                    <a:lnTo>
                      <a:pt x="525" y="784"/>
                    </a:lnTo>
                    <a:lnTo>
                      <a:pt x="507" y="84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2" name="Freeform 302"/>
              <p:cNvSpPr>
                <a:spLocks/>
              </p:cNvSpPr>
              <p:nvPr/>
            </p:nvSpPr>
            <p:spPr bwMode="auto">
              <a:xfrm>
                <a:off x="2061" y="908"/>
                <a:ext cx="484" cy="435"/>
              </a:xfrm>
              <a:custGeom>
                <a:avLst/>
                <a:gdLst>
                  <a:gd name="T0" fmla="*/ 1289 w 1934"/>
                  <a:gd name="T1" fmla="*/ 226 h 1743"/>
                  <a:gd name="T2" fmla="*/ 1199 w 1934"/>
                  <a:gd name="T3" fmla="*/ 279 h 1743"/>
                  <a:gd name="T4" fmla="*/ 1051 w 1934"/>
                  <a:gd name="T5" fmla="*/ 378 h 1743"/>
                  <a:gd name="T6" fmla="*/ 1322 w 1934"/>
                  <a:gd name="T7" fmla="*/ 746 h 1743"/>
                  <a:gd name="T8" fmla="*/ 1370 w 1934"/>
                  <a:gd name="T9" fmla="*/ 875 h 1743"/>
                  <a:gd name="T10" fmla="*/ 1227 w 1934"/>
                  <a:gd name="T11" fmla="*/ 904 h 1743"/>
                  <a:gd name="T12" fmla="*/ 1469 w 1934"/>
                  <a:gd name="T13" fmla="*/ 977 h 1743"/>
                  <a:gd name="T14" fmla="*/ 1696 w 1934"/>
                  <a:gd name="T15" fmla="*/ 1399 h 1743"/>
                  <a:gd name="T16" fmla="*/ 1700 w 1934"/>
                  <a:gd name="T17" fmla="*/ 1691 h 1743"/>
                  <a:gd name="T18" fmla="*/ 1791 w 1934"/>
                  <a:gd name="T19" fmla="*/ 1715 h 1743"/>
                  <a:gd name="T20" fmla="*/ 1523 w 1934"/>
                  <a:gd name="T21" fmla="*/ 1700 h 1743"/>
                  <a:gd name="T22" fmla="*/ 1739 w 1934"/>
                  <a:gd name="T23" fmla="*/ 1730 h 1743"/>
                  <a:gd name="T24" fmla="*/ 1378 w 1934"/>
                  <a:gd name="T25" fmla="*/ 1730 h 1743"/>
                  <a:gd name="T26" fmla="*/ 1081 w 1934"/>
                  <a:gd name="T27" fmla="*/ 1586 h 1743"/>
                  <a:gd name="T28" fmla="*/ 1110 w 1934"/>
                  <a:gd name="T29" fmla="*/ 1216 h 1743"/>
                  <a:gd name="T30" fmla="*/ 1321 w 1934"/>
                  <a:gd name="T31" fmla="*/ 1663 h 1743"/>
                  <a:gd name="T32" fmla="*/ 1617 w 1934"/>
                  <a:gd name="T33" fmla="*/ 1214 h 1743"/>
                  <a:gd name="T34" fmla="*/ 1320 w 1934"/>
                  <a:gd name="T35" fmla="*/ 1030 h 1743"/>
                  <a:gd name="T36" fmla="*/ 1540 w 1934"/>
                  <a:gd name="T37" fmla="*/ 1120 h 1743"/>
                  <a:gd name="T38" fmla="*/ 1444 w 1934"/>
                  <a:gd name="T39" fmla="*/ 1612 h 1743"/>
                  <a:gd name="T40" fmla="*/ 1246 w 1934"/>
                  <a:gd name="T41" fmla="*/ 1612 h 1743"/>
                  <a:gd name="T42" fmla="*/ 1193 w 1934"/>
                  <a:gd name="T43" fmla="*/ 1127 h 1743"/>
                  <a:gd name="T44" fmla="*/ 1294 w 1934"/>
                  <a:gd name="T45" fmla="*/ 1619 h 1743"/>
                  <a:gd name="T46" fmla="*/ 1577 w 1934"/>
                  <a:gd name="T47" fmla="*/ 1444 h 1743"/>
                  <a:gd name="T48" fmla="*/ 1327 w 1934"/>
                  <a:gd name="T49" fmla="*/ 1069 h 1743"/>
                  <a:gd name="T50" fmla="*/ 1216 w 1934"/>
                  <a:gd name="T51" fmla="*/ 1048 h 1743"/>
                  <a:gd name="T52" fmla="*/ 1331 w 1934"/>
                  <a:gd name="T53" fmla="*/ 1371 h 1743"/>
                  <a:gd name="T54" fmla="*/ 1171 w 1934"/>
                  <a:gd name="T55" fmla="*/ 997 h 1743"/>
                  <a:gd name="T56" fmla="*/ 962 w 1934"/>
                  <a:gd name="T57" fmla="*/ 1193 h 1743"/>
                  <a:gd name="T58" fmla="*/ 779 w 1934"/>
                  <a:gd name="T59" fmla="*/ 1425 h 1743"/>
                  <a:gd name="T60" fmla="*/ 769 w 1934"/>
                  <a:gd name="T61" fmla="*/ 1578 h 1743"/>
                  <a:gd name="T62" fmla="*/ 569 w 1934"/>
                  <a:gd name="T63" fmla="*/ 1518 h 1743"/>
                  <a:gd name="T64" fmla="*/ 607 w 1934"/>
                  <a:gd name="T65" fmla="*/ 1641 h 1743"/>
                  <a:gd name="T66" fmla="*/ 918 w 1934"/>
                  <a:gd name="T67" fmla="*/ 1683 h 1743"/>
                  <a:gd name="T68" fmla="*/ 450 w 1934"/>
                  <a:gd name="T69" fmla="*/ 1645 h 1743"/>
                  <a:gd name="T70" fmla="*/ 6 w 1934"/>
                  <a:gd name="T71" fmla="*/ 1369 h 1743"/>
                  <a:gd name="T72" fmla="*/ 445 w 1934"/>
                  <a:gd name="T73" fmla="*/ 886 h 1743"/>
                  <a:gd name="T74" fmla="*/ 297 w 1934"/>
                  <a:gd name="T75" fmla="*/ 944 h 1743"/>
                  <a:gd name="T76" fmla="*/ 128 w 1934"/>
                  <a:gd name="T77" fmla="*/ 1489 h 1743"/>
                  <a:gd name="T78" fmla="*/ 500 w 1934"/>
                  <a:gd name="T79" fmla="*/ 1501 h 1743"/>
                  <a:gd name="T80" fmla="*/ 540 w 1934"/>
                  <a:gd name="T81" fmla="*/ 1400 h 1743"/>
                  <a:gd name="T82" fmla="*/ 322 w 1934"/>
                  <a:gd name="T83" fmla="*/ 1541 h 1743"/>
                  <a:gd name="T84" fmla="*/ 81 w 1934"/>
                  <a:gd name="T85" fmla="*/ 1272 h 1743"/>
                  <a:gd name="T86" fmla="*/ 290 w 1934"/>
                  <a:gd name="T87" fmla="*/ 969 h 1743"/>
                  <a:gd name="T88" fmla="*/ 519 w 1934"/>
                  <a:gd name="T89" fmla="*/ 932 h 1743"/>
                  <a:gd name="T90" fmla="*/ 611 w 1934"/>
                  <a:gd name="T91" fmla="*/ 752 h 1743"/>
                  <a:gd name="T92" fmla="*/ 629 w 1934"/>
                  <a:gd name="T93" fmla="*/ 431 h 1743"/>
                  <a:gd name="T94" fmla="*/ 950 w 1934"/>
                  <a:gd name="T95" fmla="*/ 249 h 1743"/>
                  <a:gd name="T96" fmla="*/ 646 w 1934"/>
                  <a:gd name="T97" fmla="*/ 533 h 1743"/>
                  <a:gd name="T98" fmla="*/ 702 w 1934"/>
                  <a:gd name="T99" fmla="*/ 523 h 1743"/>
                  <a:gd name="T100" fmla="*/ 682 w 1934"/>
                  <a:gd name="T101" fmla="*/ 464 h 1743"/>
                  <a:gd name="T102" fmla="*/ 718 w 1934"/>
                  <a:gd name="T103" fmla="*/ 425 h 1743"/>
                  <a:gd name="T104" fmla="*/ 772 w 1934"/>
                  <a:gd name="T105" fmla="*/ 348 h 1743"/>
                  <a:gd name="T106" fmla="*/ 805 w 1934"/>
                  <a:gd name="T107" fmla="*/ 364 h 1743"/>
                  <a:gd name="T108" fmla="*/ 865 w 1934"/>
                  <a:gd name="T109" fmla="*/ 430 h 1743"/>
                  <a:gd name="T110" fmla="*/ 857 w 1934"/>
                  <a:gd name="T111" fmla="*/ 382 h 1743"/>
                  <a:gd name="T112" fmla="*/ 1091 w 1934"/>
                  <a:gd name="T113" fmla="*/ 412 h 1743"/>
                  <a:gd name="T114" fmla="*/ 952 w 1934"/>
                  <a:gd name="T115" fmla="*/ 370 h 1743"/>
                  <a:gd name="T116" fmla="*/ 963 w 1934"/>
                  <a:gd name="T117" fmla="*/ 341 h 1743"/>
                  <a:gd name="T118" fmla="*/ 907 w 1934"/>
                  <a:gd name="T119" fmla="*/ 300 h 1743"/>
                  <a:gd name="T120" fmla="*/ 999 w 1934"/>
                  <a:gd name="T121" fmla="*/ 193 h 1743"/>
                  <a:gd name="T122" fmla="*/ 1084 w 1934"/>
                  <a:gd name="T123" fmla="*/ 5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4" h="1743">
                    <a:moveTo>
                      <a:pt x="1201" y="26"/>
                    </a:moveTo>
                    <a:lnTo>
                      <a:pt x="1208" y="31"/>
                    </a:lnTo>
                    <a:lnTo>
                      <a:pt x="1214" y="35"/>
                    </a:lnTo>
                    <a:lnTo>
                      <a:pt x="1221" y="39"/>
                    </a:lnTo>
                    <a:lnTo>
                      <a:pt x="1226" y="45"/>
                    </a:lnTo>
                    <a:lnTo>
                      <a:pt x="1232" y="49"/>
                    </a:lnTo>
                    <a:lnTo>
                      <a:pt x="1236" y="55"/>
                    </a:lnTo>
                    <a:lnTo>
                      <a:pt x="1241" y="61"/>
                    </a:lnTo>
                    <a:lnTo>
                      <a:pt x="1246" y="68"/>
                    </a:lnTo>
                    <a:lnTo>
                      <a:pt x="1251" y="65"/>
                    </a:lnTo>
                    <a:lnTo>
                      <a:pt x="1253" y="77"/>
                    </a:lnTo>
                    <a:lnTo>
                      <a:pt x="1260" y="88"/>
                    </a:lnTo>
                    <a:lnTo>
                      <a:pt x="1267" y="100"/>
                    </a:lnTo>
                    <a:lnTo>
                      <a:pt x="1274" y="112"/>
                    </a:lnTo>
                    <a:lnTo>
                      <a:pt x="1280" y="136"/>
                    </a:lnTo>
                    <a:lnTo>
                      <a:pt x="1284" y="160"/>
                    </a:lnTo>
                    <a:lnTo>
                      <a:pt x="1289" y="182"/>
                    </a:lnTo>
                    <a:lnTo>
                      <a:pt x="1303" y="202"/>
                    </a:lnTo>
                    <a:lnTo>
                      <a:pt x="1303" y="207"/>
                    </a:lnTo>
                    <a:lnTo>
                      <a:pt x="1304" y="213"/>
                    </a:lnTo>
                    <a:lnTo>
                      <a:pt x="1304" y="217"/>
                    </a:lnTo>
                    <a:lnTo>
                      <a:pt x="1303" y="222"/>
                    </a:lnTo>
                    <a:lnTo>
                      <a:pt x="1300" y="227"/>
                    </a:lnTo>
                    <a:lnTo>
                      <a:pt x="1294" y="227"/>
                    </a:lnTo>
                    <a:lnTo>
                      <a:pt x="1289" y="226"/>
                    </a:lnTo>
                    <a:lnTo>
                      <a:pt x="1287" y="226"/>
                    </a:lnTo>
                    <a:lnTo>
                      <a:pt x="1280" y="223"/>
                    </a:lnTo>
                    <a:lnTo>
                      <a:pt x="1274" y="221"/>
                    </a:lnTo>
                    <a:lnTo>
                      <a:pt x="1267" y="219"/>
                    </a:lnTo>
                    <a:lnTo>
                      <a:pt x="1260" y="218"/>
                    </a:lnTo>
                    <a:lnTo>
                      <a:pt x="1253" y="217"/>
                    </a:lnTo>
                    <a:lnTo>
                      <a:pt x="1246" y="216"/>
                    </a:lnTo>
                    <a:lnTo>
                      <a:pt x="1239" y="214"/>
                    </a:lnTo>
                    <a:lnTo>
                      <a:pt x="1232" y="212"/>
                    </a:lnTo>
                    <a:lnTo>
                      <a:pt x="1230" y="219"/>
                    </a:lnTo>
                    <a:lnTo>
                      <a:pt x="1225" y="226"/>
                    </a:lnTo>
                    <a:lnTo>
                      <a:pt x="1220" y="233"/>
                    </a:lnTo>
                    <a:lnTo>
                      <a:pt x="1220" y="241"/>
                    </a:lnTo>
                    <a:lnTo>
                      <a:pt x="1219" y="241"/>
                    </a:lnTo>
                    <a:lnTo>
                      <a:pt x="1219" y="241"/>
                    </a:lnTo>
                    <a:lnTo>
                      <a:pt x="1217" y="242"/>
                    </a:lnTo>
                    <a:lnTo>
                      <a:pt x="1216" y="243"/>
                    </a:lnTo>
                    <a:lnTo>
                      <a:pt x="1221" y="249"/>
                    </a:lnTo>
                    <a:lnTo>
                      <a:pt x="1219" y="256"/>
                    </a:lnTo>
                    <a:lnTo>
                      <a:pt x="1214" y="262"/>
                    </a:lnTo>
                    <a:lnTo>
                      <a:pt x="1213" y="270"/>
                    </a:lnTo>
                    <a:lnTo>
                      <a:pt x="1209" y="271"/>
                    </a:lnTo>
                    <a:lnTo>
                      <a:pt x="1206" y="272"/>
                    </a:lnTo>
                    <a:lnTo>
                      <a:pt x="1202" y="275"/>
                    </a:lnTo>
                    <a:lnTo>
                      <a:pt x="1199" y="279"/>
                    </a:lnTo>
                    <a:lnTo>
                      <a:pt x="1194" y="288"/>
                    </a:lnTo>
                    <a:lnTo>
                      <a:pt x="1189" y="299"/>
                    </a:lnTo>
                    <a:lnTo>
                      <a:pt x="1185" y="309"/>
                    </a:lnTo>
                    <a:lnTo>
                      <a:pt x="1181" y="320"/>
                    </a:lnTo>
                    <a:lnTo>
                      <a:pt x="1175" y="330"/>
                    </a:lnTo>
                    <a:lnTo>
                      <a:pt x="1169" y="337"/>
                    </a:lnTo>
                    <a:lnTo>
                      <a:pt x="1160" y="345"/>
                    </a:lnTo>
                    <a:lnTo>
                      <a:pt x="1149" y="349"/>
                    </a:lnTo>
                    <a:lnTo>
                      <a:pt x="1147" y="347"/>
                    </a:lnTo>
                    <a:lnTo>
                      <a:pt x="1145" y="346"/>
                    </a:lnTo>
                    <a:lnTo>
                      <a:pt x="1141" y="345"/>
                    </a:lnTo>
                    <a:lnTo>
                      <a:pt x="1135" y="344"/>
                    </a:lnTo>
                    <a:lnTo>
                      <a:pt x="1130" y="343"/>
                    </a:lnTo>
                    <a:lnTo>
                      <a:pt x="1124" y="340"/>
                    </a:lnTo>
                    <a:lnTo>
                      <a:pt x="1119" y="338"/>
                    </a:lnTo>
                    <a:lnTo>
                      <a:pt x="1115" y="335"/>
                    </a:lnTo>
                    <a:lnTo>
                      <a:pt x="1103" y="336"/>
                    </a:lnTo>
                    <a:lnTo>
                      <a:pt x="1093" y="339"/>
                    </a:lnTo>
                    <a:lnTo>
                      <a:pt x="1085" y="346"/>
                    </a:lnTo>
                    <a:lnTo>
                      <a:pt x="1078" y="352"/>
                    </a:lnTo>
                    <a:lnTo>
                      <a:pt x="1070" y="360"/>
                    </a:lnTo>
                    <a:lnTo>
                      <a:pt x="1062" y="367"/>
                    </a:lnTo>
                    <a:lnTo>
                      <a:pt x="1053" y="373"/>
                    </a:lnTo>
                    <a:lnTo>
                      <a:pt x="1043" y="377"/>
                    </a:lnTo>
                    <a:lnTo>
                      <a:pt x="1051" y="378"/>
                    </a:lnTo>
                    <a:lnTo>
                      <a:pt x="1059" y="378"/>
                    </a:lnTo>
                    <a:lnTo>
                      <a:pt x="1067" y="377"/>
                    </a:lnTo>
                    <a:lnTo>
                      <a:pt x="1072" y="373"/>
                    </a:lnTo>
                    <a:lnTo>
                      <a:pt x="1146" y="387"/>
                    </a:lnTo>
                    <a:lnTo>
                      <a:pt x="1146" y="385"/>
                    </a:lnTo>
                    <a:lnTo>
                      <a:pt x="1145" y="380"/>
                    </a:lnTo>
                    <a:lnTo>
                      <a:pt x="1145" y="377"/>
                    </a:lnTo>
                    <a:lnTo>
                      <a:pt x="1148" y="375"/>
                    </a:lnTo>
                    <a:lnTo>
                      <a:pt x="1157" y="382"/>
                    </a:lnTo>
                    <a:lnTo>
                      <a:pt x="1164" y="390"/>
                    </a:lnTo>
                    <a:lnTo>
                      <a:pt x="1170" y="401"/>
                    </a:lnTo>
                    <a:lnTo>
                      <a:pt x="1174" y="413"/>
                    </a:lnTo>
                    <a:lnTo>
                      <a:pt x="1195" y="443"/>
                    </a:lnTo>
                    <a:lnTo>
                      <a:pt x="1213" y="474"/>
                    </a:lnTo>
                    <a:lnTo>
                      <a:pt x="1228" y="505"/>
                    </a:lnTo>
                    <a:lnTo>
                      <a:pt x="1241" y="537"/>
                    </a:lnTo>
                    <a:lnTo>
                      <a:pt x="1254" y="571"/>
                    </a:lnTo>
                    <a:lnTo>
                      <a:pt x="1268" y="603"/>
                    </a:lnTo>
                    <a:lnTo>
                      <a:pt x="1282" y="636"/>
                    </a:lnTo>
                    <a:lnTo>
                      <a:pt x="1299" y="668"/>
                    </a:lnTo>
                    <a:lnTo>
                      <a:pt x="1305" y="684"/>
                    </a:lnTo>
                    <a:lnTo>
                      <a:pt x="1309" y="700"/>
                    </a:lnTo>
                    <a:lnTo>
                      <a:pt x="1314" y="716"/>
                    </a:lnTo>
                    <a:lnTo>
                      <a:pt x="1318" y="731"/>
                    </a:lnTo>
                    <a:lnTo>
                      <a:pt x="1322" y="746"/>
                    </a:lnTo>
                    <a:lnTo>
                      <a:pt x="1329" y="760"/>
                    </a:lnTo>
                    <a:lnTo>
                      <a:pt x="1339" y="773"/>
                    </a:lnTo>
                    <a:lnTo>
                      <a:pt x="1352" y="784"/>
                    </a:lnTo>
                    <a:lnTo>
                      <a:pt x="1356" y="790"/>
                    </a:lnTo>
                    <a:lnTo>
                      <a:pt x="1360" y="795"/>
                    </a:lnTo>
                    <a:lnTo>
                      <a:pt x="1365" y="799"/>
                    </a:lnTo>
                    <a:lnTo>
                      <a:pt x="1369" y="804"/>
                    </a:lnTo>
                    <a:lnTo>
                      <a:pt x="1373" y="808"/>
                    </a:lnTo>
                    <a:lnTo>
                      <a:pt x="1378" y="812"/>
                    </a:lnTo>
                    <a:lnTo>
                      <a:pt x="1382" y="818"/>
                    </a:lnTo>
                    <a:lnTo>
                      <a:pt x="1386" y="824"/>
                    </a:lnTo>
                    <a:lnTo>
                      <a:pt x="1395" y="826"/>
                    </a:lnTo>
                    <a:lnTo>
                      <a:pt x="1403" y="829"/>
                    </a:lnTo>
                    <a:lnTo>
                      <a:pt x="1409" y="834"/>
                    </a:lnTo>
                    <a:lnTo>
                      <a:pt x="1412" y="842"/>
                    </a:lnTo>
                    <a:lnTo>
                      <a:pt x="1412" y="847"/>
                    </a:lnTo>
                    <a:lnTo>
                      <a:pt x="1411" y="851"/>
                    </a:lnTo>
                    <a:lnTo>
                      <a:pt x="1408" y="855"/>
                    </a:lnTo>
                    <a:lnTo>
                      <a:pt x="1406" y="858"/>
                    </a:lnTo>
                    <a:lnTo>
                      <a:pt x="1398" y="859"/>
                    </a:lnTo>
                    <a:lnTo>
                      <a:pt x="1392" y="861"/>
                    </a:lnTo>
                    <a:lnTo>
                      <a:pt x="1386" y="864"/>
                    </a:lnTo>
                    <a:lnTo>
                      <a:pt x="1381" y="868"/>
                    </a:lnTo>
                    <a:lnTo>
                      <a:pt x="1376" y="872"/>
                    </a:lnTo>
                    <a:lnTo>
                      <a:pt x="1370" y="875"/>
                    </a:lnTo>
                    <a:lnTo>
                      <a:pt x="1364" y="877"/>
                    </a:lnTo>
                    <a:lnTo>
                      <a:pt x="1356" y="878"/>
                    </a:lnTo>
                    <a:lnTo>
                      <a:pt x="1351" y="877"/>
                    </a:lnTo>
                    <a:lnTo>
                      <a:pt x="1345" y="876"/>
                    </a:lnTo>
                    <a:lnTo>
                      <a:pt x="1339" y="876"/>
                    </a:lnTo>
                    <a:lnTo>
                      <a:pt x="1333" y="877"/>
                    </a:lnTo>
                    <a:lnTo>
                      <a:pt x="1327" y="876"/>
                    </a:lnTo>
                    <a:lnTo>
                      <a:pt x="1321" y="876"/>
                    </a:lnTo>
                    <a:lnTo>
                      <a:pt x="1317" y="874"/>
                    </a:lnTo>
                    <a:lnTo>
                      <a:pt x="1314" y="870"/>
                    </a:lnTo>
                    <a:lnTo>
                      <a:pt x="1313" y="862"/>
                    </a:lnTo>
                    <a:lnTo>
                      <a:pt x="1305" y="856"/>
                    </a:lnTo>
                    <a:lnTo>
                      <a:pt x="1296" y="849"/>
                    </a:lnTo>
                    <a:lnTo>
                      <a:pt x="1290" y="842"/>
                    </a:lnTo>
                    <a:lnTo>
                      <a:pt x="1284" y="842"/>
                    </a:lnTo>
                    <a:lnTo>
                      <a:pt x="1277" y="842"/>
                    </a:lnTo>
                    <a:lnTo>
                      <a:pt x="1271" y="842"/>
                    </a:lnTo>
                    <a:lnTo>
                      <a:pt x="1264" y="842"/>
                    </a:lnTo>
                    <a:lnTo>
                      <a:pt x="1256" y="842"/>
                    </a:lnTo>
                    <a:lnTo>
                      <a:pt x="1249" y="842"/>
                    </a:lnTo>
                    <a:lnTo>
                      <a:pt x="1241" y="842"/>
                    </a:lnTo>
                    <a:lnTo>
                      <a:pt x="1234" y="842"/>
                    </a:lnTo>
                    <a:lnTo>
                      <a:pt x="1230" y="849"/>
                    </a:lnTo>
                    <a:lnTo>
                      <a:pt x="1230" y="877"/>
                    </a:lnTo>
                    <a:lnTo>
                      <a:pt x="1227" y="904"/>
                    </a:lnTo>
                    <a:lnTo>
                      <a:pt x="1226" y="931"/>
                    </a:lnTo>
                    <a:lnTo>
                      <a:pt x="1234" y="958"/>
                    </a:lnTo>
                    <a:lnTo>
                      <a:pt x="1240" y="960"/>
                    </a:lnTo>
                    <a:lnTo>
                      <a:pt x="1248" y="963"/>
                    </a:lnTo>
                    <a:lnTo>
                      <a:pt x="1253" y="969"/>
                    </a:lnTo>
                    <a:lnTo>
                      <a:pt x="1258" y="976"/>
                    </a:lnTo>
                    <a:lnTo>
                      <a:pt x="1259" y="981"/>
                    </a:lnTo>
                    <a:lnTo>
                      <a:pt x="1263" y="983"/>
                    </a:lnTo>
                    <a:lnTo>
                      <a:pt x="1268" y="982"/>
                    </a:lnTo>
                    <a:lnTo>
                      <a:pt x="1274" y="981"/>
                    </a:lnTo>
                    <a:lnTo>
                      <a:pt x="1292" y="975"/>
                    </a:lnTo>
                    <a:lnTo>
                      <a:pt x="1311" y="970"/>
                    </a:lnTo>
                    <a:lnTo>
                      <a:pt x="1330" y="966"/>
                    </a:lnTo>
                    <a:lnTo>
                      <a:pt x="1348" y="964"/>
                    </a:lnTo>
                    <a:lnTo>
                      <a:pt x="1368" y="962"/>
                    </a:lnTo>
                    <a:lnTo>
                      <a:pt x="1389" y="963"/>
                    </a:lnTo>
                    <a:lnTo>
                      <a:pt x="1408" y="964"/>
                    </a:lnTo>
                    <a:lnTo>
                      <a:pt x="1430" y="967"/>
                    </a:lnTo>
                    <a:lnTo>
                      <a:pt x="1435" y="969"/>
                    </a:lnTo>
                    <a:lnTo>
                      <a:pt x="1440" y="973"/>
                    </a:lnTo>
                    <a:lnTo>
                      <a:pt x="1446" y="975"/>
                    </a:lnTo>
                    <a:lnTo>
                      <a:pt x="1451" y="969"/>
                    </a:lnTo>
                    <a:lnTo>
                      <a:pt x="1457" y="971"/>
                    </a:lnTo>
                    <a:lnTo>
                      <a:pt x="1462" y="975"/>
                    </a:lnTo>
                    <a:lnTo>
                      <a:pt x="1469" y="977"/>
                    </a:lnTo>
                    <a:lnTo>
                      <a:pt x="1476" y="976"/>
                    </a:lnTo>
                    <a:lnTo>
                      <a:pt x="1483" y="980"/>
                    </a:lnTo>
                    <a:lnTo>
                      <a:pt x="1490" y="984"/>
                    </a:lnTo>
                    <a:lnTo>
                      <a:pt x="1498" y="988"/>
                    </a:lnTo>
                    <a:lnTo>
                      <a:pt x="1504" y="991"/>
                    </a:lnTo>
                    <a:lnTo>
                      <a:pt x="1512" y="994"/>
                    </a:lnTo>
                    <a:lnTo>
                      <a:pt x="1519" y="996"/>
                    </a:lnTo>
                    <a:lnTo>
                      <a:pt x="1528" y="1000"/>
                    </a:lnTo>
                    <a:lnTo>
                      <a:pt x="1536" y="1002"/>
                    </a:lnTo>
                    <a:lnTo>
                      <a:pt x="1561" y="1019"/>
                    </a:lnTo>
                    <a:lnTo>
                      <a:pt x="1583" y="1037"/>
                    </a:lnTo>
                    <a:lnTo>
                      <a:pt x="1604" y="1057"/>
                    </a:lnTo>
                    <a:lnTo>
                      <a:pt x="1622" y="1079"/>
                    </a:lnTo>
                    <a:lnTo>
                      <a:pt x="1639" y="1101"/>
                    </a:lnTo>
                    <a:lnTo>
                      <a:pt x="1653" y="1125"/>
                    </a:lnTo>
                    <a:lnTo>
                      <a:pt x="1666" y="1150"/>
                    </a:lnTo>
                    <a:lnTo>
                      <a:pt x="1676" y="1176"/>
                    </a:lnTo>
                    <a:lnTo>
                      <a:pt x="1685" y="1202"/>
                    </a:lnTo>
                    <a:lnTo>
                      <a:pt x="1692" y="1229"/>
                    </a:lnTo>
                    <a:lnTo>
                      <a:pt x="1697" y="1257"/>
                    </a:lnTo>
                    <a:lnTo>
                      <a:pt x="1700" y="1285"/>
                    </a:lnTo>
                    <a:lnTo>
                      <a:pt x="1701" y="1313"/>
                    </a:lnTo>
                    <a:lnTo>
                      <a:pt x="1701" y="1342"/>
                    </a:lnTo>
                    <a:lnTo>
                      <a:pt x="1699" y="1371"/>
                    </a:lnTo>
                    <a:lnTo>
                      <a:pt x="1696" y="1399"/>
                    </a:lnTo>
                    <a:lnTo>
                      <a:pt x="1692" y="1420"/>
                    </a:lnTo>
                    <a:lnTo>
                      <a:pt x="1687" y="1439"/>
                    </a:lnTo>
                    <a:lnTo>
                      <a:pt x="1681" y="1459"/>
                    </a:lnTo>
                    <a:lnTo>
                      <a:pt x="1673" y="1478"/>
                    </a:lnTo>
                    <a:lnTo>
                      <a:pt x="1666" y="1498"/>
                    </a:lnTo>
                    <a:lnTo>
                      <a:pt x="1657" y="1517"/>
                    </a:lnTo>
                    <a:lnTo>
                      <a:pt x="1646" y="1535"/>
                    </a:lnTo>
                    <a:lnTo>
                      <a:pt x="1635" y="1553"/>
                    </a:lnTo>
                    <a:lnTo>
                      <a:pt x="1624" y="1570"/>
                    </a:lnTo>
                    <a:lnTo>
                      <a:pt x="1611" y="1587"/>
                    </a:lnTo>
                    <a:lnTo>
                      <a:pt x="1598" y="1604"/>
                    </a:lnTo>
                    <a:lnTo>
                      <a:pt x="1584" y="1620"/>
                    </a:lnTo>
                    <a:lnTo>
                      <a:pt x="1570" y="1635"/>
                    </a:lnTo>
                    <a:lnTo>
                      <a:pt x="1555" y="1649"/>
                    </a:lnTo>
                    <a:lnTo>
                      <a:pt x="1539" y="1663"/>
                    </a:lnTo>
                    <a:lnTo>
                      <a:pt x="1523" y="1676"/>
                    </a:lnTo>
                    <a:lnTo>
                      <a:pt x="1543" y="1677"/>
                    </a:lnTo>
                    <a:lnTo>
                      <a:pt x="1563" y="1679"/>
                    </a:lnTo>
                    <a:lnTo>
                      <a:pt x="1583" y="1680"/>
                    </a:lnTo>
                    <a:lnTo>
                      <a:pt x="1603" y="1683"/>
                    </a:lnTo>
                    <a:lnTo>
                      <a:pt x="1622" y="1684"/>
                    </a:lnTo>
                    <a:lnTo>
                      <a:pt x="1642" y="1686"/>
                    </a:lnTo>
                    <a:lnTo>
                      <a:pt x="1661" y="1688"/>
                    </a:lnTo>
                    <a:lnTo>
                      <a:pt x="1681" y="1689"/>
                    </a:lnTo>
                    <a:lnTo>
                      <a:pt x="1700" y="1691"/>
                    </a:lnTo>
                    <a:lnTo>
                      <a:pt x="1719" y="1693"/>
                    </a:lnTo>
                    <a:lnTo>
                      <a:pt x="1738" y="1696"/>
                    </a:lnTo>
                    <a:lnTo>
                      <a:pt x="1758" y="1697"/>
                    </a:lnTo>
                    <a:lnTo>
                      <a:pt x="1777" y="1699"/>
                    </a:lnTo>
                    <a:lnTo>
                      <a:pt x="1795" y="1700"/>
                    </a:lnTo>
                    <a:lnTo>
                      <a:pt x="1815" y="1702"/>
                    </a:lnTo>
                    <a:lnTo>
                      <a:pt x="1834" y="1703"/>
                    </a:lnTo>
                    <a:lnTo>
                      <a:pt x="1846" y="1705"/>
                    </a:lnTo>
                    <a:lnTo>
                      <a:pt x="1858" y="1707"/>
                    </a:lnTo>
                    <a:lnTo>
                      <a:pt x="1871" y="1710"/>
                    </a:lnTo>
                    <a:lnTo>
                      <a:pt x="1884" y="1711"/>
                    </a:lnTo>
                    <a:lnTo>
                      <a:pt x="1897" y="1712"/>
                    </a:lnTo>
                    <a:lnTo>
                      <a:pt x="1910" y="1713"/>
                    </a:lnTo>
                    <a:lnTo>
                      <a:pt x="1922" y="1714"/>
                    </a:lnTo>
                    <a:lnTo>
                      <a:pt x="1934" y="1715"/>
                    </a:lnTo>
                    <a:lnTo>
                      <a:pt x="1934" y="1718"/>
                    </a:lnTo>
                    <a:lnTo>
                      <a:pt x="1917" y="1719"/>
                    </a:lnTo>
                    <a:lnTo>
                      <a:pt x="1900" y="1719"/>
                    </a:lnTo>
                    <a:lnTo>
                      <a:pt x="1884" y="1719"/>
                    </a:lnTo>
                    <a:lnTo>
                      <a:pt x="1869" y="1719"/>
                    </a:lnTo>
                    <a:lnTo>
                      <a:pt x="1853" y="1718"/>
                    </a:lnTo>
                    <a:lnTo>
                      <a:pt x="1838" y="1718"/>
                    </a:lnTo>
                    <a:lnTo>
                      <a:pt x="1823" y="1717"/>
                    </a:lnTo>
                    <a:lnTo>
                      <a:pt x="1807" y="1716"/>
                    </a:lnTo>
                    <a:lnTo>
                      <a:pt x="1791" y="1715"/>
                    </a:lnTo>
                    <a:lnTo>
                      <a:pt x="1776" y="1714"/>
                    </a:lnTo>
                    <a:lnTo>
                      <a:pt x="1761" y="1713"/>
                    </a:lnTo>
                    <a:lnTo>
                      <a:pt x="1746" y="1712"/>
                    </a:lnTo>
                    <a:lnTo>
                      <a:pt x="1731" y="1711"/>
                    </a:lnTo>
                    <a:lnTo>
                      <a:pt x="1714" y="1710"/>
                    </a:lnTo>
                    <a:lnTo>
                      <a:pt x="1699" y="1709"/>
                    </a:lnTo>
                    <a:lnTo>
                      <a:pt x="1683" y="1707"/>
                    </a:lnTo>
                    <a:lnTo>
                      <a:pt x="1669" y="1705"/>
                    </a:lnTo>
                    <a:lnTo>
                      <a:pt x="1655" y="1704"/>
                    </a:lnTo>
                    <a:lnTo>
                      <a:pt x="1641" y="1702"/>
                    </a:lnTo>
                    <a:lnTo>
                      <a:pt x="1627" y="1701"/>
                    </a:lnTo>
                    <a:lnTo>
                      <a:pt x="1613" y="1700"/>
                    </a:lnTo>
                    <a:lnTo>
                      <a:pt x="1600" y="1699"/>
                    </a:lnTo>
                    <a:lnTo>
                      <a:pt x="1584" y="1698"/>
                    </a:lnTo>
                    <a:lnTo>
                      <a:pt x="1570" y="1698"/>
                    </a:lnTo>
                    <a:lnTo>
                      <a:pt x="1567" y="1699"/>
                    </a:lnTo>
                    <a:lnTo>
                      <a:pt x="1563" y="1699"/>
                    </a:lnTo>
                    <a:lnTo>
                      <a:pt x="1558" y="1700"/>
                    </a:lnTo>
                    <a:lnTo>
                      <a:pt x="1554" y="1700"/>
                    </a:lnTo>
                    <a:lnTo>
                      <a:pt x="1550" y="1700"/>
                    </a:lnTo>
                    <a:lnTo>
                      <a:pt x="1545" y="1700"/>
                    </a:lnTo>
                    <a:lnTo>
                      <a:pt x="1541" y="1700"/>
                    </a:lnTo>
                    <a:lnTo>
                      <a:pt x="1537" y="1700"/>
                    </a:lnTo>
                    <a:lnTo>
                      <a:pt x="1530" y="1700"/>
                    </a:lnTo>
                    <a:lnTo>
                      <a:pt x="1523" y="1700"/>
                    </a:lnTo>
                    <a:lnTo>
                      <a:pt x="1516" y="1700"/>
                    </a:lnTo>
                    <a:lnTo>
                      <a:pt x="1510" y="1700"/>
                    </a:lnTo>
                    <a:lnTo>
                      <a:pt x="1504" y="1700"/>
                    </a:lnTo>
                    <a:lnTo>
                      <a:pt x="1498" y="1699"/>
                    </a:lnTo>
                    <a:lnTo>
                      <a:pt x="1491" y="1698"/>
                    </a:lnTo>
                    <a:lnTo>
                      <a:pt x="1486" y="1696"/>
                    </a:lnTo>
                    <a:lnTo>
                      <a:pt x="1471" y="1704"/>
                    </a:lnTo>
                    <a:lnTo>
                      <a:pt x="1475" y="1706"/>
                    </a:lnTo>
                    <a:lnTo>
                      <a:pt x="1479" y="1707"/>
                    </a:lnTo>
                    <a:lnTo>
                      <a:pt x="1484" y="1709"/>
                    </a:lnTo>
                    <a:lnTo>
                      <a:pt x="1488" y="1706"/>
                    </a:lnTo>
                    <a:lnTo>
                      <a:pt x="1505" y="1710"/>
                    </a:lnTo>
                    <a:lnTo>
                      <a:pt x="1523" y="1711"/>
                    </a:lnTo>
                    <a:lnTo>
                      <a:pt x="1541" y="1712"/>
                    </a:lnTo>
                    <a:lnTo>
                      <a:pt x="1560" y="1712"/>
                    </a:lnTo>
                    <a:lnTo>
                      <a:pt x="1578" y="1713"/>
                    </a:lnTo>
                    <a:lnTo>
                      <a:pt x="1596" y="1714"/>
                    </a:lnTo>
                    <a:lnTo>
                      <a:pt x="1615" y="1717"/>
                    </a:lnTo>
                    <a:lnTo>
                      <a:pt x="1632" y="1722"/>
                    </a:lnTo>
                    <a:lnTo>
                      <a:pt x="1714" y="1724"/>
                    </a:lnTo>
                    <a:lnTo>
                      <a:pt x="1718" y="1728"/>
                    </a:lnTo>
                    <a:lnTo>
                      <a:pt x="1722" y="1730"/>
                    </a:lnTo>
                    <a:lnTo>
                      <a:pt x="1727" y="1730"/>
                    </a:lnTo>
                    <a:lnTo>
                      <a:pt x="1734" y="1731"/>
                    </a:lnTo>
                    <a:lnTo>
                      <a:pt x="1739" y="1730"/>
                    </a:lnTo>
                    <a:lnTo>
                      <a:pt x="1745" y="1730"/>
                    </a:lnTo>
                    <a:lnTo>
                      <a:pt x="1750" y="1731"/>
                    </a:lnTo>
                    <a:lnTo>
                      <a:pt x="1754" y="1732"/>
                    </a:lnTo>
                    <a:lnTo>
                      <a:pt x="1754" y="1738"/>
                    </a:lnTo>
                    <a:lnTo>
                      <a:pt x="1733" y="1741"/>
                    </a:lnTo>
                    <a:lnTo>
                      <a:pt x="1712" y="1743"/>
                    </a:lnTo>
                    <a:lnTo>
                      <a:pt x="1692" y="1743"/>
                    </a:lnTo>
                    <a:lnTo>
                      <a:pt x="1672" y="1743"/>
                    </a:lnTo>
                    <a:lnTo>
                      <a:pt x="1653" y="1743"/>
                    </a:lnTo>
                    <a:lnTo>
                      <a:pt x="1633" y="1742"/>
                    </a:lnTo>
                    <a:lnTo>
                      <a:pt x="1615" y="1740"/>
                    </a:lnTo>
                    <a:lnTo>
                      <a:pt x="1595" y="1738"/>
                    </a:lnTo>
                    <a:lnTo>
                      <a:pt x="1577" y="1736"/>
                    </a:lnTo>
                    <a:lnTo>
                      <a:pt x="1558" y="1733"/>
                    </a:lnTo>
                    <a:lnTo>
                      <a:pt x="1539" y="1731"/>
                    </a:lnTo>
                    <a:lnTo>
                      <a:pt x="1519" y="1730"/>
                    </a:lnTo>
                    <a:lnTo>
                      <a:pt x="1500" y="1729"/>
                    </a:lnTo>
                    <a:lnTo>
                      <a:pt x="1479" y="1728"/>
                    </a:lnTo>
                    <a:lnTo>
                      <a:pt x="1458" y="1728"/>
                    </a:lnTo>
                    <a:lnTo>
                      <a:pt x="1436" y="1729"/>
                    </a:lnTo>
                    <a:lnTo>
                      <a:pt x="1425" y="1729"/>
                    </a:lnTo>
                    <a:lnTo>
                      <a:pt x="1413" y="1729"/>
                    </a:lnTo>
                    <a:lnTo>
                      <a:pt x="1403" y="1729"/>
                    </a:lnTo>
                    <a:lnTo>
                      <a:pt x="1391" y="1730"/>
                    </a:lnTo>
                    <a:lnTo>
                      <a:pt x="1378" y="1730"/>
                    </a:lnTo>
                    <a:lnTo>
                      <a:pt x="1366" y="1730"/>
                    </a:lnTo>
                    <a:lnTo>
                      <a:pt x="1354" y="1731"/>
                    </a:lnTo>
                    <a:lnTo>
                      <a:pt x="1341" y="1730"/>
                    </a:lnTo>
                    <a:lnTo>
                      <a:pt x="1329" y="1730"/>
                    </a:lnTo>
                    <a:lnTo>
                      <a:pt x="1317" y="1729"/>
                    </a:lnTo>
                    <a:lnTo>
                      <a:pt x="1305" y="1728"/>
                    </a:lnTo>
                    <a:lnTo>
                      <a:pt x="1293" y="1727"/>
                    </a:lnTo>
                    <a:lnTo>
                      <a:pt x="1281" y="1725"/>
                    </a:lnTo>
                    <a:lnTo>
                      <a:pt x="1271" y="1722"/>
                    </a:lnTo>
                    <a:lnTo>
                      <a:pt x="1260" y="1717"/>
                    </a:lnTo>
                    <a:lnTo>
                      <a:pt x="1249" y="1713"/>
                    </a:lnTo>
                    <a:lnTo>
                      <a:pt x="1235" y="1709"/>
                    </a:lnTo>
                    <a:lnTo>
                      <a:pt x="1222" y="1703"/>
                    </a:lnTo>
                    <a:lnTo>
                      <a:pt x="1208" y="1697"/>
                    </a:lnTo>
                    <a:lnTo>
                      <a:pt x="1195" y="1690"/>
                    </a:lnTo>
                    <a:lnTo>
                      <a:pt x="1181" y="1683"/>
                    </a:lnTo>
                    <a:lnTo>
                      <a:pt x="1168" y="1674"/>
                    </a:lnTo>
                    <a:lnTo>
                      <a:pt x="1155" y="1665"/>
                    </a:lnTo>
                    <a:lnTo>
                      <a:pt x="1143" y="1656"/>
                    </a:lnTo>
                    <a:lnTo>
                      <a:pt x="1131" y="1646"/>
                    </a:lnTo>
                    <a:lnTo>
                      <a:pt x="1119" y="1635"/>
                    </a:lnTo>
                    <a:lnTo>
                      <a:pt x="1108" y="1623"/>
                    </a:lnTo>
                    <a:lnTo>
                      <a:pt x="1098" y="1611"/>
                    </a:lnTo>
                    <a:lnTo>
                      <a:pt x="1090" y="1599"/>
                    </a:lnTo>
                    <a:lnTo>
                      <a:pt x="1081" y="1586"/>
                    </a:lnTo>
                    <a:lnTo>
                      <a:pt x="1074" y="1572"/>
                    </a:lnTo>
                    <a:lnTo>
                      <a:pt x="1067" y="1558"/>
                    </a:lnTo>
                    <a:lnTo>
                      <a:pt x="1041" y="1499"/>
                    </a:lnTo>
                    <a:lnTo>
                      <a:pt x="1027" y="1435"/>
                    </a:lnTo>
                    <a:lnTo>
                      <a:pt x="1022" y="1370"/>
                    </a:lnTo>
                    <a:lnTo>
                      <a:pt x="1026" y="1305"/>
                    </a:lnTo>
                    <a:lnTo>
                      <a:pt x="1040" y="1241"/>
                    </a:lnTo>
                    <a:lnTo>
                      <a:pt x="1063" y="1180"/>
                    </a:lnTo>
                    <a:lnTo>
                      <a:pt x="1094" y="1123"/>
                    </a:lnTo>
                    <a:lnTo>
                      <a:pt x="1134" y="1073"/>
                    </a:lnTo>
                    <a:lnTo>
                      <a:pt x="1163" y="1050"/>
                    </a:lnTo>
                    <a:lnTo>
                      <a:pt x="1164" y="1062"/>
                    </a:lnTo>
                    <a:lnTo>
                      <a:pt x="1169" y="1074"/>
                    </a:lnTo>
                    <a:lnTo>
                      <a:pt x="1174" y="1085"/>
                    </a:lnTo>
                    <a:lnTo>
                      <a:pt x="1181" y="1095"/>
                    </a:lnTo>
                    <a:lnTo>
                      <a:pt x="1179" y="1096"/>
                    </a:lnTo>
                    <a:lnTo>
                      <a:pt x="1181" y="1098"/>
                    </a:lnTo>
                    <a:lnTo>
                      <a:pt x="1184" y="1100"/>
                    </a:lnTo>
                    <a:lnTo>
                      <a:pt x="1184" y="1103"/>
                    </a:lnTo>
                    <a:lnTo>
                      <a:pt x="1183" y="1106"/>
                    </a:lnTo>
                    <a:lnTo>
                      <a:pt x="1164" y="1126"/>
                    </a:lnTo>
                    <a:lnTo>
                      <a:pt x="1148" y="1148"/>
                    </a:lnTo>
                    <a:lnTo>
                      <a:pt x="1133" y="1170"/>
                    </a:lnTo>
                    <a:lnTo>
                      <a:pt x="1121" y="1192"/>
                    </a:lnTo>
                    <a:lnTo>
                      <a:pt x="1110" y="1216"/>
                    </a:lnTo>
                    <a:lnTo>
                      <a:pt x="1101" y="1241"/>
                    </a:lnTo>
                    <a:lnTo>
                      <a:pt x="1092" y="1266"/>
                    </a:lnTo>
                    <a:lnTo>
                      <a:pt x="1085" y="1291"/>
                    </a:lnTo>
                    <a:lnTo>
                      <a:pt x="1083" y="1323"/>
                    </a:lnTo>
                    <a:lnTo>
                      <a:pt x="1082" y="1355"/>
                    </a:lnTo>
                    <a:lnTo>
                      <a:pt x="1083" y="1387"/>
                    </a:lnTo>
                    <a:lnTo>
                      <a:pt x="1087" y="1418"/>
                    </a:lnTo>
                    <a:lnTo>
                      <a:pt x="1092" y="1449"/>
                    </a:lnTo>
                    <a:lnTo>
                      <a:pt x="1101" y="1479"/>
                    </a:lnTo>
                    <a:lnTo>
                      <a:pt x="1111" y="1508"/>
                    </a:lnTo>
                    <a:lnTo>
                      <a:pt x="1125" y="1536"/>
                    </a:lnTo>
                    <a:lnTo>
                      <a:pt x="1136" y="1554"/>
                    </a:lnTo>
                    <a:lnTo>
                      <a:pt x="1148" y="1570"/>
                    </a:lnTo>
                    <a:lnTo>
                      <a:pt x="1162" y="1585"/>
                    </a:lnTo>
                    <a:lnTo>
                      <a:pt x="1179" y="1599"/>
                    </a:lnTo>
                    <a:lnTo>
                      <a:pt x="1195" y="1611"/>
                    </a:lnTo>
                    <a:lnTo>
                      <a:pt x="1212" y="1623"/>
                    </a:lnTo>
                    <a:lnTo>
                      <a:pt x="1229" y="1633"/>
                    </a:lnTo>
                    <a:lnTo>
                      <a:pt x="1248" y="1643"/>
                    </a:lnTo>
                    <a:lnTo>
                      <a:pt x="1259" y="1647"/>
                    </a:lnTo>
                    <a:lnTo>
                      <a:pt x="1271" y="1651"/>
                    </a:lnTo>
                    <a:lnTo>
                      <a:pt x="1282" y="1656"/>
                    </a:lnTo>
                    <a:lnTo>
                      <a:pt x="1295" y="1659"/>
                    </a:lnTo>
                    <a:lnTo>
                      <a:pt x="1308" y="1661"/>
                    </a:lnTo>
                    <a:lnTo>
                      <a:pt x="1321" y="1663"/>
                    </a:lnTo>
                    <a:lnTo>
                      <a:pt x="1335" y="1665"/>
                    </a:lnTo>
                    <a:lnTo>
                      <a:pt x="1350" y="1665"/>
                    </a:lnTo>
                    <a:lnTo>
                      <a:pt x="1363" y="1665"/>
                    </a:lnTo>
                    <a:lnTo>
                      <a:pt x="1377" y="1665"/>
                    </a:lnTo>
                    <a:lnTo>
                      <a:pt x="1390" y="1663"/>
                    </a:lnTo>
                    <a:lnTo>
                      <a:pt x="1403" y="1660"/>
                    </a:lnTo>
                    <a:lnTo>
                      <a:pt x="1416" y="1657"/>
                    </a:lnTo>
                    <a:lnTo>
                      <a:pt x="1427" y="1652"/>
                    </a:lnTo>
                    <a:lnTo>
                      <a:pt x="1439" y="1646"/>
                    </a:lnTo>
                    <a:lnTo>
                      <a:pt x="1450" y="1639"/>
                    </a:lnTo>
                    <a:lnTo>
                      <a:pt x="1484" y="1622"/>
                    </a:lnTo>
                    <a:lnTo>
                      <a:pt x="1514" y="1600"/>
                    </a:lnTo>
                    <a:lnTo>
                      <a:pt x="1541" y="1574"/>
                    </a:lnTo>
                    <a:lnTo>
                      <a:pt x="1564" y="1544"/>
                    </a:lnTo>
                    <a:lnTo>
                      <a:pt x="1583" y="1513"/>
                    </a:lnTo>
                    <a:lnTo>
                      <a:pt x="1600" y="1479"/>
                    </a:lnTo>
                    <a:lnTo>
                      <a:pt x="1611" y="1446"/>
                    </a:lnTo>
                    <a:lnTo>
                      <a:pt x="1620" y="1411"/>
                    </a:lnTo>
                    <a:lnTo>
                      <a:pt x="1626" y="1404"/>
                    </a:lnTo>
                    <a:lnTo>
                      <a:pt x="1631" y="1369"/>
                    </a:lnTo>
                    <a:lnTo>
                      <a:pt x="1632" y="1331"/>
                    </a:lnTo>
                    <a:lnTo>
                      <a:pt x="1631" y="1293"/>
                    </a:lnTo>
                    <a:lnTo>
                      <a:pt x="1630" y="1256"/>
                    </a:lnTo>
                    <a:lnTo>
                      <a:pt x="1623" y="1236"/>
                    </a:lnTo>
                    <a:lnTo>
                      <a:pt x="1617" y="1214"/>
                    </a:lnTo>
                    <a:lnTo>
                      <a:pt x="1610" y="1192"/>
                    </a:lnTo>
                    <a:lnTo>
                      <a:pt x="1602" y="1171"/>
                    </a:lnTo>
                    <a:lnTo>
                      <a:pt x="1592" y="1150"/>
                    </a:lnTo>
                    <a:lnTo>
                      <a:pt x="1580" y="1131"/>
                    </a:lnTo>
                    <a:lnTo>
                      <a:pt x="1566" y="1112"/>
                    </a:lnTo>
                    <a:lnTo>
                      <a:pt x="1550" y="1096"/>
                    </a:lnTo>
                    <a:lnTo>
                      <a:pt x="1540" y="1085"/>
                    </a:lnTo>
                    <a:lnTo>
                      <a:pt x="1529" y="1075"/>
                    </a:lnTo>
                    <a:lnTo>
                      <a:pt x="1518" y="1067"/>
                    </a:lnTo>
                    <a:lnTo>
                      <a:pt x="1506" y="1058"/>
                    </a:lnTo>
                    <a:lnTo>
                      <a:pt x="1495" y="1052"/>
                    </a:lnTo>
                    <a:lnTo>
                      <a:pt x="1483" y="1045"/>
                    </a:lnTo>
                    <a:lnTo>
                      <a:pt x="1470" y="1040"/>
                    </a:lnTo>
                    <a:lnTo>
                      <a:pt x="1457" y="1034"/>
                    </a:lnTo>
                    <a:lnTo>
                      <a:pt x="1443" y="1031"/>
                    </a:lnTo>
                    <a:lnTo>
                      <a:pt x="1430" y="1028"/>
                    </a:lnTo>
                    <a:lnTo>
                      <a:pt x="1416" y="1026"/>
                    </a:lnTo>
                    <a:lnTo>
                      <a:pt x="1401" y="1023"/>
                    </a:lnTo>
                    <a:lnTo>
                      <a:pt x="1389" y="1022"/>
                    </a:lnTo>
                    <a:lnTo>
                      <a:pt x="1374" y="1022"/>
                    </a:lnTo>
                    <a:lnTo>
                      <a:pt x="1360" y="1023"/>
                    </a:lnTo>
                    <a:lnTo>
                      <a:pt x="1347" y="1024"/>
                    </a:lnTo>
                    <a:lnTo>
                      <a:pt x="1338" y="1027"/>
                    </a:lnTo>
                    <a:lnTo>
                      <a:pt x="1329" y="1028"/>
                    </a:lnTo>
                    <a:lnTo>
                      <a:pt x="1320" y="1030"/>
                    </a:lnTo>
                    <a:lnTo>
                      <a:pt x="1312" y="1032"/>
                    </a:lnTo>
                    <a:lnTo>
                      <a:pt x="1303" y="1034"/>
                    </a:lnTo>
                    <a:lnTo>
                      <a:pt x="1294" y="1037"/>
                    </a:lnTo>
                    <a:lnTo>
                      <a:pt x="1286" y="1042"/>
                    </a:lnTo>
                    <a:lnTo>
                      <a:pt x="1278" y="1046"/>
                    </a:lnTo>
                    <a:lnTo>
                      <a:pt x="1284" y="1061"/>
                    </a:lnTo>
                    <a:lnTo>
                      <a:pt x="1304" y="1057"/>
                    </a:lnTo>
                    <a:lnTo>
                      <a:pt x="1325" y="1054"/>
                    </a:lnTo>
                    <a:lnTo>
                      <a:pt x="1345" y="1050"/>
                    </a:lnTo>
                    <a:lnTo>
                      <a:pt x="1367" y="1048"/>
                    </a:lnTo>
                    <a:lnTo>
                      <a:pt x="1387" y="1048"/>
                    </a:lnTo>
                    <a:lnTo>
                      <a:pt x="1409" y="1049"/>
                    </a:lnTo>
                    <a:lnTo>
                      <a:pt x="1431" y="1054"/>
                    </a:lnTo>
                    <a:lnTo>
                      <a:pt x="1451" y="1059"/>
                    </a:lnTo>
                    <a:lnTo>
                      <a:pt x="1458" y="1063"/>
                    </a:lnTo>
                    <a:lnTo>
                      <a:pt x="1465" y="1067"/>
                    </a:lnTo>
                    <a:lnTo>
                      <a:pt x="1473" y="1070"/>
                    </a:lnTo>
                    <a:lnTo>
                      <a:pt x="1479" y="1074"/>
                    </a:lnTo>
                    <a:lnTo>
                      <a:pt x="1487" y="1078"/>
                    </a:lnTo>
                    <a:lnTo>
                      <a:pt x="1495" y="1082"/>
                    </a:lnTo>
                    <a:lnTo>
                      <a:pt x="1501" y="1086"/>
                    </a:lnTo>
                    <a:lnTo>
                      <a:pt x="1508" y="1091"/>
                    </a:lnTo>
                    <a:lnTo>
                      <a:pt x="1506" y="1093"/>
                    </a:lnTo>
                    <a:lnTo>
                      <a:pt x="1524" y="1106"/>
                    </a:lnTo>
                    <a:lnTo>
                      <a:pt x="1540" y="1120"/>
                    </a:lnTo>
                    <a:lnTo>
                      <a:pt x="1554" y="1136"/>
                    </a:lnTo>
                    <a:lnTo>
                      <a:pt x="1567" y="1153"/>
                    </a:lnTo>
                    <a:lnTo>
                      <a:pt x="1578" y="1172"/>
                    </a:lnTo>
                    <a:lnTo>
                      <a:pt x="1585" y="1191"/>
                    </a:lnTo>
                    <a:lnTo>
                      <a:pt x="1591" y="1211"/>
                    </a:lnTo>
                    <a:lnTo>
                      <a:pt x="1594" y="1231"/>
                    </a:lnTo>
                    <a:lnTo>
                      <a:pt x="1601" y="1260"/>
                    </a:lnTo>
                    <a:lnTo>
                      <a:pt x="1605" y="1291"/>
                    </a:lnTo>
                    <a:lnTo>
                      <a:pt x="1606" y="1322"/>
                    </a:lnTo>
                    <a:lnTo>
                      <a:pt x="1605" y="1354"/>
                    </a:lnTo>
                    <a:lnTo>
                      <a:pt x="1601" y="1385"/>
                    </a:lnTo>
                    <a:lnTo>
                      <a:pt x="1595" y="1414"/>
                    </a:lnTo>
                    <a:lnTo>
                      <a:pt x="1587" y="1443"/>
                    </a:lnTo>
                    <a:lnTo>
                      <a:pt x="1576" y="1469"/>
                    </a:lnTo>
                    <a:lnTo>
                      <a:pt x="1556" y="1492"/>
                    </a:lnTo>
                    <a:lnTo>
                      <a:pt x="1557" y="1493"/>
                    </a:lnTo>
                    <a:lnTo>
                      <a:pt x="1558" y="1493"/>
                    </a:lnTo>
                    <a:lnTo>
                      <a:pt x="1558" y="1493"/>
                    </a:lnTo>
                    <a:lnTo>
                      <a:pt x="1560" y="1493"/>
                    </a:lnTo>
                    <a:lnTo>
                      <a:pt x="1562" y="1492"/>
                    </a:lnTo>
                    <a:lnTo>
                      <a:pt x="1506" y="1571"/>
                    </a:lnTo>
                    <a:lnTo>
                      <a:pt x="1490" y="1582"/>
                    </a:lnTo>
                    <a:lnTo>
                      <a:pt x="1475" y="1592"/>
                    </a:lnTo>
                    <a:lnTo>
                      <a:pt x="1459" y="1603"/>
                    </a:lnTo>
                    <a:lnTo>
                      <a:pt x="1444" y="1612"/>
                    </a:lnTo>
                    <a:lnTo>
                      <a:pt x="1426" y="1620"/>
                    </a:lnTo>
                    <a:lnTo>
                      <a:pt x="1409" y="1626"/>
                    </a:lnTo>
                    <a:lnTo>
                      <a:pt x="1391" y="1630"/>
                    </a:lnTo>
                    <a:lnTo>
                      <a:pt x="1371" y="1631"/>
                    </a:lnTo>
                    <a:lnTo>
                      <a:pt x="1366" y="1635"/>
                    </a:lnTo>
                    <a:lnTo>
                      <a:pt x="1360" y="1636"/>
                    </a:lnTo>
                    <a:lnTo>
                      <a:pt x="1355" y="1636"/>
                    </a:lnTo>
                    <a:lnTo>
                      <a:pt x="1348" y="1635"/>
                    </a:lnTo>
                    <a:lnTo>
                      <a:pt x="1343" y="1633"/>
                    </a:lnTo>
                    <a:lnTo>
                      <a:pt x="1338" y="1633"/>
                    </a:lnTo>
                    <a:lnTo>
                      <a:pt x="1331" y="1633"/>
                    </a:lnTo>
                    <a:lnTo>
                      <a:pt x="1326" y="1636"/>
                    </a:lnTo>
                    <a:lnTo>
                      <a:pt x="1321" y="1633"/>
                    </a:lnTo>
                    <a:lnTo>
                      <a:pt x="1315" y="1632"/>
                    </a:lnTo>
                    <a:lnTo>
                      <a:pt x="1309" y="1633"/>
                    </a:lnTo>
                    <a:lnTo>
                      <a:pt x="1304" y="1636"/>
                    </a:lnTo>
                    <a:lnTo>
                      <a:pt x="1300" y="1634"/>
                    </a:lnTo>
                    <a:lnTo>
                      <a:pt x="1294" y="1632"/>
                    </a:lnTo>
                    <a:lnTo>
                      <a:pt x="1290" y="1631"/>
                    </a:lnTo>
                    <a:lnTo>
                      <a:pt x="1285" y="1628"/>
                    </a:lnTo>
                    <a:lnTo>
                      <a:pt x="1279" y="1627"/>
                    </a:lnTo>
                    <a:lnTo>
                      <a:pt x="1275" y="1627"/>
                    </a:lnTo>
                    <a:lnTo>
                      <a:pt x="1269" y="1626"/>
                    </a:lnTo>
                    <a:lnTo>
                      <a:pt x="1265" y="1626"/>
                    </a:lnTo>
                    <a:lnTo>
                      <a:pt x="1246" y="1612"/>
                    </a:lnTo>
                    <a:lnTo>
                      <a:pt x="1240" y="1618"/>
                    </a:lnTo>
                    <a:lnTo>
                      <a:pt x="1216" y="1601"/>
                    </a:lnTo>
                    <a:lnTo>
                      <a:pt x="1194" y="1582"/>
                    </a:lnTo>
                    <a:lnTo>
                      <a:pt x="1172" y="1561"/>
                    </a:lnTo>
                    <a:lnTo>
                      <a:pt x="1155" y="1539"/>
                    </a:lnTo>
                    <a:lnTo>
                      <a:pt x="1138" y="1515"/>
                    </a:lnTo>
                    <a:lnTo>
                      <a:pt x="1127" y="1490"/>
                    </a:lnTo>
                    <a:lnTo>
                      <a:pt x="1118" y="1464"/>
                    </a:lnTo>
                    <a:lnTo>
                      <a:pt x="1114" y="1438"/>
                    </a:lnTo>
                    <a:lnTo>
                      <a:pt x="1105" y="1409"/>
                    </a:lnTo>
                    <a:lnTo>
                      <a:pt x="1103" y="1377"/>
                    </a:lnTo>
                    <a:lnTo>
                      <a:pt x="1104" y="1346"/>
                    </a:lnTo>
                    <a:lnTo>
                      <a:pt x="1107" y="1316"/>
                    </a:lnTo>
                    <a:lnTo>
                      <a:pt x="1110" y="1293"/>
                    </a:lnTo>
                    <a:lnTo>
                      <a:pt x="1114" y="1270"/>
                    </a:lnTo>
                    <a:lnTo>
                      <a:pt x="1120" y="1249"/>
                    </a:lnTo>
                    <a:lnTo>
                      <a:pt x="1127" y="1228"/>
                    </a:lnTo>
                    <a:lnTo>
                      <a:pt x="1136" y="1207"/>
                    </a:lnTo>
                    <a:lnTo>
                      <a:pt x="1147" y="1188"/>
                    </a:lnTo>
                    <a:lnTo>
                      <a:pt x="1159" y="1171"/>
                    </a:lnTo>
                    <a:lnTo>
                      <a:pt x="1174" y="1153"/>
                    </a:lnTo>
                    <a:lnTo>
                      <a:pt x="1179" y="1147"/>
                    </a:lnTo>
                    <a:lnTo>
                      <a:pt x="1183" y="1140"/>
                    </a:lnTo>
                    <a:lnTo>
                      <a:pt x="1187" y="1134"/>
                    </a:lnTo>
                    <a:lnTo>
                      <a:pt x="1193" y="1127"/>
                    </a:lnTo>
                    <a:lnTo>
                      <a:pt x="1197" y="1137"/>
                    </a:lnTo>
                    <a:lnTo>
                      <a:pt x="1197" y="1147"/>
                    </a:lnTo>
                    <a:lnTo>
                      <a:pt x="1193" y="1155"/>
                    </a:lnTo>
                    <a:lnTo>
                      <a:pt x="1187" y="1164"/>
                    </a:lnTo>
                    <a:lnTo>
                      <a:pt x="1180" y="1173"/>
                    </a:lnTo>
                    <a:lnTo>
                      <a:pt x="1172" y="1181"/>
                    </a:lnTo>
                    <a:lnTo>
                      <a:pt x="1167" y="1190"/>
                    </a:lnTo>
                    <a:lnTo>
                      <a:pt x="1163" y="1200"/>
                    </a:lnTo>
                    <a:lnTo>
                      <a:pt x="1143" y="1227"/>
                    </a:lnTo>
                    <a:lnTo>
                      <a:pt x="1129" y="1258"/>
                    </a:lnTo>
                    <a:lnTo>
                      <a:pt x="1120" y="1293"/>
                    </a:lnTo>
                    <a:lnTo>
                      <a:pt x="1117" y="1329"/>
                    </a:lnTo>
                    <a:lnTo>
                      <a:pt x="1118" y="1364"/>
                    </a:lnTo>
                    <a:lnTo>
                      <a:pt x="1122" y="1400"/>
                    </a:lnTo>
                    <a:lnTo>
                      <a:pt x="1129" y="1435"/>
                    </a:lnTo>
                    <a:lnTo>
                      <a:pt x="1137" y="1466"/>
                    </a:lnTo>
                    <a:lnTo>
                      <a:pt x="1148" y="1491"/>
                    </a:lnTo>
                    <a:lnTo>
                      <a:pt x="1162" y="1515"/>
                    </a:lnTo>
                    <a:lnTo>
                      <a:pt x="1177" y="1538"/>
                    </a:lnTo>
                    <a:lnTo>
                      <a:pt x="1196" y="1559"/>
                    </a:lnTo>
                    <a:lnTo>
                      <a:pt x="1215" y="1578"/>
                    </a:lnTo>
                    <a:lnTo>
                      <a:pt x="1237" y="1594"/>
                    </a:lnTo>
                    <a:lnTo>
                      <a:pt x="1261" y="1608"/>
                    </a:lnTo>
                    <a:lnTo>
                      <a:pt x="1287" y="1618"/>
                    </a:lnTo>
                    <a:lnTo>
                      <a:pt x="1294" y="1619"/>
                    </a:lnTo>
                    <a:lnTo>
                      <a:pt x="1303" y="1620"/>
                    </a:lnTo>
                    <a:lnTo>
                      <a:pt x="1311" y="1621"/>
                    </a:lnTo>
                    <a:lnTo>
                      <a:pt x="1319" y="1623"/>
                    </a:lnTo>
                    <a:lnTo>
                      <a:pt x="1327" y="1624"/>
                    </a:lnTo>
                    <a:lnTo>
                      <a:pt x="1335" y="1624"/>
                    </a:lnTo>
                    <a:lnTo>
                      <a:pt x="1343" y="1624"/>
                    </a:lnTo>
                    <a:lnTo>
                      <a:pt x="1352" y="1622"/>
                    </a:lnTo>
                    <a:lnTo>
                      <a:pt x="1354" y="1624"/>
                    </a:lnTo>
                    <a:lnTo>
                      <a:pt x="1351" y="1627"/>
                    </a:lnTo>
                    <a:lnTo>
                      <a:pt x="1357" y="1627"/>
                    </a:lnTo>
                    <a:lnTo>
                      <a:pt x="1363" y="1626"/>
                    </a:lnTo>
                    <a:lnTo>
                      <a:pt x="1369" y="1623"/>
                    </a:lnTo>
                    <a:lnTo>
                      <a:pt x="1377" y="1622"/>
                    </a:lnTo>
                    <a:lnTo>
                      <a:pt x="1389" y="1621"/>
                    </a:lnTo>
                    <a:lnTo>
                      <a:pt x="1400" y="1619"/>
                    </a:lnTo>
                    <a:lnTo>
                      <a:pt x="1412" y="1614"/>
                    </a:lnTo>
                    <a:lnTo>
                      <a:pt x="1423" y="1609"/>
                    </a:lnTo>
                    <a:lnTo>
                      <a:pt x="1435" y="1604"/>
                    </a:lnTo>
                    <a:lnTo>
                      <a:pt x="1446" y="1598"/>
                    </a:lnTo>
                    <a:lnTo>
                      <a:pt x="1458" y="1593"/>
                    </a:lnTo>
                    <a:lnTo>
                      <a:pt x="1469" y="1587"/>
                    </a:lnTo>
                    <a:lnTo>
                      <a:pt x="1502" y="1556"/>
                    </a:lnTo>
                    <a:lnTo>
                      <a:pt x="1532" y="1521"/>
                    </a:lnTo>
                    <a:lnTo>
                      <a:pt x="1557" y="1485"/>
                    </a:lnTo>
                    <a:lnTo>
                      <a:pt x="1577" y="1444"/>
                    </a:lnTo>
                    <a:lnTo>
                      <a:pt x="1591" y="1403"/>
                    </a:lnTo>
                    <a:lnTo>
                      <a:pt x="1600" y="1360"/>
                    </a:lnTo>
                    <a:lnTo>
                      <a:pt x="1601" y="1315"/>
                    </a:lnTo>
                    <a:lnTo>
                      <a:pt x="1596" y="1267"/>
                    </a:lnTo>
                    <a:lnTo>
                      <a:pt x="1592" y="1243"/>
                    </a:lnTo>
                    <a:lnTo>
                      <a:pt x="1585" y="1220"/>
                    </a:lnTo>
                    <a:lnTo>
                      <a:pt x="1576" y="1197"/>
                    </a:lnTo>
                    <a:lnTo>
                      <a:pt x="1565" y="1174"/>
                    </a:lnTo>
                    <a:lnTo>
                      <a:pt x="1551" y="1152"/>
                    </a:lnTo>
                    <a:lnTo>
                      <a:pt x="1536" y="1133"/>
                    </a:lnTo>
                    <a:lnTo>
                      <a:pt x="1517" y="1114"/>
                    </a:lnTo>
                    <a:lnTo>
                      <a:pt x="1498" y="1099"/>
                    </a:lnTo>
                    <a:lnTo>
                      <a:pt x="1484" y="1087"/>
                    </a:lnTo>
                    <a:lnTo>
                      <a:pt x="1469" y="1079"/>
                    </a:lnTo>
                    <a:lnTo>
                      <a:pt x="1452" y="1071"/>
                    </a:lnTo>
                    <a:lnTo>
                      <a:pt x="1435" y="1067"/>
                    </a:lnTo>
                    <a:lnTo>
                      <a:pt x="1417" y="1063"/>
                    </a:lnTo>
                    <a:lnTo>
                      <a:pt x="1398" y="1062"/>
                    </a:lnTo>
                    <a:lnTo>
                      <a:pt x="1381" y="1061"/>
                    </a:lnTo>
                    <a:lnTo>
                      <a:pt x="1363" y="1061"/>
                    </a:lnTo>
                    <a:lnTo>
                      <a:pt x="1357" y="1062"/>
                    </a:lnTo>
                    <a:lnTo>
                      <a:pt x="1352" y="1065"/>
                    </a:lnTo>
                    <a:lnTo>
                      <a:pt x="1345" y="1066"/>
                    </a:lnTo>
                    <a:lnTo>
                      <a:pt x="1339" y="1066"/>
                    </a:lnTo>
                    <a:lnTo>
                      <a:pt x="1327" y="1069"/>
                    </a:lnTo>
                    <a:lnTo>
                      <a:pt x="1315" y="1072"/>
                    </a:lnTo>
                    <a:lnTo>
                      <a:pt x="1304" y="1078"/>
                    </a:lnTo>
                    <a:lnTo>
                      <a:pt x="1293" y="1083"/>
                    </a:lnTo>
                    <a:lnTo>
                      <a:pt x="1282" y="1088"/>
                    </a:lnTo>
                    <a:lnTo>
                      <a:pt x="1272" y="1094"/>
                    </a:lnTo>
                    <a:lnTo>
                      <a:pt x="1261" y="1099"/>
                    </a:lnTo>
                    <a:lnTo>
                      <a:pt x="1249" y="1103"/>
                    </a:lnTo>
                    <a:lnTo>
                      <a:pt x="1246" y="1093"/>
                    </a:lnTo>
                    <a:lnTo>
                      <a:pt x="1241" y="1081"/>
                    </a:lnTo>
                    <a:lnTo>
                      <a:pt x="1237" y="1070"/>
                    </a:lnTo>
                    <a:lnTo>
                      <a:pt x="1232" y="1059"/>
                    </a:lnTo>
                    <a:lnTo>
                      <a:pt x="1226" y="1048"/>
                    </a:lnTo>
                    <a:lnTo>
                      <a:pt x="1222" y="1036"/>
                    </a:lnTo>
                    <a:lnTo>
                      <a:pt x="1219" y="1024"/>
                    </a:lnTo>
                    <a:lnTo>
                      <a:pt x="1216" y="1013"/>
                    </a:lnTo>
                    <a:lnTo>
                      <a:pt x="1211" y="1010"/>
                    </a:lnTo>
                    <a:lnTo>
                      <a:pt x="1237" y="995"/>
                    </a:lnTo>
                    <a:lnTo>
                      <a:pt x="1229" y="991"/>
                    </a:lnTo>
                    <a:lnTo>
                      <a:pt x="1223" y="988"/>
                    </a:lnTo>
                    <a:lnTo>
                      <a:pt x="1217" y="987"/>
                    </a:lnTo>
                    <a:lnTo>
                      <a:pt x="1210" y="991"/>
                    </a:lnTo>
                    <a:lnTo>
                      <a:pt x="1204" y="1006"/>
                    </a:lnTo>
                    <a:lnTo>
                      <a:pt x="1206" y="1021"/>
                    </a:lnTo>
                    <a:lnTo>
                      <a:pt x="1209" y="1036"/>
                    </a:lnTo>
                    <a:lnTo>
                      <a:pt x="1216" y="1048"/>
                    </a:lnTo>
                    <a:lnTo>
                      <a:pt x="1223" y="1067"/>
                    </a:lnTo>
                    <a:lnTo>
                      <a:pt x="1229" y="1085"/>
                    </a:lnTo>
                    <a:lnTo>
                      <a:pt x="1236" y="1103"/>
                    </a:lnTo>
                    <a:lnTo>
                      <a:pt x="1243" y="1122"/>
                    </a:lnTo>
                    <a:lnTo>
                      <a:pt x="1252" y="1139"/>
                    </a:lnTo>
                    <a:lnTo>
                      <a:pt x="1260" y="1158"/>
                    </a:lnTo>
                    <a:lnTo>
                      <a:pt x="1268" y="1175"/>
                    </a:lnTo>
                    <a:lnTo>
                      <a:pt x="1277" y="1193"/>
                    </a:lnTo>
                    <a:lnTo>
                      <a:pt x="1284" y="1204"/>
                    </a:lnTo>
                    <a:lnTo>
                      <a:pt x="1289" y="1216"/>
                    </a:lnTo>
                    <a:lnTo>
                      <a:pt x="1294" y="1228"/>
                    </a:lnTo>
                    <a:lnTo>
                      <a:pt x="1300" y="1240"/>
                    </a:lnTo>
                    <a:lnTo>
                      <a:pt x="1305" y="1252"/>
                    </a:lnTo>
                    <a:lnTo>
                      <a:pt x="1311" y="1264"/>
                    </a:lnTo>
                    <a:lnTo>
                      <a:pt x="1316" y="1275"/>
                    </a:lnTo>
                    <a:lnTo>
                      <a:pt x="1322" y="1285"/>
                    </a:lnTo>
                    <a:lnTo>
                      <a:pt x="1328" y="1306"/>
                    </a:lnTo>
                    <a:lnTo>
                      <a:pt x="1335" y="1325"/>
                    </a:lnTo>
                    <a:lnTo>
                      <a:pt x="1344" y="1345"/>
                    </a:lnTo>
                    <a:lnTo>
                      <a:pt x="1351" y="1364"/>
                    </a:lnTo>
                    <a:lnTo>
                      <a:pt x="1347" y="1368"/>
                    </a:lnTo>
                    <a:lnTo>
                      <a:pt x="1344" y="1369"/>
                    </a:lnTo>
                    <a:lnTo>
                      <a:pt x="1340" y="1371"/>
                    </a:lnTo>
                    <a:lnTo>
                      <a:pt x="1335" y="1371"/>
                    </a:lnTo>
                    <a:lnTo>
                      <a:pt x="1331" y="1371"/>
                    </a:lnTo>
                    <a:lnTo>
                      <a:pt x="1327" y="1371"/>
                    </a:lnTo>
                    <a:lnTo>
                      <a:pt x="1322" y="1371"/>
                    </a:lnTo>
                    <a:lnTo>
                      <a:pt x="1318" y="1370"/>
                    </a:lnTo>
                    <a:lnTo>
                      <a:pt x="1305" y="1335"/>
                    </a:lnTo>
                    <a:lnTo>
                      <a:pt x="1290" y="1302"/>
                    </a:lnTo>
                    <a:lnTo>
                      <a:pt x="1275" y="1268"/>
                    </a:lnTo>
                    <a:lnTo>
                      <a:pt x="1259" y="1236"/>
                    </a:lnTo>
                    <a:lnTo>
                      <a:pt x="1242" y="1202"/>
                    </a:lnTo>
                    <a:lnTo>
                      <a:pt x="1226" y="1170"/>
                    </a:lnTo>
                    <a:lnTo>
                      <a:pt x="1211" y="1136"/>
                    </a:lnTo>
                    <a:lnTo>
                      <a:pt x="1197" y="1102"/>
                    </a:lnTo>
                    <a:lnTo>
                      <a:pt x="1199" y="1100"/>
                    </a:lnTo>
                    <a:lnTo>
                      <a:pt x="1197" y="1098"/>
                    </a:lnTo>
                    <a:lnTo>
                      <a:pt x="1194" y="1096"/>
                    </a:lnTo>
                    <a:lnTo>
                      <a:pt x="1192" y="1093"/>
                    </a:lnTo>
                    <a:lnTo>
                      <a:pt x="1193" y="1087"/>
                    </a:lnTo>
                    <a:lnTo>
                      <a:pt x="1194" y="1086"/>
                    </a:lnTo>
                    <a:lnTo>
                      <a:pt x="1189" y="1082"/>
                    </a:lnTo>
                    <a:lnTo>
                      <a:pt x="1188" y="1076"/>
                    </a:lnTo>
                    <a:lnTo>
                      <a:pt x="1186" y="1070"/>
                    </a:lnTo>
                    <a:lnTo>
                      <a:pt x="1185" y="1062"/>
                    </a:lnTo>
                    <a:lnTo>
                      <a:pt x="1185" y="1055"/>
                    </a:lnTo>
                    <a:lnTo>
                      <a:pt x="1176" y="1037"/>
                    </a:lnTo>
                    <a:lnTo>
                      <a:pt x="1173" y="1018"/>
                    </a:lnTo>
                    <a:lnTo>
                      <a:pt x="1171" y="997"/>
                    </a:lnTo>
                    <a:lnTo>
                      <a:pt x="1170" y="978"/>
                    </a:lnTo>
                    <a:lnTo>
                      <a:pt x="1163" y="979"/>
                    </a:lnTo>
                    <a:lnTo>
                      <a:pt x="1148" y="992"/>
                    </a:lnTo>
                    <a:lnTo>
                      <a:pt x="1134" y="1005"/>
                    </a:lnTo>
                    <a:lnTo>
                      <a:pt x="1119" y="1017"/>
                    </a:lnTo>
                    <a:lnTo>
                      <a:pt x="1105" y="1030"/>
                    </a:lnTo>
                    <a:lnTo>
                      <a:pt x="1091" y="1042"/>
                    </a:lnTo>
                    <a:lnTo>
                      <a:pt x="1076" y="1055"/>
                    </a:lnTo>
                    <a:lnTo>
                      <a:pt x="1062" y="1067"/>
                    </a:lnTo>
                    <a:lnTo>
                      <a:pt x="1048" y="1079"/>
                    </a:lnTo>
                    <a:lnTo>
                      <a:pt x="1033" y="1091"/>
                    </a:lnTo>
                    <a:lnTo>
                      <a:pt x="1019" y="1102"/>
                    </a:lnTo>
                    <a:lnTo>
                      <a:pt x="1004" y="1114"/>
                    </a:lnTo>
                    <a:lnTo>
                      <a:pt x="990" y="1126"/>
                    </a:lnTo>
                    <a:lnTo>
                      <a:pt x="976" y="1138"/>
                    </a:lnTo>
                    <a:lnTo>
                      <a:pt x="961" y="1150"/>
                    </a:lnTo>
                    <a:lnTo>
                      <a:pt x="947" y="1162"/>
                    </a:lnTo>
                    <a:lnTo>
                      <a:pt x="932" y="1174"/>
                    </a:lnTo>
                    <a:lnTo>
                      <a:pt x="935" y="1177"/>
                    </a:lnTo>
                    <a:lnTo>
                      <a:pt x="939" y="1179"/>
                    </a:lnTo>
                    <a:lnTo>
                      <a:pt x="945" y="1181"/>
                    </a:lnTo>
                    <a:lnTo>
                      <a:pt x="949" y="1184"/>
                    </a:lnTo>
                    <a:lnTo>
                      <a:pt x="953" y="1187"/>
                    </a:lnTo>
                    <a:lnTo>
                      <a:pt x="958" y="1190"/>
                    </a:lnTo>
                    <a:lnTo>
                      <a:pt x="962" y="1193"/>
                    </a:lnTo>
                    <a:lnTo>
                      <a:pt x="964" y="1198"/>
                    </a:lnTo>
                    <a:lnTo>
                      <a:pt x="967" y="1211"/>
                    </a:lnTo>
                    <a:lnTo>
                      <a:pt x="967" y="1225"/>
                    </a:lnTo>
                    <a:lnTo>
                      <a:pt x="964" y="1239"/>
                    </a:lnTo>
                    <a:lnTo>
                      <a:pt x="957" y="1250"/>
                    </a:lnTo>
                    <a:lnTo>
                      <a:pt x="947" y="1249"/>
                    </a:lnTo>
                    <a:lnTo>
                      <a:pt x="936" y="1249"/>
                    </a:lnTo>
                    <a:lnTo>
                      <a:pt x="926" y="1247"/>
                    </a:lnTo>
                    <a:lnTo>
                      <a:pt x="915" y="1246"/>
                    </a:lnTo>
                    <a:lnTo>
                      <a:pt x="905" y="1246"/>
                    </a:lnTo>
                    <a:lnTo>
                      <a:pt x="895" y="1244"/>
                    </a:lnTo>
                    <a:lnTo>
                      <a:pt x="884" y="1243"/>
                    </a:lnTo>
                    <a:lnTo>
                      <a:pt x="874" y="1241"/>
                    </a:lnTo>
                    <a:lnTo>
                      <a:pt x="880" y="1263"/>
                    </a:lnTo>
                    <a:lnTo>
                      <a:pt x="882" y="1284"/>
                    </a:lnTo>
                    <a:lnTo>
                      <a:pt x="881" y="1307"/>
                    </a:lnTo>
                    <a:lnTo>
                      <a:pt x="877" y="1328"/>
                    </a:lnTo>
                    <a:lnTo>
                      <a:pt x="869" y="1349"/>
                    </a:lnTo>
                    <a:lnTo>
                      <a:pt x="859" y="1369"/>
                    </a:lnTo>
                    <a:lnTo>
                      <a:pt x="845" y="1386"/>
                    </a:lnTo>
                    <a:lnTo>
                      <a:pt x="828" y="1402"/>
                    </a:lnTo>
                    <a:lnTo>
                      <a:pt x="817" y="1411"/>
                    </a:lnTo>
                    <a:lnTo>
                      <a:pt x="805" y="1417"/>
                    </a:lnTo>
                    <a:lnTo>
                      <a:pt x="793" y="1422"/>
                    </a:lnTo>
                    <a:lnTo>
                      <a:pt x="779" y="1425"/>
                    </a:lnTo>
                    <a:lnTo>
                      <a:pt x="765" y="1426"/>
                    </a:lnTo>
                    <a:lnTo>
                      <a:pt x="752" y="1426"/>
                    </a:lnTo>
                    <a:lnTo>
                      <a:pt x="738" y="1425"/>
                    </a:lnTo>
                    <a:lnTo>
                      <a:pt x="725" y="1423"/>
                    </a:lnTo>
                    <a:lnTo>
                      <a:pt x="723" y="1426"/>
                    </a:lnTo>
                    <a:lnTo>
                      <a:pt x="723" y="1429"/>
                    </a:lnTo>
                    <a:lnTo>
                      <a:pt x="723" y="1433"/>
                    </a:lnTo>
                    <a:lnTo>
                      <a:pt x="722" y="1436"/>
                    </a:lnTo>
                    <a:lnTo>
                      <a:pt x="715" y="1443"/>
                    </a:lnTo>
                    <a:lnTo>
                      <a:pt x="714" y="1451"/>
                    </a:lnTo>
                    <a:lnTo>
                      <a:pt x="714" y="1460"/>
                    </a:lnTo>
                    <a:lnTo>
                      <a:pt x="716" y="1467"/>
                    </a:lnTo>
                    <a:lnTo>
                      <a:pt x="723" y="1477"/>
                    </a:lnTo>
                    <a:lnTo>
                      <a:pt x="730" y="1487"/>
                    </a:lnTo>
                    <a:lnTo>
                      <a:pt x="737" y="1496"/>
                    </a:lnTo>
                    <a:lnTo>
                      <a:pt x="744" y="1506"/>
                    </a:lnTo>
                    <a:lnTo>
                      <a:pt x="752" y="1515"/>
                    </a:lnTo>
                    <a:lnTo>
                      <a:pt x="761" y="1523"/>
                    </a:lnTo>
                    <a:lnTo>
                      <a:pt x="770" y="1532"/>
                    </a:lnTo>
                    <a:lnTo>
                      <a:pt x="780" y="1540"/>
                    </a:lnTo>
                    <a:lnTo>
                      <a:pt x="782" y="1549"/>
                    </a:lnTo>
                    <a:lnTo>
                      <a:pt x="780" y="1559"/>
                    </a:lnTo>
                    <a:lnTo>
                      <a:pt x="776" y="1568"/>
                    </a:lnTo>
                    <a:lnTo>
                      <a:pt x="770" y="1575"/>
                    </a:lnTo>
                    <a:lnTo>
                      <a:pt x="769" y="1578"/>
                    </a:lnTo>
                    <a:lnTo>
                      <a:pt x="766" y="1578"/>
                    </a:lnTo>
                    <a:lnTo>
                      <a:pt x="764" y="1578"/>
                    </a:lnTo>
                    <a:lnTo>
                      <a:pt x="762" y="1578"/>
                    </a:lnTo>
                    <a:lnTo>
                      <a:pt x="762" y="1575"/>
                    </a:lnTo>
                    <a:lnTo>
                      <a:pt x="755" y="1575"/>
                    </a:lnTo>
                    <a:lnTo>
                      <a:pt x="749" y="1575"/>
                    </a:lnTo>
                    <a:lnTo>
                      <a:pt x="742" y="1574"/>
                    </a:lnTo>
                    <a:lnTo>
                      <a:pt x="736" y="1574"/>
                    </a:lnTo>
                    <a:lnTo>
                      <a:pt x="729" y="1574"/>
                    </a:lnTo>
                    <a:lnTo>
                      <a:pt x="723" y="1575"/>
                    </a:lnTo>
                    <a:lnTo>
                      <a:pt x="717" y="1578"/>
                    </a:lnTo>
                    <a:lnTo>
                      <a:pt x="713" y="1582"/>
                    </a:lnTo>
                    <a:lnTo>
                      <a:pt x="714" y="1574"/>
                    </a:lnTo>
                    <a:lnTo>
                      <a:pt x="702" y="1570"/>
                    </a:lnTo>
                    <a:lnTo>
                      <a:pt x="691" y="1562"/>
                    </a:lnTo>
                    <a:lnTo>
                      <a:pt x="682" y="1554"/>
                    </a:lnTo>
                    <a:lnTo>
                      <a:pt x="672" y="1544"/>
                    </a:lnTo>
                    <a:lnTo>
                      <a:pt x="662" y="1534"/>
                    </a:lnTo>
                    <a:lnTo>
                      <a:pt x="652" y="1526"/>
                    </a:lnTo>
                    <a:lnTo>
                      <a:pt x="642" y="1518"/>
                    </a:lnTo>
                    <a:lnTo>
                      <a:pt x="629" y="1513"/>
                    </a:lnTo>
                    <a:lnTo>
                      <a:pt x="596" y="1483"/>
                    </a:lnTo>
                    <a:lnTo>
                      <a:pt x="588" y="1495"/>
                    </a:lnTo>
                    <a:lnTo>
                      <a:pt x="579" y="1506"/>
                    </a:lnTo>
                    <a:lnTo>
                      <a:pt x="569" y="1518"/>
                    </a:lnTo>
                    <a:lnTo>
                      <a:pt x="559" y="1528"/>
                    </a:lnTo>
                    <a:lnTo>
                      <a:pt x="550" y="1539"/>
                    </a:lnTo>
                    <a:lnTo>
                      <a:pt x="539" y="1548"/>
                    </a:lnTo>
                    <a:lnTo>
                      <a:pt x="529" y="1557"/>
                    </a:lnTo>
                    <a:lnTo>
                      <a:pt x="517" y="1567"/>
                    </a:lnTo>
                    <a:lnTo>
                      <a:pt x="506" y="1575"/>
                    </a:lnTo>
                    <a:lnTo>
                      <a:pt x="494" y="1583"/>
                    </a:lnTo>
                    <a:lnTo>
                      <a:pt x="484" y="1591"/>
                    </a:lnTo>
                    <a:lnTo>
                      <a:pt x="472" y="1598"/>
                    </a:lnTo>
                    <a:lnTo>
                      <a:pt x="459" y="1605"/>
                    </a:lnTo>
                    <a:lnTo>
                      <a:pt x="447" y="1611"/>
                    </a:lnTo>
                    <a:lnTo>
                      <a:pt x="435" y="1617"/>
                    </a:lnTo>
                    <a:lnTo>
                      <a:pt x="422" y="1622"/>
                    </a:lnTo>
                    <a:lnTo>
                      <a:pt x="426" y="1626"/>
                    </a:lnTo>
                    <a:lnTo>
                      <a:pt x="444" y="1625"/>
                    </a:lnTo>
                    <a:lnTo>
                      <a:pt x="460" y="1626"/>
                    </a:lnTo>
                    <a:lnTo>
                      <a:pt x="477" y="1627"/>
                    </a:lnTo>
                    <a:lnTo>
                      <a:pt x="493" y="1628"/>
                    </a:lnTo>
                    <a:lnTo>
                      <a:pt x="511" y="1631"/>
                    </a:lnTo>
                    <a:lnTo>
                      <a:pt x="527" y="1632"/>
                    </a:lnTo>
                    <a:lnTo>
                      <a:pt x="543" y="1633"/>
                    </a:lnTo>
                    <a:lnTo>
                      <a:pt x="559" y="1633"/>
                    </a:lnTo>
                    <a:lnTo>
                      <a:pt x="576" y="1637"/>
                    </a:lnTo>
                    <a:lnTo>
                      <a:pt x="591" y="1639"/>
                    </a:lnTo>
                    <a:lnTo>
                      <a:pt x="607" y="1641"/>
                    </a:lnTo>
                    <a:lnTo>
                      <a:pt x="623" y="1643"/>
                    </a:lnTo>
                    <a:lnTo>
                      <a:pt x="639" y="1644"/>
                    </a:lnTo>
                    <a:lnTo>
                      <a:pt x="656" y="1646"/>
                    </a:lnTo>
                    <a:lnTo>
                      <a:pt x="672" y="1648"/>
                    </a:lnTo>
                    <a:lnTo>
                      <a:pt x="688" y="1651"/>
                    </a:lnTo>
                    <a:lnTo>
                      <a:pt x="700" y="1653"/>
                    </a:lnTo>
                    <a:lnTo>
                      <a:pt x="713" y="1654"/>
                    </a:lnTo>
                    <a:lnTo>
                      <a:pt x="726" y="1656"/>
                    </a:lnTo>
                    <a:lnTo>
                      <a:pt x="738" y="1657"/>
                    </a:lnTo>
                    <a:lnTo>
                      <a:pt x="751" y="1658"/>
                    </a:lnTo>
                    <a:lnTo>
                      <a:pt x="764" y="1659"/>
                    </a:lnTo>
                    <a:lnTo>
                      <a:pt x="776" y="1660"/>
                    </a:lnTo>
                    <a:lnTo>
                      <a:pt x="789" y="1661"/>
                    </a:lnTo>
                    <a:lnTo>
                      <a:pt x="802" y="1662"/>
                    </a:lnTo>
                    <a:lnTo>
                      <a:pt x="814" y="1663"/>
                    </a:lnTo>
                    <a:lnTo>
                      <a:pt x="827" y="1664"/>
                    </a:lnTo>
                    <a:lnTo>
                      <a:pt x="839" y="1666"/>
                    </a:lnTo>
                    <a:lnTo>
                      <a:pt x="852" y="1667"/>
                    </a:lnTo>
                    <a:lnTo>
                      <a:pt x="864" y="1671"/>
                    </a:lnTo>
                    <a:lnTo>
                      <a:pt x="877" y="1673"/>
                    </a:lnTo>
                    <a:lnTo>
                      <a:pt x="888" y="1676"/>
                    </a:lnTo>
                    <a:lnTo>
                      <a:pt x="895" y="1680"/>
                    </a:lnTo>
                    <a:lnTo>
                      <a:pt x="901" y="1683"/>
                    </a:lnTo>
                    <a:lnTo>
                      <a:pt x="910" y="1683"/>
                    </a:lnTo>
                    <a:lnTo>
                      <a:pt x="918" y="1683"/>
                    </a:lnTo>
                    <a:lnTo>
                      <a:pt x="900" y="1683"/>
                    </a:lnTo>
                    <a:lnTo>
                      <a:pt x="883" y="1683"/>
                    </a:lnTo>
                    <a:lnTo>
                      <a:pt x="866" y="1683"/>
                    </a:lnTo>
                    <a:lnTo>
                      <a:pt x="847" y="1682"/>
                    </a:lnTo>
                    <a:lnTo>
                      <a:pt x="830" y="1679"/>
                    </a:lnTo>
                    <a:lnTo>
                      <a:pt x="813" y="1678"/>
                    </a:lnTo>
                    <a:lnTo>
                      <a:pt x="795" y="1676"/>
                    </a:lnTo>
                    <a:lnTo>
                      <a:pt x="778" y="1674"/>
                    </a:lnTo>
                    <a:lnTo>
                      <a:pt x="760" y="1672"/>
                    </a:lnTo>
                    <a:lnTo>
                      <a:pt x="742" y="1670"/>
                    </a:lnTo>
                    <a:lnTo>
                      <a:pt x="724" y="1669"/>
                    </a:lnTo>
                    <a:lnTo>
                      <a:pt x="707" y="1666"/>
                    </a:lnTo>
                    <a:lnTo>
                      <a:pt x="688" y="1665"/>
                    </a:lnTo>
                    <a:lnTo>
                      <a:pt x="671" y="1665"/>
                    </a:lnTo>
                    <a:lnTo>
                      <a:pt x="652" y="1665"/>
                    </a:lnTo>
                    <a:lnTo>
                      <a:pt x="634" y="1665"/>
                    </a:lnTo>
                    <a:lnTo>
                      <a:pt x="614" y="1663"/>
                    </a:lnTo>
                    <a:lnTo>
                      <a:pt x="594" y="1660"/>
                    </a:lnTo>
                    <a:lnTo>
                      <a:pt x="573" y="1658"/>
                    </a:lnTo>
                    <a:lnTo>
                      <a:pt x="553" y="1654"/>
                    </a:lnTo>
                    <a:lnTo>
                      <a:pt x="532" y="1652"/>
                    </a:lnTo>
                    <a:lnTo>
                      <a:pt x="512" y="1650"/>
                    </a:lnTo>
                    <a:lnTo>
                      <a:pt x="491" y="1648"/>
                    </a:lnTo>
                    <a:lnTo>
                      <a:pt x="471" y="1647"/>
                    </a:lnTo>
                    <a:lnTo>
                      <a:pt x="450" y="1645"/>
                    </a:lnTo>
                    <a:lnTo>
                      <a:pt x="429" y="1644"/>
                    </a:lnTo>
                    <a:lnTo>
                      <a:pt x="409" y="1643"/>
                    </a:lnTo>
                    <a:lnTo>
                      <a:pt x="388" y="1643"/>
                    </a:lnTo>
                    <a:lnTo>
                      <a:pt x="367" y="1643"/>
                    </a:lnTo>
                    <a:lnTo>
                      <a:pt x="346" y="1643"/>
                    </a:lnTo>
                    <a:lnTo>
                      <a:pt x="326" y="1644"/>
                    </a:lnTo>
                    <a:lnTo>
                      <a:pt x="305" y="1645"/>
                    </a:lnTo>
                    <a:lnTo>
                      <a:pt x="286" y="1644"/>
                    </a:lnTo>
                    <a:lnTo>
                      <a:pt x="266" y="1640"/>
                    </a:lnTo>
                    <a:lnTo>
                      <a:pt x="247" y="1636"/>
                    </a:lnTo>
                    <a:lnTo>
                      <a:pt x="227" y="1631"/>
                    </a:lnTo>
                    <a:lnTo>
                      <a:pt x="208" y="1623"/>
                    </a:lnTo>
                    <a:lnTo>
                      <a:pt x="189" y="1615"/>
                    </a:lnTo>
                    <a:lnTo>
                      <a:pt x="172" y="1606"/>
                    </a:lnTo>
                    <a:lnTo>
                      <a:pt x="153" y="1595"/>
                    </a:lnTo>
                    <a:lnTo>
                      <a:pt x="137" y="1583"/>
                    </a:lnTo>
                    <a:lnTo>
                      <a:pt x="121" y="1571"/>
                    </a:lnTo>
                    <a:lnTo>
                      <a:pt x="106" y="1557"/>
                    </a:lnTo>
                    <a:lnTo>
                      <a:pt x="91" y="1542"/>
                    </a:lnTo>
                    <a:lnTo>
                      <a:pt x="78" y="1527"/>
                    </a:lnTo>
                    <a:lnTo>
                      <a:pt x="66" y="1510"/>
                    </a:lnTo>
                    <a:lnTo>
                      <a:pt x="54" y="1493"/>
                    </a:lnTo>
                    <a:lnTo>
                      <a:pt x="44" y="1475"/>
                    </a:lnTo>
                    <a:lnTo>
                      <a:pt x="21" y="1424"/>
                    </a:lnTo>
                    <a:lnTo>
                      <a:pt x="6" y="1369"/>
                    </a:lnTo>
                    <a:lnTo>
                      <a:pt x="0" y="1311"/>
                    </a:lnTo>
                    <a:lnTo>
                      <a:pt x="2" y="1252"/>
                    </a:lnTo>
                    <a:lnTo>
                      <a:pt x="10" y="1193"/>
                    </a:lnTo>
                    <a:lnTo>
                      <a:pt x="26" y="1137"/>
                    </a:lnTo>
                    <a:lnTo>
                      <a:pt x="47" y="1084"/>
                    </a:lnTo>
                    <a:lnTo>
                      <a:pt x="76" y="1037"/>
                    </a:lnTo>
                    <a:lnTo>
                      <a:pt x="90" y="1018"/>
                    </a:lnTo>
                    <a:lnTo>
                      <a:pt x="106" y="1001"/>
                    </a:lnTo>
                    <a:lnTo>
                      <a:pt x="122" y="982"/>
                    </a:lnTo>
                    <a:lnTo>
                      <a:pt x="139" y="966"/>
                    </a:lnTo>
                    <a:lnTo>
                      <a:pt x="158" y="951"/>
                    </a:lnTo>
                    <a:lnTo>
                      <a:pt x="177" y="936"/>
                    </a:lnTo>
                    <a:lnTo>
                      <a:pt x="197" y="923"/>
                    </a:lnTo>
                    <a:lnTo>
                      <a:pt x="217" y="911"/>
                    </a:lnTo>
                    <a:lnTo>
                      <a:pt x="239" y="900"/>
                    </a:lnTo>
                    <a:lnTo>
                      <a:pt x="261" y="891"/>
                    </a:lnTo>
                    <a:lnTo>
                      <a:pt x="283" y="885"/>
                    </a:lnTo>
                    <a:lnTo>
                      <a:pt x="306" y="879"/>
                    </a:lnTo>
                    <a:lnTo>
                      <a:pt x="330" y="876"/>
                    </a:lnTo>
                    <a:lnTo>
                      <a:pt x="354" y="874"/>
                    </a:lnTo>
                    <a:lnTo>
                      <a:pt x="378" y="875"/>
                    </a:lnTo>
                    <a:lnTo>
                      <a:pt x="402" y="878"/>
                    </a:lnTo>
                    <a:lnTo>
                      <a:pt x="417" y="881"/>
                    </a:lnTo>
                    <a:lnTo>
                      <a:pt x="431" y="883"/>
                    </a:lnTo>
                    <a:lnTo>
                      <a:pt x="445" y="886"/>
                    </a:lnTo>
                    <a:lnTo>
                      <a:pt x="459" y="890"/>
                    </a:lnTo>
                    <a:lnTo>
                      <a:pt x="472" y="896"/>
                    </a:lnTo>
                    <a:lnTo>
                      <a:pt x="486" y="901"/>
                    </a:lnTo>
                    <a:lnTo>
                      <a:pt x="499" y="908"/>
                    </a:lnTo>
                    <a:lnTo>
                      <a:pt x="511" y="914"/>
                    </a:lnTo>
                    <a:lnTo>
                      <a:pt x="506" y="921"/>
                    </a:lnTo>
                    <a:lnTo>
                      <a:pt x="502" y="926"/>
                    </a:lnTo>
                    <a:lnTo>
                      <a:pt x="497" y="932"/>
                    </a:lnTo>
                    <a:lnTo>
                      <a:pt x="492" y="938"/>
                    </a:lnTo>
                    <a:lnTo>
                      <a:pt x="488" y="944"/>
                    </a:lnTo>
                    <a:lnTo>
                      <a:pt x="483" y="950"/>
                    </a:lnTo>
                    <a:lnTo>
                      <a:pt x="478" y="956"/>
                    </a:lnTo>
                    <a:lnTo>
                      <a:pt x="474" y="962"/>
                    </a:lnTo>
                    <a:lnTo>
                      <a:pt x="463" y="955"/>
                    </a:lnTo>
                    <a:lnTo>
                      <a:pt x="452" y="950"/>
                    </a:lnTo>
                    <a:lnTo>
                      <a:pt x="441" y="945"/>
                    </a:lnTo>
                    <a:lnTo>
                      <a:pt x="429" y="942"/>
                    </a:lnTo>
                    <a:lnTo>
                      <a:pt x="417" y="939"/>
                    </a:lnTo>
                    <a:lnTo>
                      <a:pt x="404" y="937"/>
                    </a:lnTo>
                    <a:lnTo>
                      <a:pt x="391" y="936"/>
                    </a:lnTo>
                    <a:lnTo>
                      <a:pt x="378" y="935"/>
                    </a:lnTo>
                    <a:lnTo>
                      <a:pt x="358" y="937"/>
                    </a:lnTo>
                    <a:lnTo>
                      <a:pt x="337" y="939"/>
                    </a:lnTo>
                    <a:lnTo>
                      <a:pt x="318" y="941"/>
                    </a:lnTo>
                    <a:lnTo>
                      <a:pt x="297" y="944"/>
                    </a:lnTo>
                    <a:lnTo>
                      <a:pt x="278" y="949"/>
                    </a:lnTo>
                    <a:lnTo>
                      <a:pt x="260" y="954"/>
                    </a:lnTo>
                    <a:lnTo>
                      <a:pt x="240" y="963"/>
                    </a:lnTo>
                    <a:lnTo>
                      <a:pt x="223" y="973"/>
                    </a:lnTo>
                    <a:lnTo>
                      <a:pt x="216" y="977"/>
                    </a:lnTo>
                    <a:lnTo>
                      <a:pt x="211" y="984"/>
                    </a:lnTo>
                    <a:lnTo>
                      <a:pt x="205" y="990"/>
                    </a:lnTo>
                    <a:lnTo>
                      <a:pt x="198" y="990"/>
                    </a:lnTo>
                    <a:lnTo>
                      <a:pt x="157" y="1028"/>
                    </a:lnTo>
                    <a:lnTo>
                      <a:pt x="122" y="1070"/>
                    </a:lnTo>
                    <a:lnTo>
                      <a:pt x="94" y="1118"/>
                    </a:lnTo>
                    <a:lnTo>
                      <a:pt x="74" y="1167"/>
                    </a:lnTo>
                    <a:lnTo>
                      <a:pt x="63" y="1220"/>
                    </a:lnTo>
                    <a:lnTo>
                      <a:pt x="57" y="1275"/>
                    </a:lnTo>
                    <a:lnTo>
                      <a:pt x="61" y="1329"/>
                    </a:lnTo>
                    <a:lnTo>
                      <a:pt x="72" y="1382"/>
                    </a:lnTo>
                    <a:lnTo>
                      <a:pt x="78" y="1399"/>
                    </a:lnTo>
                    <a:lnTo>
                      <a:pt x="83" y="1413"/>
                    </a:lnTo>
                    <a:lnTo>
                      <a:pt x="89" y="1427"/>
                    </a:lnTo>
                    <a:lnTo>
                      <a:pt x="94" y="1444"/>
                    </a:lnTo>
                    <a:lnTo>
                      <a:pt x="100" y="1454"/>
                    </a:lnTo>
                    <a:lnTo>
                      <a:pt x="107" y="1464"/>
                    </a:lnTo>
                    <a:lnTo>
                      <a:pt x="113" y="1473"/>
                    </a:lnTo>
                    <a:lnTo>
                      <a:pt x="121" y="1481"/>
                    </a:lnTo>
                    <a:lnTo>
                      <a:pt x="128" y="1489"/>
                    </a:lnTo>
                    <a:lnTo>
                      <a:pt x="136" y="1498"/>
                    </a:lnTo>
                    <a:lnTo>
                      <a:pt x="145" y="1505"/>
                    </a:lnTo>
                    <a:lnTo>
                      <a:pt x="153" y="1513"/>
                    </a:lnTo>
                    <a:lnTo>
                      <a:pt x="168" y="1529"/>
                    </a:lnTo>
                    <a:lnTo>
                      <a:pt x="184" y="1543"/>
                    </a:lnTo>
                    <a:lnTo>
                      <a:pt x="201" y="1554"/>
                    </a:lnTo>
                    <a:lnTo>
                      <a:pt x="222" y="1562"/>
                    </a:lnTo>
                    <a:lnTo>
                      <a:pt x="241" y="1569"/>
                    </a:lnTo>
                    <a:lnTo>
                      <a:pt x="263" y="1574"/>
                    </a:lnTo>
                    <a:lnTo>
                      <a:pt x="284" y="1578"/>
                    </a:lnTo>
                    <a:lnTo>
                      <a:pt x="305" y="1580"/>
                    </a:lnTo>
                    <a:lnTo>
                      <a:pt x="321" y="1579"/>
                    </a:lnTo>
                    <a:lnTo>
                      <a:pt x="336" y="1577"/>
                    </a:lnTo>
                    <a:lnTo>
                      <a:pt x="352" y="1574"/>
                    </a:lnTo>
                    <a:lnTo>
                      <a:pt x="368" y="1571"/>
                    </a:lnTo>
                    <a:lnTo>
                      <a:pt x="382" y="1568"/>
                    </a:lnTo>
                    <a:lnTo>
                      <a:pt x="397" y="1564"/>
                    </a:lnTo>
                    <a:lnTo>
                      <a:pt x="411" y="1559"/>
                    </a:lnTo>
                    <a:lnTo>
                      <a:pt x="426" y="1553"/>
                    </a:lnTo>
                    <a:lnTo>
                      <a:pt x="439" y="1546"/>
                    </a:lnTo>
                    <a:lnTo>
                      <a:pt x="452" y="1540"/>
                    </a:lnTo>
                    <a:lnTo>
                      <a:pt x="465" y="1531"/>
                    </a:lnTo>
                    <a:lnTo>
                      <a:pt x="477" y="1522"/>
                    </a:lnTo>
                    <a:lnTo>
                      <a:pt x="489" y="1512"/>
                    </a:lnTo>
                    <a:lnTo>
                      <a:pt x="500" y="1501"/>
                    </a:lnTo>
                    <a:lnTo>
                      <a:pt x="511" y="1488"/>
                    </a:lnTo>
                    <a:lnTo>
                      <a:pt x="520" y="1475"/>
                    </a:lnTo>
                    <a:lnTo>
                      <a:pt x="520" y="1467"/>
                    </a:lnTo>
                    <a:lnTo>
                      <a:pt x="525" y="1467"/>
                    </a:lnTo>
                    <a:lnTo>
                      <a:pt x="540" y="1449"/>
                    </a:lnTo>
                    <a:lnTo>
                      <a:pt x="553" y="1429"/>
                    </a:lnTo>
                    <a:lnTo>
                      <a:pt x="565" y="1410"/>
                    </a:lnTo>
                    <a:lnTo>
                      <a:pt x="576" y="1389"/>
                    </a:lnTo>
                    <a:lnTo>
                      <a:pt x="584" y="1368"/>
                    </a:lnTo>
                    <a:lnTo>
                      <a:pt x="591" y="1346"/>
                    </a:lnTo>
                    <a:lnTo>
                      <a:pt x="596" y="1324"/>
                    </a:lnTo>
                    <a:lnTo>
                      <a:pt x="599" y="1303"/>
                    </a:lnTo>
                    <a:lnTo>
                      <a:pt x="590" y="1299"/>
                    </a:lnTo>
                    <a:lnTo>
                      <a:pt x="583" y="1301"/>
                    </a:lnTo>
                    <a:lnTo>
                      <a:pt x="580" y="1306"/>
                    </a:lnTo>
                    <a:lnTo>
                      <a:pt x="578" y="1313"/>
                    </a:lnTo>
                    <a:lnTo>
                      <a:pt x="577" y="1322"/>
                    </a:lnTo>
                    <a:lnTo>
                      <a:pt x="576" y="1332"/>
                    </a:lnTo>
                    <a:lnTo>
                      <a:pt x="575" y="1339"/>
                    </a:lnTo>
                    <a:lnTo>
                      <a:pt x="570" y="1346"/>
                    </a:lnTo>
                    <a:lnTo>
                      <a:pt x="566" y="1358"/>
                    </a:lnTo>
                    <a:lnTo>
                      <a:pt x="559" y="1369"/>
                    </a:lnTo>
                    <a:lnTo>
                      <a:pt x="554" y="1380"/>
                    </a:lnTo>
                    <a:lnTo>
                      <a:pt x="546" y="1389"/>
                    </a:lnTo>
                    <a:lnTo>
                      <a:pt x="540" y="1400"/>
                    </a:lnTo>
                    <a:lnTo>
                      <a:pt x="533" y="1411"/>
                    </a:lnTo>
                    <a:lnTo>
                      <a:pt x="528" y="1422"/>
                    </a:lnTo>
                    <a:lnTo>
                      <a:pt x="523" y="1434"/>
                    </a:lnTo>
                    <a:lnTo>
                      <a:pt x="515" y="1434"/>
                    </a:lnTo>
                    <a:lnTo>
                      <a:pt x="510" y="1440"/>
                    </a:lnTo>
                    <a:lnTo>
                      <a:pt x="504" y="1448"/>
                    </a:lnTo>
                    <a:lnTo>
                      <a:pt x="499" y="1455"/>
                    </a:lnTo>
                    <a:lnTo>
                      <a:pt x="493" y="1463"/>
                    </a:lnTo>
                    <a:lnTo>
                      <a:pt x="488" y="1469"/>
                    </a:lnTo>
                    <a:lnTo>
                      <a:pt x="481" y="1475"/>
                    </a:lnTo>
                    <a:lnTo>
                      <a:pt x="475" y="1478"/>
                    </a:lnTo>
                    <a:lnTo>
                      <a:pt x="467" y="1478"/>
                    </a:lnTo>
                    <a:lnTo>
                      <a:pt x="454" y="1490"/>
                    </a:lnTo>
                    <a:lnTo>
                      <a:pt x="440" y="1501"/>
                    </a:lnTo>
                    <a:lnTo>
                      <a:pt x="426" y="1509"/>
                    </a:lnTo>
                    <a:lnTo>
                      <a:pt x="411" y="1517"/>
                    </a:lnTo>
                    <a:lnTo>
                      <a:pt x="395" y="1523"/>
                    </a:lnTo>
                    <a:lnTo>
                      <a:pt x="379" y="1530"/>
                    </a:lnTo>
                    <a:lnTo>
                      <a:pt x="363" y="1534"/>
                    </a:lnTo>
                    <a:lnTo>
                      <a:pt x="347" y="1540"/>
                    </a:lnTo>
                    <a:lnTo>
                      <a:pt x="343" y="1539"/>
                    </a:lnTo>
                    <a:lnTo>
                      <a:pt x="339" y="1540"/>
                    </a:lnTo>
                    <a:lnTo>
                      <a:pt x="334" y="1541"/>
                    </a:lnTo>
                    <a:lnTo>
                      <a:pt x="330" y="1540"/>
                    </a:lnTo>
                    <a:lnTo>
                      <a:pt x="322" y="1541"/>
                    </a:lnTo>
                    <a:lnTo>
                      <a:pt x="314" y="1541"/>
                    </a:lnTo>
                    <a:lnTo>
                      <a:pt x="305" y="1542"/>
                    </a:lnTo>
                    <a:lnTo>
                      <a:pt x="296" y="1542"/>
                    </a:lnTo>
                    <a:lnTo>
                      <a:pt x="288" y="1541"/>
                    </a:lnTo>
                    <a:lnTo>
                      <a:pt x="280" y="1540"/>
                    </a:lnTo>
                    <a:lnTo>
                      <a:pt x="274" y="1536"/>
                    </a:lnTo>
                    <a:lnTo>
                      <a:pt x="267" y="1531"/>
                    </a:lnTo>
                    <a:lnTo>
                      <a:pt x="252" y="1527"/>
                    </a:lnTo>
                    <a:lnTo>
                      <a:pt x="237" y="1521"/>
                    </a:lnTo>
                    <a:lnTo>
                      <a:pt x="222" y="1514"/>
                    </a:lnTo>
                    <a:lnTo>
                      <a:pt x="208" y="1506"/>
                    </a:lnTo>
                    <a:lnTo>
                      <a:pt x="194" y="1496"/>
                    </a:lnTo>
                    <a:lnTo>
                      <a:pt x="181" y="1487"/>
                    </a:lnTo>
                    <a:lnTo>
                      <a:pt x="169" y="1476"/>
                    </a:lnTo>
                    <a:lnTo>
                      <a:pt x="157" y="1464"/>
                    </a:lnTo>
                    <a:lnTo>
                      <a:pt x="145" y="1451"/>
                    </a:lnTo>
                    <a:lnTo>
                      <a:pt x="135" y="1438"/>
                    </a:lnTo>
                    <a:lnTo>
                      <a:pt x="125" y="1425"/>
                    </a:lnTo>
                    <a:lnTo>
                      <a:pt x="117" y="1411"/>
                    </a:lnTo>
                    <a:lnTo>
                      <a:pt x="108" y="1397"/>
                    </a:lnTo>
                    <a:lnTo>
                      <a:pt x="102" y="1383"/>
                    </a:lnTo>
                    <a:lnTo>
                      <a:pt x="95" y="1370"/>
                    </a:lnTo>
                    <a:lnTo>
                      <a:pt x="90" y="1356"/>
                    </a:lnTo>
                    <a:lnTo>
                      <a:pt x="82" y="1315"/>
                    </a:lnTo>
                    <a:lnTo>
                      <a:pt x="81" y="1272"/>
                    </a:lnTo>
                    <a:lnTo>
                      <a:pt x="84" y="1230"/>
                    </a:lnTo>
                    <a:lnTo>
                      <a:pt x="93" y="1188"/>
                    </a:lnTo>
                    <a:lnTo>
                      <a:pt x="94" y="1177"/>
                    </a:lnTo>
                    <a:lnTo>
                      <a:pt x="97" y="1166"/>
                    </a:lnTo>
                    <a:lnTo>
                      <a:pt x="102" y="1155"/>
                    </a:lnTo>
                    <a:lnTo>
                      <a:pt x="106" y="1145"/>
                    </a:lnTo>
                    <a:lnTo>
                      <a:pt x="111" y="1135"/>
                    </a:lnTo>
                    <a:lnTo>
                      <a:pt x="117" y="1124"/>
                    </a:lnTo>
                    <a:lnTo>
                      <a:pt x="121" y="1114"/>
                    </a:lnTo>
                    <a:lnTo>
                      <a:pt x="125" y="1103"/>
                    </a:lnTo>
                    <a:lnTo>
                      <a:pt x="133" y="1098"/>
                    </a:lnTo>
                    <a:lnTo>
                      <a:pt x="137" y="1088"/>
                    </a:lnTo>
                    <a:lnTo>
                      <a:pt x="143" y="1079"/>
                    </a:lnTo>
                    <a:lnTo>
                      <a:pt x="149" y="1069"/>
                    </a:lnTo>
                    <a:lnTo>
                      <a:pt x="160" y="1057"/>
                    </a:lnTo>
                    <a:lnTo>
                      <a:pt x="171" y="1045"/>
                    </a:lnTo>
                    <a:lnTo>
                      <a:pt x="183" y="1033"/>
                    </a:lnTo>
                    <a:lnTo>
                      <a:pt x="195" y="1022"/>
                    </a:lnTo>
                    <a:lnTo>
                      <a:pt x="208" y="1013"/>
                    </a:lnTo>
                    <a:lnTo>
                      <a:pt x="220" y="1004"/>
                    </a:lnTo>
                    <a:lnTo>
                      <a:pt x="232" y="995"/>
                    </a:lnTo>
                    <a:lnTo>
                      <a:pt x="247" y="987"/>
                    </a:lnTo>
                    <a:lnTo>
                      <a:pt x="261" y="980"/>
                    </a:lnTo>
                    <a:lnTo>
                      <a:pt x="275" y="975"/>
                    </a:lnTo>
                    <a:lnTo>
                      <a:pt x="290" y="969"/>
                    </a:lnTo>
                    <a:lnTo>
                      <a:pt x="305" y="965"/>
                    </a:lnTo>
                    <a:lnTo>
                      <a:pt x="320" y="963"/>
                    </a:lnTo>
                    <a:lnTo>
                      <a:pt x="336" y="961"/>
                    </a:lnTo>
                    <a:lnTo>
                      <a:pt x="354" y="960"/>
                    </a:lnTo>
                    <a:lnTo>
                      <a:pt x="371" y="961"/>
                    </a:lnTo>
                    <a:lnTo>
                      <a:pt x="385" y="963"/>
                    </a:lnTo>
                    <a:lnTo>
                      <a:pt x="399" y="966"/>
                    </a:lnTo>
                    <a:lnTo>
                      <a:pt x="412" y="970"/>
                    </a:lnTo>
                    <a:lnTo>
                      <a:pt x="426" y="976"/>
                    </a:lnTo>
                    <a:lnTo>
                      <a:pt x="439" y="981"/>
                    </a:lnTo>
                    <a:lnTo>
                      <a:pt x="452" y="987"/>
                    </a:lnTo>
                    <a:lnTo>
                      <a:pt x="465" y="993"/>
                    </a:lnTo>
                    <a:lnTo>
                      <a:pt x="477" y="1000"/>
                    </a:lnTo>
                    <a:lnTo>
                      <a:pt x="477" y="990"/>
                    </a:lnTo>
                    <a:lnTo>
                      <a:pt x="484" y="981"/>
                    </a:lnTo>
                    <a:lnTo>
                      <a:pt x="490" y="974"/>
                    </a:lnTo>
                    <a:lnTo>
                      <a:pt x="491" y="966"/>
                    </a:lnTo>
                    <a:lnTo>
                      <a:pt x="500" y="957"/>
                    </a:lnTo>
                    <a:lnTo>
                      <a:pt x="498" y="952"/>
                    </a:lnTo>
                    <a:lnTo>
                      <a:pt x="501" y="949"/>
                    </a:lnTo>
                    <a:lnTo>
                      <a:pt x="504" y="945"/>
                    </a:lnTo>
                    <a:lnTo>
                      <a:pt x="506" y="941"/>
                    </a:lnTo>
                    <a:lnTo>
                      <a:pt x="511" y="939"/>
                    </a:lnTo>
                    <a:lnTo>
                      <a:pt x="515" y="936"/>
                    </a:lnTo>
                    <a:lnTo>
                      <a:pt x="519" y="932"/>
                    </a:lnTo>
                    <a:lnTo>
                      <a:pt x="523" y="929"/>
                    </a:lnTo>
                    <a:lnTo>
                      <a:pt x="527" y="926"/>
                    </a:lnTo>
                    <a:lnTo>
                      <a:pt x="531" y="923"/>
                    </a:lnTo>
                    <a:lnTo>
                      <a:pt x="537" y="919"/>
                    </a:lnTo>
                    <a:lnTo>
                      <a:pt x="542" y="917"/>
                    </a:lnTo>
                    <a:lnTo>
                      <a:pt x="546" y="916"/>
                    </a:lnTo>
                    <a:lnTo>
                      <a:pt x="552" y="915"/>
                    </a:lnTo>
                    <a:lnTo>
                      <a:pt x="556" y="916"/>
                    </a:lnTo>
                    <a:lnTo>
                      <a:pt x="560" y="916"/>
                    </a:lnTo>
                    <a:lnTo>
                      <a:pt x="565" y="918"/>
                    </a:lnTo>
                    <a:lnTo>
                      <a:pt x="569" y="921"/>
                    </a:lnTo>
                    <a:lnTo>
                      <a:pt x="572" y="923"/>
                    </a:lnTo>
                    <a:lnTo>
                      <a:pt x="576" y="926"/>
                    </a:lnTo>
                    <a:lnTo>
                      <a:pt x="651" y="842"/>
                    </a:lnTo>
                    <a:lnTo>
                      <a:pt x="651" y="838"/>
                    </a:lnTo>
                    <a:lnTo>
                      <a:pt x="650" y="834"/>
                    </a:lnTo>
                    <a:lnTo>
                      <a:pt x="651" y="831"/>
                    </a:lnTo>
                    <a:lnTo>
                      <a:pt x="654" y="829"/>
                    </a:lnTo>
                    <a:lnTo>
                      <a:pt x="651" y="810"/>
                    </a:lnTo>
                    <a:lnTo>
                      <a:pt x="649" y="793"/>
                    </a:lnTo>
                    <a:lnTo>
                      <a:pt x="646" y="774"/>
                    </a:lnTo>
                    <a:lnTo>
                      <a:pt x="645" y="758"/>
                    </a:lnTo>
                    <a:lnTo>
                      <a:pt x="639" y="753"/>
                    </a:lnTo>
                    <a:lnTo>
                      <a:pt x="625" y="752"/>
                    </a:lnTo>
                    <a:lnTo>
                      <a:pt x="611" y="752"/>
                    </a:lnTo>
                    <a:lnTo>
                      <a:pt x="597" y="753"/>
                    </a:lnTo>
                    <a:lnTo>
                      <a:pt x="584" y="754"/>
                    </a:lnTo>
                    <a:lnTo>
                      <a:pt x="571" y="754"/>
                    </a:lnTo>
                    <a:lnTo>
                      <a:pt x="558" y="751"/>
                    </a:lnTo>
                    <a:lnTo>
                      <a:pt x="546" y="746"/>
                    </a:lnTo>
                    <a:lnTo>
                      <a:pt x="536" y="738"/>
                    </a:lnTo>
                    <a:lnTo>
                      <a:pt x="527" y="714"/>
                    </a:lnTo>
                    <a:lnTo>
                      <a:pt x="524" y="689"/>
                    </a:lnTo>
                    <a:lnTo>
                      <a:pt x="527" y="664"/>
                    </a:lnTo>
                    <a:lnTo>
                      <a:pt x="538" y="641"/>
                    </a:lnTo>
                    <a:lnTo>
                      <a:pt x="532" y="612"/>
                    </a:lnTo>
                    <a:lnTo>
                      <a:pt x="534" y="581"/>
                    </a:lnTo>
                    <a:lnTo>
                      <a:pt x="542" y="551"/>
                    </a:lnTo>
                    <a:lnTo>
                      <a:pt x="555" y="524"/>
                    </a:lnTo>
                    <a:lnTo>
                      <a:pt x="562" y="519"/>
                    </a:lnTo>
                    <a:lnTo>
                      <a:pt x="567" y="514"/>
                    </a:lnTo>
                    <a:lnTo>
                      <a:pt x="573" y="508"/>
                    </a:lnTo>
                    <a:lnTo>
                      <a:pt x="579" y="503"/>
                    </a:lnTo>
                    <a:lnTo>
                      <a:pt x="584" y="497"/>
                    </a:lnTo>
                    <a:lnTo>
                      <a:pt x="590" y="491"/>
                    </a:lnTo>
                    <a:lnTo>
                      <a:pt x="594" y="485"/>
                    </a:lnTo>
                    <a:lnTo>
                      <a:pt x="597" y="480"/>
                    </a:lnTo>
                    <a:lnTo>
                      <a:pt x="608" y="465"/>
                    </a:lnTo>
                    <a:lnTo>
                      <a:pt x="618" y="449"/>
                    </a:lnTo>
                    <a:lnTo>
                      <a:pt x="629" y="431"/>
                    </a:lnTo>
                    <a:lnTo>
                      <a:pt x="638" y="415"/>
                    </a:lnTo>
                    <a:lnTo>
                      <a:pt x="650" y="399"/>
                    </a:lnTo>
                    <a:lnTo>
                      <a:pt x="662" y="385"/>
                    </a:lnTo>
                    <a:lnTo>
                      <a:pt x="676" y="371"/>
                    </a:lnTo>
                    <a:lnTo>
                      <a:pt x="691" y="360"/>
                    </a:lnTo>
                    <a:lnTo>
                      <a:pt x="704" y="346"/>
                    </a:lnTo>
                    <a:lnTo>
                      <a:pt x="717" y="333"/>
                    </a:lnTo>
                    <a:lnTo>
                      <a:pt x="730" y="321"/>
                    </a:lnTo>
                    <a:lnTo>
                      <a:pt x="744" y="310"/>
                    </a:lnTo>
                    <a:lnTo>
                      <a:pt x="759" y="300"/>
                    </a:lnTo>
                    <a:lnTo>
                      <a:pt x="774" y="292"/>
                    </a:lnTo>
                    <a:lnTo>
                      <a:pt x="789" y="284"/>
                    </a:lnTo>
                    <a:lnTo>
                      <a:pt x="805" y="277"/>
                    </a:lnTo>
                    <a:lnTo>
                      <a:pt x="821" y="270"/>
                    </a:lnTo>
                    <a:lnTo>
                      <a:pt x="838" y="265"/>
                    </a:lnTo>
                    <a:lnTo>
                      <a:pt x="854" y="260"/>
                    </a:lnTo>
                    <a:lnTo>
                      <a:pt x="870" y="256"/>
                    </a:lnTo>
                    <a:lnTo>
                      <a:pt x="887" y="253"/>
                    </a:lnTo>
                    <a:lnTo>
                      <a:pt x="905" y="249"/>
                    </a:lnTo>
                    <a:lnTo>
                      <a:pt x="922" y="247"/>
                    </a:lnTo>
                    <a:lnTo>
                      <a:pt x="939" y="246"/>
                    </a:lnTo>
                    <a:lnTo>
                      <a:pt x="943" y="247"/>
                    </a:lnTo>
                    <a:lnTo>
                      <a:pt x="945" y="247"/>
                    </a:lnTo>
                    <a:lnTo>
                      <a:pt x="948" y="248"/>
                    </a:lnTo>
                    <a:lnTo>
                      <a:pt x="950" y="249"/>
                    </a:lnTo>
                    <a:lnTo>
                      <a:pt x="946" y="254"/>
                    </a:lnTo>
                    <a:lnTo>
                      <a:pt x="939" y="255"/>
                    </a:lnTo>
                    <a:lnTo>
                      <a:pt x="933" y="256"/>
                    </a:lnTo>
                    <a:lnTo>
                      <a:pt x="925" y="258"/>
                    </a:lnTo>
                    <a:lnTo>
                      <a:pt x="900" y="259"/>
                    </a:lnTo>
                    <a:lnTo>
                      <a:pt x="875" y="262"/>
                    </a:lnTo>
                    <a:lnTo>
                      <a:pt x="851" y="268"/>
                    </a:lnTo>
                    <a:lnTo>
                      <a:pt x="827" y="277"/>
                    </a:lnTo>
                    <a:lnTo>
                      <a:pt x="803" y="285"/>
                    </a:lnTo>
                    <a:lnTo>
                      <a:pt x="780" y="297"/>
                    </a:lnTo>
                    <a:lnTo>
                      <a:pt x="759" y="310"/>
                    </a:lnTo>
                    <a:lnTo>
                      <a:pt x="738" y="324"/>
                    </a:lnTo>
                    <a:lnTo>
                      <a:pt x="717" y="340"/>
                    </a:lnTo>
                    <a:lnTo>
                      <a:pt x="699" y="358"/>
                    </a:lnTo>
                    <a:lnTo>
                      <a:pt x="681" y="376"/>
                    </a:lnTo>
                    <a:lnTo>
                      <a:pt x="664" y="396"/>
                    </a:lnTo>
                    <a:lnTo>
                      <a:pt x="649" y="416"/>
                    </a:lnTo>
                    <a:lnTo>
                      <a:pt x="635" y="437"/>
                    </a:lnTo>
                    <a:lnTo>
                      <a:pt x="622" y="458"/>
                    </a:lnTo>
                    <a:lnTo>
                      <a:pt x="611" y="481"/>
                    </a:lnTo>
                    <a:lnTo>
                      <a:pt x="615" y="494"/>
                    </a:lnTo>
                    <a:lnTo>
                      <a:pt x="620" y="505"/>
                    </a:lnTo>
                    <a:lnTo>
                      <a:pt x="628" y="516"/>
                    </a:lnTo>
                    <a:lnTo>
                      <a:pt x="636" y="524"/>
                    </a:lnTo>
                    <a:lnTo>
                      <a:pt x="646" y="533"/>
                    </a:lnTo>
                    <a:lnTo>
                      <a:pt x="657" y="540"/>
                    </a:lnTo>
                    <a:lnTo>
                      <a:pt x="668" y="546"/>
                    </a:lnTo>
                    <a:lnTo>
                      <a:pt x="678" y="553"/>
                    </a:lnTo>
                    <a:lnTo>
                      <a:pt x="680" y="550"/>
                    </a:lnTo>
                    <a:lnTo>
                      <a:pt x="681" y="548"/>
                    </a:lnTo>
                    <a:lnTo>
                      <a:pt x="682" y="546"/>
                    </a:lnTo>
                    <a:lnTo>
                      <a:pt x="684" y="545"/>
                    </a:lnTo>
                    <a:lnTo>
                      <a:pt x="677" y="541"/>
                    </a:lnTo>
                    <a:lnTo>
                      <a:pt x="672" y="535"/>
                    </a:lnTo>
                    <a:lnTo>
                      <a:pt x="665" y="530"/>
                    </a:lnTo>
                    <a:lnTo>
                      <a:pt x="659" y="524"/>
                    </a:lnTo>
                    <a:lnTo>
                      <a:pt x="654" y="518"/>
                    </a:lnTo>
                    <a:lnTo>
                      <a:pt x="650" y="511"/>
                    </a:lnTo>
                    <a:lnTo>
                      <a:pt x="647" y="505"/>
                    </a:lnTo>
                    <a:lnTo>
                      <a:pt x="647" y="497"/>
                    </a:lnTo>
                    <a:lnTo>
                      <a:pt x="654" y="503"/>
                    </a:lnTo>
                    <a:lnTo>
                      <a:pt x="660" y="508"/>
                    </a:lnTo>
                    <a:lnTo>
                      <a:pt x="667" y="515"/>
                    </a:lnTo>
                    <a:lnTo>
                      <a:pt x="674" y="520"/>
                    </a:lnTo>
                    <a:lnTo>
                      <a:pt x="681" y="525"/>
                    </a:lnTo>
                    <a:lnTo>
                      <a:pt x="688" y="530"/>
                    </a:lnTo>
                    <a:lnTo>
                      <a:pt x="696" y="532"/>
                    </a:lnTo>
                    <a:lnTo>
                      <a:pt x="704" y="533"/>
                    </a:lnTo>
                    <a:lnTo>
                      <a:pt x="709" y="528"/>
                    </a:lnTo>
                    <a:lnTo>
                      <a:pt x="702" y="523"/>
                    </a:lnTo>
                    <a:lnTo>
                      <a:pt x="696" y="518"/>
                    </a:lnTo>
                    <a:lnTo>
                      <a:pt x="689" y="512"/>
                    </a:lnTo>
                    <a:lnTo>
                      <a:pt x="683" y="507"/>
                    </a:lnTo>
                    <a:lnTo>
                      <a:pt x="676" y="501"/>
                    </a:lnTo>
                    <a:lnTo>
                      <a:pt x="671" y="494"/>
                    </a:lnTo>
                    <a:lnTo>
                      <a:pt x="667" y="488"/>
                    </a:lnTo>
                    <a:lnTo>
                      <a:pt x="662" y="480"/>
                    </a:lnTo>
                    <a:lnTo>
                      <a:pt x="664" y="478"/>
                    </a:lnTo>
                    <a:lnTo>
                      <a:pt x="670" y="484"/>
                    </a:lnTo>
                    <a:lnTo>
                      <a:pt x="675" y="490"/>
                    </a:lnTo>
                    <a:lnTo>
                      <a:pt x="682" y="495"/>
                    </a:lnTo>
                    <a:lnTo>
                      <a:pt x="688" y="499"/>
                    </a:lnTo>
                    <a:lnTo>
                      <a:pt x="696" y="503"/>
                    </a:lnTo>
                    <a:lnTo>
                      <a:pt x="702" y="507"/>
                    </a:lnTo>
                    <a:lnTo>
                      <a:pt x="710" y="510"/>
                    </a:lnTo>
                    <a:lnTo>
                      <a:pt x="716" y="515"/>
                    </a:lnTo>
                    <a:lnTo>
                      <a:pt x="723" y="504"/>
                    </a:lnTo>
                    <a:lnTo>
                      <a:pt x="717" y="499"/>
                    </a:lnTo>
                    <a:lnTo>
                      <a:pt x="712" y="494"/>
                    </a:lnTo>
                    <a:lnTo>
                      <a:pt x="707" y="490"/>
                    </a:lnTo>
                    <a:lnTo>
                      <a:pt x="701" y="485"/>
                    </a:lnTo>
                    <a:lnTo>
                      <a:pt x="696" y="481"/>
                    </a:lnTo>
                    <a:lnTo>
                      <a:pt x="691" y="476"/>
                    </a:lnTo>
                    <a:lnTo>
                      <a:pt x="686" y="470"/>
                    </a:lnTo>
                    <a:lnTo>
                      <a:pt x="682" y="464"/>
                    </a:lnTo>
                    <a:lnTo>
                      <a:pt x="685" y="461"/>
                    </a:lnTo>
                    <a:lnTo>
                      <a:pt x="726" y="487"/>
                    </a:lnTo>
                    <a:lnTo>
                      <a:pt x="729" y="480"/>
                    </a:lnTo>
                    <a:lnTo>
                      <a:pt x="728" y="475"/>
                    </a:lnTo>
                    <a:lnTo>
                      <a:pt x="724" y="469"/>
                    </a:lnTo>
                    <a:lnTo>
                      <a:pt x="718" y="464"/>
                    </a:lnTo>
                    <a:lnTo>
                      <a:pt x="712" y="458"/>
                    </a:lnTo>
                    <a:lnTo>
                      <a:pt x="706" y="453"/>
                    </a:lnTo>
                    <a:lnTo>
                      <a:pt x="700" y="448"/>
                    </a:lnTo>
                    <a:lnTo>
                      <a:pt x="697" y="442"/>
                    </a:lnTo>
                    <a:lnTo>
                      <a:pt x="701" y="440"/>
                    </a:lnTo>
                    <a:lnTo>
                      <a:pt x="707" y="441"/>
                    </a:lnTo>
                    <a:lnTo>
                      <a:pt x="711" y="443"/>
                    </a:lnTo>
                    <a:lnTo>
                      <a:pt x="715" y="446"/>
                    </a:lnTo>
                    <a:lnTo>
                      <a:pt x="721" y="451"/>
                    </a:lnTo>
                    <a:lnTo>
                      <a:pt x="725" y="455"/>
                    </a:lnTo>
                    <a:lnTo>
                      <a:pt x="729" y="458"/>
                    </a:lnTo>
                    <a:lnTo>
                      <a:pt x="734" y="461"/>
                    </a:lnTo>
                    <a:lnTo>
                      <a:pt x="738" y="458"/>
                    </a:lnTo>
                    <a:lnTo>
                      <a:pt x="740" y="454"/>
                    </a:lnTo>
                    <a:lnTo>
                      <a:pt x="740" y="450"/>
                    </a:lnTo>
                    <a:lnTo>
                      <a:pt x="742" y="445"/>
                    </a:lnTo>
                    <a:lnTo>
                      <a:pt x="734" y="438"/>
                    </a:lnTo>
                    <a:lnTo>
                      <a:pt x="725" y="431"/>
                    </a:lnTo>
                    <a:lnTo>
                      <a:pt x="718" y="425"/>
                    </a:lnTo>
                    <a:lnTo>
                      <a:pt x="716" y="415"/>
                    </a:lnTo>
                    <a:lnTo>
                      <a:pt x="746" y="433"/>
                    </a:lnTo>
                    <a:lnTo>
                      <a:pt x="752" y="417"/>
                    </a:lnTo>
                    <a:lnTo>
                      <a:pt x="747" y="413"/>
                    </a:lnTo>
                    <a:lnTo>
                      <a:pt x="740" y="411"/>
                    </a:lnTo>
                    <a:lnTo>
                      <a:pt x="736" y="407"/>
                    </a:lnTo>
                    <a:lnTo>
                      <a:pt x="735" y="400"/>
                    </a:lnTo>
                    <a:lnTo>
                      <a:pt x="743" y="399"/>
                    </a:lnTo>
                    <a:lnTo>
                      <a:pt x="752" y="402"/>
                    </a:lnTo>
                    <a:lnTo>
                      <a:pt x="760" y="402"/>
                    </a:lnTo>
                    <a:lnTo>
                      <a:pt x="763" y="391"/>
                    </a:lnTo>
                    <a:lnTo>
                      <a:pt x="760" y="387"/>
                    </a:lnTo>
                    <a:lnTo>
                      <a:pt x="755" y="386"/>
                    </a:lnTo>
                    <a:lnTo>
                      <a:pt x="752" y="384"/>
                    </a:lnTo>
                    <a:lnTo>
                      <a:pt x="751" y="378"/>
                    </a:lnTo>
                    <a:lnTo>
                      <a:pt x="759" y="376"/>
                    </a:lnTo>
                    <a:lnTo>
                      <a:pt x="767" y="376"/>
                    </a:lnTo>
                    <a:lnTo>
                      <a:pt x="774" y="374"/>
                    </a:lnTo>
                    <a:lnTo>
                      <a:pt x="779" y="364"/>
                    </a:lnTo>
                    <a:lnTo>
                      <a:pt x="780" y="363"/>
                    </a:lnTo>
                    <a:lnTo>
                      <a:pt x="777" y="360"/>
                    </a:lnTo>
                    <a:lnTo>
                      <a:pt x="773" y="358"/>
                    </a:lnTo>
                    <a:lnTo>
                      <a:pt x="769" y="356"/>
                    </a:lnTo>
                    <a:lnTo>
                      <a:pt x="768" y="351"/>
                    </a:lnTo>
                    <a:lnTo>
                      <a:pt x="772" y="348"/>
                    </a:lnTo>
                    <a:lnTo>
                      <a:pt x="776" y="348"/>
                    </a:lnTo>
                    <a:lnTo>
                      <a:pt x="780" y="350"/>
                    </a:lnTo>
                    <a:lnTo>
                      <a:pt x="783" y="351"/>
                    </a:lnTo>
                    <a:lnTo>
                      <a:pt x="786" y="352"/>
                    </a:lnTo>
                    <a:lnTo>
                      <a:pt x="788" y="347"/>
                    </a:lnTo>
                    <a:lnTo>
                      <a:pt x="791" y="343"/>
                    </a:lnTo>
                    <a:lnTo>
                      <a:pt x="793" y="337"/>
                    </a:lnTo>
                    <a:lnTo>
                      <a:pt x="792" y="332"/>
                    </a:lnTo>
                    <a:lnTo>
                      <a:pt x="796" y="327"/>
                    </a:lnTo>
                    <a:lnTo>
                      <a:pt x="801" y="323"/>
                    </a:lnTo>
                    <a:lnTo>
                      <a:pt x="804" y="318"/>
                    </a:lnTo>
                    <a:lnTo>
                      <a:pt x="807" y="312"/>
                    </a:lnTo>
                    <a:lnTo>
                      <a:pt x="810" y="308"/>
                    </a:lnTo>
                    <a:lnTo>
                      <a:pt x="814" y="304"/>
                    </a:lnTo>
                    <a:lnTo>
                      <a:pt x="819" y="300"/>
                    </a:lnTo>
                    <a:lnTo>
                      <a:pt x="825" y="299"/>
                    </a:lnTo>
                    <a:lnTo>
                      <a:pt x="827" y="302"/>
                    </a:lnTo>
                    <a:lnTo>
                      <a:pt x="827" y="305"/>
                    </a:lnTo>
                    <a:lnTo>
                      <a:pt x="827" y="308"/>
                    </a:lnTo>
                    <a:lnTo>
                      <a:pt x="825" y="311"/>
                    </a:lnTo>
                    <a:lnTo>
                      <a:pt x="815" y="318"/>
                    </a:lnTo>
                    <a:lnTo>
                      <a:pt x="809" y="327"/>
                    </a:lnTo>
                    <a:lnTo>
                      <a:pt x="805" y="340"/>
                    </a:lnTo>
                    <a:lnTo>
                      <a:pt x="803" y="352"/>
                    </a:lnTo>
                    <a:lnTo>
                      <a:pt x="805" y="364"/>
                    </a:lnTo>
                    <a:lnTo>
                      <a:pt x="803" y="365"/>
                    </a:lnTo>
                    <a:lnTo>
                      <a:pt x="801" y="364"/>
                    </a:lnTo>
                    <a:lnTo>
                      <a:pt x="799" y="363"/>
                    </a:lnTo>
                    <a:lnTo>
                      <a:pt x="798" y="361"/>
                    </a:lnTo>
                    <a:lnTo>
                      <a:pt x="791" y="371"/>
                    </a:lnTo>
                    <a:lnTo>
                      <a:pt x="785" y="382"/>
                    </a:lnTo>
                    <a:lnTo>
                      <a:pt x="778" y="391"/>
                    </a:lnTo>
                    <a:lnTo>
                      <a:pt x="773" y="401"/>
                    </a:lnTo>
                    <a:lnTo>
                      <a:pt x="767" y="412"/>
                    </a:lnTo>
                    <a:lnTo>
                      <a:pt x="763" y="423"/>
                    </a:lnTo>
                    <a:lnTo>
                      <a:pt x="760" y="433"/>
                    </a:lnTo>
                    <a:lnTo>
                      <a:pt x="757" y="445"/>
                    </a:lnTo>
                    <a:lnTo>
                      <a:pt x="764" y="445"/>
                    </a:lnTo>
                    <a:lnTo>
                      <a:pt x="772" y="444"/>
                    </a:lnTo>
                    <a:lnTo>
                      <a:pt x="778" y="443"/>
                    </a:lnTo>
                    <a:lnTo>
                      <a:pt x="785" y="441"/>
                    </a:lnTo>
                    <a:lnTo>
                      <a:pt x="792" y="440"/>
                    </a:lnTo>
                    <a:lnTo>
                      <a:pt x="800" y="440"/>
                    </a:lnTo>
                    <a:lnTo>
                      <a:pt x="807" y="441"/>
                    </a:lnTo>
                    <a:lnTo>
                      <a:pt x="815" y="443"/>
                    </a:lnTo>
                    <a:lnTo>
                      <a:pt x="853" y="464"/>
                    </a:lnTo>
                    <a:lnTo>
                      <a:pt x="858" y="456"/>
                    </a:lnTo>
                    <a:lnTo>
                      <a:pt x="862" y="449"/>
                    </a:lnTo>
                    <a:lnTo>
                      <a:pt x="865" y="439"/>
                    </a:lnTo>
                    <a:lnTo>
                      <a:pt x="865" y="430"/>
                    </a:lnTo>
                    <a:lnTo>
                      <a:pt x="867" y="428"/>
                    </a:lnTo>
                    <a:lnTo>
                      <a:pt x="869" y="425"/>
                    </a:lnTo>
                    <a:lnTo>
                      <a:pt x="870" y="423"/>
                    </a:lnTo>
                    <a:lnTo>
                      <a:pt x="868" y="419"/>
                    </a:lnTo>
                    <a:lnTo>
                      <a:pt x="861" y="416"/>
                    </a:lnTo>
                    <a:lnTo>
                      <a:pt x="854" y="413"/>
                    </a:lnTo>
                    <a:lnTo>
                      <a:pt x="846" y="410"/>
                    </a:lnTo>
                    <a:lnTo>
                      <a:pt x="841" y="404"/>
                    </a:lnTo>
                    <a:lnTo>
                      <a:pt x="848" y="403"/>
                    </a:lnTo>
                    <a:lnTo>
                      <a:pt x="856" y="405"/>
                    </a:lnTo>
                    <a:lnTo>
                      <a:pt x="864" y="409"/>
                    </a:lnTo>
                    <a:lnTo>
                      <a:pt x="872" y="412"/>
                    </a:lnTo>
                    <a:lnTo>
                      <a:pt x="880" y="414"/>
                    </a:lnTo>
                    <a:lnTo>
                      <a:pt x="887" y="413"/>
                    </a:lnTo>
                    <a:lnTo>
                      <a:pt x="895" y="409"/>
                    </a:lnTo>
                    <a:lnTo>
                      <a:pt x="900" y="399"/>
                    </a:lnTo>
                    <a:lnTo>
                      <a:pt x="895" y="397"/>
                    </a:lnTo>
                    <a:lnTo>
                      <a:pt x="888" y="395"/>
                    </a:lnTo>
                    <a:lnTo>
                      <a:pt x="882" y="393"/>
                    </a:lnTo>
                    <a:lnTo>
                      <a:pt x="875" y="392"/>
                    </a:lnTo>
                    <a:lnTo>
                      <a:pt x="869" y="391"/>
                    </a:lnTo>
                    <a:lnTo>
                      <a:pt x="864" y="389"/>
                    </a:lnTo>
                    <a:lnTo>
                      <a:pt x="857" y="387"/>
                    </a:lnTo>
                    <a:lnTo>
                      <a:pt x="853" y="384"/>
                    </a:lnTo>
                    <a:lnTo>
                      <a:pt x="857" y="382"/>
                    </a:lnTo>
                    <a:lnTo>
                      <a:pt x="862" y="382"/>
                    </a:lnTo>
                    <a:lnTo>
                      <a:pt x="867" y="383"/>
                    </a:lnTo>
                    <a:lnTo>
                      <a:pt x="872" y="384"/>
                    </a:lnTo>
                    <a:lnTo>
                      <a:pt x="878" y="385"/>
                    </a:lnTo>
                    <a:lnTo>
                      <a:pt x="883" y="386"/>
                    </a:lnTo>
                    <a:lnTo>
                      <a:pt x="888" y="387"/>
                    </a:lnTo>
                    <a:lnTo>
                      <a:pt x="894" y="387"/>
                    </a:lnTo>
                    <a:lnTo>
                      <a:pt x="901" y="387"/>
                    </a:lnTo>
                    <a:lnTo>
                      <a:pt x="911" y="387"/>
                    </a:lnTo>
                    <a:lnTo>
                      <a:pt x="919" y="386"/>
                    </a:lnTo>
                    <a:lnTo>
                      <a:pt x="925" y="380"/>
                    </a:lnTo>
                    <a:lnTo>
                      <a:pt x="928" y="382"/>
                    </a:lnTo>
                    <a:lnTo>
                      <a:pt x="932" y="383"/>
                    </a:lnTo>
                    <a:lnTo>
                      <a:pt x="934" y="386"/>
                    </a:lnTo>
                    <a:lnTo>
                      <a:pt x="935" y="389"/>
                    </a:lnTo>
                    <a:lnTo>
                      <a:pt x="952" y="390"/>
                    </a:lnTo>
                    <a:lnTo>
                      <a:pt x="969" y="392"/>
                    </a:lnTo>
                    <a:lnTo>
                      <a:pt x="985" y="395"/>
                    </a:lnTo>
                    <a:lnTo>
                      <a:pt x="1001" y="398"/>
                    </a:lnTo>
                    <a:lnTo>
                      <a:pt x="1017" y="401"/>
                    </a:lnTo>
                    <a:lnTo>
                      <a:pt x="1033" y="404"/>
                    </a:lnTo>
                    <a:lnTo>
                      <a:pt x="1050" y="406"/>
                    </a:lnTo>
                    <a:lnTo>
                      <a:pt x="1067" y="406"/>
                    </a:lnTo>
                    <a:lnTo>
                      <a:pt x="1079" y="410"/>
                    </a:lnTo>
                    <a:lnTo>
                      <a:pt x="1091" y="412"/>
                    </a:lnTo>
                    <a:lnTo>
                      <a:pt x="1103" y="413"/>
                    </a:lnTo>
                    <a:lnTo>
                      <a:pt x="1114" y="414"/>
                    </a:lnTo>
                    <a:lnTo>
                      <a:pt x="1125" y="414"/>
                    </a:lnTo>
                    <a:lnTo>
                      <a:pt x="1137" y="415"/>
                    </a:lnTo>
                    <a:lnTo>
                      <a:pt x="1149" y="416"/>
                    </a:lnTo>
                    <a:lnTo>
                      <a:pt x="1161" y="419"/>
                    </a:lnTo>
                    <a:lnTo>
                      <a:pt x="1160" y="410"/>
                    </a:lnTo>
                    <a:lnTo>
                      <a:pt x="1154" y="403"/>
                    </a:lnTo>
                    <a:lnTo>
                      <a:pt x="1143" y="400"/>
                    </a:lnTo>
                    <a:lnTo>
                      <a:pt x="1132" y="399"/>
                    </a:lnTo>
                    <a:lnTo>
                      <a:pt x="1041" y="384"/>
                    </a:lnTo>
                    <a:lnTo>
                      <a:pt x="1039" y="380"/>
                    </a:lnTo>
                    <a:lnTo>
                      <a:pt x="1037" y="378"/>
                    </a:lnTo>
                    <a:lnTo>
                      <a:pt x="1032" y="378"/>
                    </a:lnTo>
                    <a:lnTo>
                      <a:pt x="1027" y="379"/>
                    </a:lnTo>
                    <a:lnTo>
                      <a:pt x="1022" y="380"/>
                    </a:lnTo>
                    <a:lnTo>
                      <a:pt x="1016" y="380"/>
                    </a:lnTo>
                    <a:lnTo>
                      <a:pt x="1012" y="379"/>
                    </a:lnTo>
                    <a:lnTo>
                      <a:pt x="1007" y="377"/>
                    </a:lnTo>
                    <a:lnTo>
                      <a:pt x="1003" y="379"/>
                    </a:lnTo>
                    <a:lnTo>
                      <a:pt x="999" y="378"/>
                    </a:lnTo>
                    <a:lnTo>
                      <a:pt x="996" y="376"/>
                    </a:lnTo>
                    <a:lnTo>
                      <a:pt x="991" y="375"/>
                    </a:lnTo>
                    <a:lnTo>
                      <a:pt x="972" y="372"/>
                    </a:lnTo>
                    <a:lnTo>
                      <a:pt x="952" y="370"/>
                    </a:lnTo>
                    <a:lnTo>
                      <a:pt x="934" y="367"/>
                    </a:lnTo>
                    <a:lnTo>
                      <a:pt x="915" y="365"/>
                    </a:lnTo>
                    <a:lnTo>
                      <a:pt x="897" y="363"/>
                    </a:lnTo>
                    <a:lnTo>
                      <a:pt x="879" y="360"/>
                    </a:lnTo>
                    <a:lnTo>
                      <a:pt x="860" y="357"/>
                    </a:lnTo>
                    <a:lnTo>
                      <a:pt x="842" y="352"/>
                    </a:lnTo>
                    <a:lnTo>
                      <a:pt x="845" y="349"/>
                    </a:lnTo>
                    <a:lnTo>
                      <a:pt x="861" y="351"/>
                    </a:lnTo>
                    <a:lnTo>
                      <a:pt x="878" y="352"/>
                    </a:lnTo>
                    <a:lnTo>
                      <a:pt x="895" y="353"/>
                    </a:lnTo>
                    <a:lnTo>
                      <a:pt x="911" y="353"/>
                    </a:lnTo>
                    <a:lnTo>
                      <a:pt x="928" y="354"/>
                    </a:lnTo>
                    <a:lnTo>
                      <a:pt x="945" y="354"/>
                    </a:lnTo>
                    <a:lnTo>
                      <a:pt x="962" y="356"/>
                    </a:lnTo>
                    <a:lnTo>
                      <a:pt x="978" y="358"/>
                    </a:lnTo>
                    <a:lnTo>
                      <a:pt x="979" y="359"/>
                    </a:lnTo>
                    <a:lnTo>
                      <a:pt x="982" y="360"/>
                    </a:lnTo>
                    <a:lnTo>
                      <a:pt x="984" y="360"/>
                    </a:lnTo>
                    <a:lnTo>
                      <a:pt x="986" y="360"/>
                    </a:lnTo>
                    <a:lnTo>
                      <a:pt x="987" y="357"/>
                    </a:lnTo>
                    <a:lnTo>
                      <a:pt x="988" y="352"/>
                    </a:lnTo>
                    <a:lnTo>
                      <a:pt x="988" y="348"/>
                    </a:lnTo>
                    <a:lnTo>
                      <a:pt x="988" y="344"/>
                    </a:lnTo>
                    <a:lnTo>
                      <a:pt x="975" y="344"/>
                    </a:lnTo>
                    <a:lnTo>
                      <a:pt x="963" y="341"/>
                    </a:lnTo>
                    <a:lnTo>
                      <a:pt x="951" y="339"/>
                    </a:lnTo>
                    <a:lnTo>
                      <a:pt x="939" y="336"/>
                    </a:lnTo>
                    <a:lnTo>
                      <a:pt x="928" y="333"/>
                    </a:lnTo>
                    <a:lnTo>
                      <a:pt x="917" y="330"/>
                    </a:lnTo>
                    <a:lnTo>
                      <a:pt x="906" y="327"/>
                    </a:lnTo>
                    <a:lnTo>
                      <a:pt x="894" y="326"/>
                    </a:lnTo>
                    <a:lnTo>
                      <a:pt x="897" y="323"/>
                    </a:lnTo>
                    <a:lnTo>
                      <a:pt x="901" y="321"/>
                    </a:lnTo>
                    <a:lnTo>
                      <a:pt x="908" y="320"/>
                    </a:lnTo>
                    <a:lnTo>
                      <a:pt x="912" y="320"/>
                    </a:lnTo>
                    <a:lnTo>
                      <a:pt x="920" y="322"/>
                    </a:lnTo>
                    <a:lnTo>
                      <a:pt x="928" y="323"/>
                    </a:lnTo>
                    <a:lnTo>
                      <a:pt x="936" y="323"/>
                    </a:lnTo>
                    <a:lnTo>
                      <a:pt x="944" y="323"/>
                    </a:lnTo>
                    <a:lnTo>
                      <a:pt x="950" y="323"/>
                    </a:lnTo>
                    <a:lnTo>
                      <a:pt x="958" y="323"/>
                    </a:lnTo>
                    <a:lnTo>
                      <a:pt x="966" y="324"/>
                    </a:lnTo>
                    <a:lnTo>
                      <a:pt x="974" y="325"/>
                    </a:lnTo>
                    <a:lnTo>
                      <a:pt x="974" y="311"/>
                    </a:lnTo>
                    <a:lnTo>
                      <a:pt x="969" y="304"/>
                    </a:lnTo>
                    <a:lnTo>
                      <a:pt x="959" y="300"/>
                    </a:lnTo>
                    <a:lnTo>
                      <a:pt x="947" y="300"/>
                    </a:lnTo>
                    <a:lnTo>
                      <a:pt x="934" y="300"/>
                    </a:lnTo>
                    <a:lnTo>
                      <a:pt x="920" y="301"/>
                    </a:lnTo>
                    <a:lnTo>
                      <a:pt x="907" y="300"/>
                    </a:lnTo>
                    <a:lnTo>
                      <a:pt x="897" y="296"/>
                    </a:lnTo>
                    <a:lnTo>
                      <a:pt x="903" y="292"/>
                    </a:lnTo>
                    <a:lnTo>
                      <a:pt x="910" y="291"/>
                    </a:lnTo>
                    <a:lnTo>
                      <a:pt x="918" y="291"/>
                    </a:lnTo>
                    <a:lnTo>
                      <a:pt x="925" y="288"/>
                    </a:lnTo>
                    <a:lnTo>
                      <a:pt x="930" y="288"/>
                    </a:lnTo>
                    <a:lnTo>
                      <a:pt x="934" y="288"/>
                    </a:lnTo>
                    <a:lnTo>
                      <a:pt x="939" y="288"/>
                    </a:lnTo>
                    <a:lnTo>
                      <a:pt x="945" y="290"/>
                    </a:lnTo>
                    <a:lnTo>
                      <a:pt x="949" y="290"/>
                    </a:lnTo>
                    <a:lnTo>
                      <a:pt x="954" y="288"/>
                    </a:lnTo>
                    <a:lnTo>
                      <a:pt x="960" y="288"/>
                    </a:lnTo>
                    <a:lnTo>
                      <a:pt x="964" y="287"/>
                    </a:lnTo>
                    <a:lnTo>
                      <a:pt x="959" y="281"/>
                    </a:lnTo>
                    <a:lnTo>
                      <a:pt x="954" y="273"/>
                    </a:lnTo>
                    <a:lnTo>
                      <a:pt x="951" y="264"/>
                    </a:lnTo>
                    <a:lnTo>
                      <a:pt x="953" y="255"/>
                    </a:lnTo>
                    <a:lnTo>
                      <a:pt x="962" y="249"/>
                    </a:lnTo>
                    <a:lnTo>
                      <a:pt x="970" y="244"/>
                    </a:lnTo>
                    <a:lnTo>
                      <a:pt x="977" y="236"/>
                    </a:lnTo>
                    <a:lnTo>
                      <a:pt x="985" y="229"/>
                    </a:lnTo>
                    <a:lnTo>
                      <a:pt x="990" y="221"/>
                    </a:lnTo>
                    <a:lnTo>
                      <a:pt x="995" y="213"/>
                    </a:lnTo>
                    <a:lnTo>
                      <a:pt x="998" y="203"/>
                    </a:lnTo>
                    <a:lnTo>
                      <a:pt x="999" y="193"/>
                    </a:lnTo>
                    <a:lnTo>
                      <a:pt x="993" y="187"/>
                    </a:lnTo>
                    <a:lnTo>
                      <a:pt x="995" y="180"/>
                    </a:lnTo>
                    <a:lnTo>
                      <a:pt x="996" y="173"/>
                    </a:lnTo>
                    <a:lnTo>
                      <a:pt x="993" y="166"/>
                    </a:lnTo>
                    <a:lnTo>
                      <a:pt x="991" y="154"/>
                    </a:lnTo>
                    <a:lnTo>
                      <a:pt x="993" y="141"/>
                    </a:lnTo>
                    <a:lnTo>
                      <a:pt x="997" y="129"/>
                    </a:lnTo>
                    <a:lnTo>
                      <a:pt x="1002" y="120"/>
                    </a:lnTo>
                    <a:lnTo>
                      <a:pt x="998" y="110"/>
                    </a:lnTo>
                    <a:lnTo>
                      <a:pt x="992" y="100"/>
                    </a:lnTo>
                    <a:lnTo>
                      <a:pt x="986" y="90"/>
                    </a:lnTo>
                    <a:lnTo>
                      <a:pt x="982" y="82"/>
                    </a:lnTo>
                    <a:lnTo>
                      <a:pt x="984" y="69"/>
                    </a:lnTo>
                    <a:lnTo>
                      <a:pt x="988" y="58"/>
                    </a:lnTo>
                    <a:lnTo>
                      <a:pt x="993" y="47"/>
                    </a:lnTo>
                    <a:lnTo>
                      <a:pt x="1001" y="37"/>
                    </a:lnTo>
                    <a:lnTo>
                      <a:pt x="1011" y="29"/>
                    </a:lnTo>
                    <a:lnTo>
                      <a:pt x="1020" y="21"/>
                    </a:lnTo>
                    <a:lnTo>
                      <a:pt x="1031" y="16"/>
                    </a:lnTo>
                    <a:lnTo>
                      <a:pt x="1043" y="11"/>
                    </a:lnTo>
                    <a:lnTo>
                      <a:pt x="1050" y="9"/>
                    </a:lnTo>
                    <a:lnTo>
                      <a:pt x="1058" y="7"/>
                    </a:lnTo>
                    <a:lnTo>
                      <a:pt x="1066" y="6"/>
                    </a:lnTo>
                    <a:lnTo>
                      <a:pt x="1076" y="5"/>
                    </a:lnTo>
                    <a:lnTo>
                      <a:pt x="1084" y="5"/>
                    </a:lnTo>
                    <a:lnTo>
                      <a:pt x="1093" y="4"/>
                    </a:lnTo>
                    <a:lnTo>
                      <a:pt x="1102" y="3"/>
                    </a:lnTo>
                    <a:lnTo>
                      <a:pt x="1110" y="0"/>
                    </a:lnTo>
                    <a:lnTo>
                      <a:pt x="1122" y="2"/>
                    </a:lnTo>
                    <a:lnTo>
                      <a:pt x="1134" y="4"/>
                    </a:lnTo>
                    <a:lnTo>
                      <a:pt x="1146" y="6"/>
                    </a:lnTo>
                    <a:lnTo>
                      <a:pt x="1158" y="8"/>
                    </a:lnTo>
                    <a:lnTo>
                      <a:pt x="1170" y="11"/>
                    </a:lnTo>
                    <a:lnTo>
                      <a:pt x="1181" y="16"/>
                    </a:lnTo>
                    <a:lnTo>
                      <a:pt x="1192" y="20"/>
                    </a:lnTo>
                    <a:lnTo>
                      <a:pt x="1201" y="26"/>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3" name="Freeform 303"/>
              <p:cNvSpPr>
                <a:spLocks/>
              </p:cNvSpPr>
              <p:nvPr/>
            </p:nvSpPr>
            <p:spPr bwMode="auto">
              <a:xfrm>
                <a:off x="2312" y="912"/>
                <a:ext cx="63" cy="39"/>
              </a:xfrm>
              <a:custGeom>
                <a:avLst/>
                <a:gdLst>
                  <a:gd name="T0" fmla="*/ 238 w 254"/>
                  <a:gd name="T1" fmla="*/ 90 h 154"/>
                  <a:gd name="T2" fmla="*/ 244 w 254"/>
                  <a:gd name="T3" fmla="*/ 103 h 154"/>
                  <a:gd name="T4" fmla="*/ 248 w 254"/>
                  <a:gd name="T5" fmla="*/ 117 h 154"/>
                  <a:gd name="T6" fmla="*/ 251 w 254"/>
                  <a:gd name="T7" fmla="*/ 132 h 154"/>
                  <a:gd name="T8" fmla="*/ 254 w 254"/>
                  <a:gd name="T9" fmla="*/ 147 h 154"/>
                  <a:gd name="T10" fmla="*/ 238 w 254"/>
                  <a:gd name="T11" fmla="*/ 151 h 154"/>
                  <a:gd name="T12" fmla="*/ 222 w 254"/>
                  <a:gd name="T13" fmla="*/ 154 h 154"/>
                  <a:gd name="T14" fmla="*/ 206 w 254"/>
                  <a:gd name="T15" fmla="*/ 154 h 154"/>
                  <a:gd name="T16" fmla="*/ 190 w 254"/>
                  <a:gd name="T17" fmla="*/ 153 h 154"/>
                  <a:gd name="T18" fmla="*/ 174 w 254"/>
                  <a:gd name="T19" fmla="*/ 150 h 154"/>
                  <a:gd name="T20" fmla="*/ 159 w 254"/>
                  <a:gd name="T21" fmla="*/ 148 h 154"/>
                  <a:gd name="T22" fmla="*/ 144 w 254"/>
                  <a:gd name="T23" fmla="*/ 145 h 154"/>
                  <a:gd name="T24" fmla="*/ 129 w 254"/>
                  <a:gd name="T25" fmla="*/ 141 h 154"/>
                  <a:gd name="T26" fmla="*/ 112 w 254"/>
                  <a:gd name="T27" fmla="*/ 135 h 154"/>
                  <a:gd name="T28" fmla="*/ 94 w 254"/>
                  <a:gd name="T29" fmla="*/ 129 h 154"/>
                  <a:gd name="T30" fmla="*/ 77 w 254"/>
                  <a:gd name="T31" fmla="*/ 121 h 154"/>
                  <a:gd name="T32" fmla="*/ 59 w 254"/>
                  <a:gd name="T33" fmla="*/ 114 h 154"/>
                  <a:gd name="T34" fmla="*/ 42 w 254"/>
                  <a:gd name="T35" fmla="*/ 104 h 154"/>
                  <a:gd name="T36" fmla="*/ 26 w 254"/>
                  <a:gd name="T37" fmla="*/ 92 h 154"/>
                  <a:gd name="T38" fmla="*/ 13 w 254"/>
                  <a:gd name="T39" fmla="*/ 79 h 154"/>
                  <a:gd name="T40" fmla="*/ 1 w 254"/>
                  <a:gd name="T41" fmla="*/ 64 h 154"/>
                  <a:gd name="T42" fmla="*/ 0 w 254"/>
                  <a:gd name="T43" fmla="*/ 55 h 154"/>
                  <a:gd name="T44" fmla="*/ 1 w 254"/>
                  <a:gd name="T45" fmla="*/ 49 h 154"/>
                  <a:gd name="T46" fmla="*/ 4 w 254"/>
                  <a:gd name="T47" fmla="*/ 42 h 154"/>
                  <a:gd name="T48" fmla="*/ 9 w 254"/>
                  <a:gd name="T49" fmla="*/ 37 h 154"/>
                  <a:gd name="T50" fmla="*/ 13 w 254"/>
                  <a:gd name="T51" fmla="*/ 31 h 154"/>
                  <a:gd name="T52" fmla="*/ 18 w 254"/>
                  <a:gd name="T53" fmla="*/ 27 h 154"/>
                  <a:gd name="T54" fmla="*/ 24 w 254"/>
                  <a:gd name="T55" fmla="*/ 22 h 154"/>
                  <a:gd name="T56" fmla="*/ 28 w 254"/>
                  <a:gd name="T57" fmla="*/ 16 h 154"/>
                  <a:gd name="T58" fmla="*/ 42 w 254"/>
                  <a:gd name="T59" fmla="*/ 7 h 154"/>
                  <a:gd name="T60" fmla="*/ 59 w 254"/>
                  <a:gd name="T61" fmla="*/ 2 h 154"/>
                  <a:gd name="T62" fmla="*/ 75 w 254"/>
                  <a:gd name="T63" fmla="*/ 0 h 154"/>
                  <a:gd name="T64" fmla="*/ 92 w 254"/>
                  <a:gd name="T65" fmla="*/ 0 h 154"/>
                  <a:gd name="T66" fmla="*/ 108 w 254"/>
                  <a:gd name="T67" fmla="*/ 2 h 154"/>
                  <a:gd name="T68" fmla="*/ 126 w 254"/>
                  <a:gd name="T69" fmla="*/ 5 h 154"/>
                  <a:gd name="T70" fmla="*/ 142 w 254"/>
                  <a:gd name="T71" fmla="*/ 10 h 154"/>
                  <a:gd name="T72" fmla="*/ 156 w 254"/>
                  <a:gd name="T73" fmla="*/ 14 h 154"/>
                  <a:gd name="T74" fmla="*/ 169 w 254"/>
                  <a:gd name="T75" fmla="*/ 20 h 154"/>
                  <a:gd name="T76" fmla="*/ 182 w 254"/>
                  <a:gd name="T77" fmla="*/ 28 h 154"/>
                  <a:gd name="T78" fmla="*/ 193 w 254"/>
                  <a:gd name="T79" fmla="*/ 37 h 154"/>
                  <a:gd name="T80" fmla="*/ 204 w 254"/>
                  <a:gd name="T81" fmla="*/ 46 h 154"/>
                  <a:gd name="T82" fmla="*/ 213 w 254"/>
                  <a:gd name="T83" fmla="*/ 57 h 154"/>
                  <a:gd name="T84" fmla="*/ 222 w 254"/>
                  <a:gd name="T85" fmla="*/ 68 h 154"/>
                  <a:gd name="T86" fmla="*/ 231 w 254"/>
                  <a:gd name="T87" fmla="*/ 79 h 154"/>
                  <a:gd name="T88" fmla="*/ 238 w 254"/>
                  <a:gd name="T89"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54">
                    <a:moveTo>
                      <a:pt x="238" y="90"/>
                    </a:moveTo>
                    <a:lnTo>
                      <a:pt x="244" y="103"/>
                    </a:lnTo>
                    <a:lnTo>
                      <a:pt x="248" y="117"/>
                    </a:lnTo>
                    <a:lnTo>
                      <a:pt x="251" y="132"/>
                    </a:lnTo>
                    <a:lnTo>
                      <a:pt x="254" y="147"/>
                    </a:lnTo>
                    <a:lnTo>
                      <a:pt x="238" y="151"/>
                    </a:lnTo>
                    <a:lnTo>
                      <a:pt x="222" y="154"/>
                    </a:lnTo>
                    <a:lnTo>
                      <a:pt x="206" y="154"/>
                    </a:lnTo>
                    <a:lnTo>
                      <a:pt x="190" y="153"/>
                    </a:lnTo>
                    <a:lnTo>
                      <a:pt x="174" y="150"/>
                    </a:lnTo>
                    <a:lnTo>
                      <a:pt x="159" y="148"/>
                    </a:lnTo>
                    <a:lnTo>
                      <a:pt x="144" y="145"/>
                    </a:lnTo>
                    <a:lnTo>
                      <a:pt x="129" y="141"/>
                    </a:lnTo>
                    <a:lnTo>
                      <a:pt x="112" y="135"/>
                    </a:lnTo>
                    <a:lnTo>
                      <a:pt x="94" y="129"/>
                    </a:lnTo>
                    <a:lnTo>
                      <a:pt x="77" y="121"/>
                    </a:lnTo>
                    <a:lnTo>
                      <a:pt x="59" y="114"/>
                    </a:lnTo>
                    <a:lnTo>
                      <a:pt x="42" y="104"/>
                    </a:lnTo>
                    <a:lnTo>
                      <a:pt x="26" y="92"/>
                    </a:lnTo>
                    <a:lnTo>
                      <a:pt x="13" y="79"/>
                    </a:lnTo>
                    <a:lnTo>
                      <a:pt x="1" y="64"/>
                    </a:lnTo>
                    <a:lnTo>
                      <a:pt x="0" y="55"/>
                    </a:lnTo>
                    <a:lnTo>
                      <a:pt x="1" y="49"/>
                    </a:lnTo>
                    <a:lnTo>
                      <a:pt x="4" y="42"/>
                    </a:lnTo>
                    <a:lnTo>
                      <a:pt x="9" y="37"/>
                    </a:lnTo>
                    <a:lnTo>
                      <a:pt x="13" y="31"/>
                    </a:lnTo>
                    <a:lnTo>
                      <a:pt x="18" y="27"/>
                    </a:lnTo>
                    <a:lnTo>
                      <a:pt x="24" y="22"/>
                    </a:lnTo>
                    <a:lnTo>
                      <a:pt x="28" y="16"/>
                    </a:lnTo>
                    <a:lnTo>
                      <a:pt x="42" y="7"/>
                    </a:lnTo>
                    <a:lnTo>
                      <a:pt x="59" y="2"/>
                    </a:lnTo>
                    <a:lnTo>
                      <a:pt x="75" y="0"/>
                    </a:lnTo>
                    <a:lnTo>
                      <a:pt x="92" y="0"/>
                    </a:lnTo>
                    <a:lnTo>
                      <a:pt x="108" y="2"/>
                    </a:lnTo>
                    <a:lnTo>
                      <a:pt x="126" y="5"/>
                    </a:lnTo>
                    <a:lnTo>
                      <a:pt x="142" y="10"/>
                    </a:lnTo>
                    <a:lnTo>
                      <a:pt x="156" y="14"/>
                    </a:lnTo>
                    <a:lnTo>
                      <a:pt x="169" y="20"/>
                    </a:lnTo>
                    <a:lnTo>
                      <a:pt x="182" y="28"/>
                    </a:lnTo>
                    <a:lnTo>
                      <a:pt x="193" y="37"/>
                    </a:lnTo>
                    <a:lnTo>
                      <a:pt x="204" y="46"/>
                    </a:lnTo>
                    <a:lnTo>
                      <a:pt x="213" y="57"/>
                    </a:lnTo>
                    <a:lnTo>
                      <a:pt x="222" y="68"/>
                    </a:lnTo>
                    <a:lnTo>
                      <a:pt x="231" y="79"/>
                    </a:lnTo>
                    <a:lnTo>
                      <a:pt x="238" y="9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4" name="Freeform 304"/>
              <p:cNvSpPr>
                <a:spLocks/>
              </p:cNvSpPr>
              <p:nvPr/>
            </p:nvSpPr>
            <p:spPr bwMode="auto">
              <a:xfrm>
                <a:off x="2327" y="917"/>
                <a:ext cx="36" cy="21"/>
              </a:xfrm>
              <a:custGeom>
                <a:avLst/>
                <a:gdLst>
                  <a:gd name="T0" fmla="*/ 145 w 145"/>
                  <a:gd name="T1" fmla="*/ 87 h 88"/>
                  <a:gd name="T2" fmla="*/ 143 w 145"/>
                  <a:gd name="T3" fmla="*/ 88 h 88"/>
                  <a:gd name="T4" fmla="*/ 140 w 145"/>
                  <a:gd name="T5" fmla="*/ 88 h 88"/>
                  <a:gd name="T6" fmla="*/ 137 w 145"/>
                  <a:gd name="T7" fmla="*/ 88 h 88"/>
                  <a:gd name="T8" fmla="*/ 134 w 145"/>
                  <a:gd name="T9" fmla="*/ 88 h 88"/>
                  <a:gd name="T10" fmla="*/ 124 w 145"/>
                  <a:gd name="T11" fmla="*/ 78 h 88"/>
                  <a:gd name="T12" fmla="*/ 114 w 145"/>
                  <a:gd name="T13" fmla="*/ 68 h 88"/>
                  <a:gd name="T14" fmla="*/ 104 w 145"/>
                  <a:gd name="T15" fmla="*/ 60 h 88"/>
                  <a:gd name="T16" fmla="*/ 93 w 145"/>
                  <a:gd name="T17" fmla="*/ 52 h 88"/>
                  <a:gd name="T18" fmla="*/ 81 w 145"/>
                  <a:gd name="T19" fmla="*/ 45 h 88"/>
                  <a:gd name="T20" fmla="*/ 69 w 145"/>
                  <a:gd name="T21" fmla="*/ 37 h 88"/>
                  <a:gd name="T22" fmla="*/ 56 w 145"/>
                  <a:gd name="T23" fmla="*/ 32 h 88"/>
                  <a:gd name="T24" fmla="*/ 44 w 145"/>
                  <a:gd name="T25" fmla="*/ 26 h 88"/>
                  <a:gd name="T26" fmla="*/ 44 w 145"/>
                  <a:gd name="T27" fmla="*/ 24 h 88"/>
                  <a:gd name="T28" fmla="*/ 38 w 145"/>
                  <a:gd name="T29" fmla="*/ 23 h 88"/>
                  <a:gd name="T30" fmla="*/ 32 w 145"/>
                  <a:gd name="T31" fmla="*/ 22 h 88"/>
                  <a:gd name="T32" fmla="*/ 26 w 145"/>
                  <a:gd name="T33" fmla="*/ 21 h 88"/>
                  <a:gd name="T34" fmla="*/ 20 w 145"/>
                  <a:gd name="T35" fmla="*/ 19 h 88"/>
                  <a:gd name="T36" fmla="*/ 15 w 145"/>
                  <a:gd name="T37" fmla="*/ 16 h 88"/>
                  <a:gd name="T38" fmla="*/ 9 w 145"/>
                  <a:gd name="T39" fmla="*/ 14 h 88"/>
                  <a:gd name="T40" fmla="*/ 4 w 145"/>
                  <a:gd name="T41" fmla="*/ 11 h 88"/>
                  <a:gd name="T42" fmla="*/ 0 w 145"/>
                  <a:gd name="T43" fmla="*/ 8 h 88"/>
                  <a:gd name="T44" fmla="*/ 8 w 145"/>
                  <a:gd name="T45" fmla="*/ 6 h 88"/>
                  <a:gd name="T46" fmla="*/ 18 w 145"/>
                  <a:gd name="T47" fmla="*/ 3 h 88"/>
                  <a:gd name="T48" fmla="*/ 28 w 145"/>
                  <a:gd name="T49" fmla="*/ 2 h 88"/>
                  <a:gd name="T50" fmla="*/ 38 w 145"/>
                  <a:gd name="T51" fmla="*/ 0 h 88"/>
                  <a:gd name="T52" fmla="*/ 47 w 145"/>
                  <a:gd name="T53" fmla="*/ 0 h 88"/>
                  <a:gd name="T54" fmla="*/ 57 w 145"/>
                  <a:gd name="T55" fmla="*/ 1 h 88"/>
                  <a:gd name="T56" fmla="*/ 66 w 145"/>
                  <a:gd name="T57" fmla="*/ 3 h 88"/>
                  <a:gd name="T58" fmla="*/ 74 w 145"/>
                  <a:gd name="T59" fmla="*/ 8 h 88"/>
                  <a:gd name="T60" fmla="*/ 86 w 145"/>
                  <a:gd name="T61" fmla="*/ 14 h 88"/>
                  <a:gd name="T62" fmla="*/ 98 w 145"/>
                  <a:gd name="T63" fmla="*/ 21 h 88"/>
                  <a:gd name="T64" fmla="*/ 109 w 145"/>
                  <a:gd name="T65" fmla="*/ 29 h 88"/>
                  <a:gd name="T66" fmla="*/ 120 w 145"/>
                  <a:gd name="T67" fmla="*/ 39 h 88"/>
                  <a:gd name="T68" fmla="*/ 130 w 145"/>
                  <a:gd name="T69" fmla="*/ 50 h 88"/>
                  <a:gd name="T70" fmla="*/ 137 w 145"/>
                  <a:gd name="T71" fmla="*/ 61 h 88"/>
                  <a:gd name="T72" fmla="*/ 143 w 145"/>
                  <a:gd name="T73" fmla="*/ 74 h 88"/>
                  <a:gd name="T74" fmla="*/ 145 w 145"/>
                  <a:gd name="T7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88">
                    <a:moveTo>
                      <a:pt x="145" y="87"/>
                    </a:moveTo>
                    <a:lnTo>
                      <a:pt x="143" y="88"/>
                    </a:lnTo>
                    <a:lnTo>
                      <a:pt x="140" y="88"/>
                    </a:lnTo>
                    <a:lnTo>
                      <a:pt x="137" y="88"/>
                    </a:lnTo>
                    <a:lnTo>
                      <a:pt x="134" y="88"/>
                    </a:lnTo>
                    <a:lnTo>
                      <a:pt x="124" y="78"/>
                    </a:lnTo>
                    <a:lnTo>
                      <a:pt x="114" y="68"/>
                    </a:lnTo>
                    <a:lnTo>
                      <a:pt x="104" y="60"/>
                    </a:lnTo>
                    <a:lnTo>
                      <a:pt x="93" y="52"/>
                    </a:lnTo>
                    <a:lnTo>
                      <a:pt x="81" y="45"/>
                    </a:lnTo>
                    <a:lnTo>
                      <a:pt x="69" y="37"/>
                    </a:lnTo>
                    <a:lnTo>
                      <a:pt x="56" y="32"/>
                    </a:lnTo>
                    <a:lnTo>
                      <a:pt x="44" y="26"/>
                    </a:lnTo>
                    <a:lnTo>
                      <a:pt x="44" y="24"/>
                    </a:lnTo>
                    <a:lnTo>
                      <a:pt x="38" y="23"/>
                    </a:lnTo>
                    <a:lnTo>
                      <a:pt x="32" y="22"/>
                    </a:lnTo>
                    <a:lnTo>
                      <a:pt x="26" y="21"/>
                    </a:lnTo>
                    <a:lnTo>
                      <a:pt x="20" y="19"/>
                    </a:lnTo>
                    <a:lnTo>
                      <a:pt x="15" y="16"/>
                    </a:lnTo>
                    <a:lnTo>
                      <a:pt x="9" y="14"/>
                    </a:lnTo>
                    <a:lnTo>
                      <a:pt x="4" y="11"/>
                    </a:lnTo>
                    <a:lnTo>
                      <a:pt x="0" y="8"/>
                    </a:lnTo>
                    <a:lnTo>
                      <a:pt x="8" y="6"/>
                    </a:lnTo>
                    <a:lnTo>
                      <a:pt x="18" y="3"/>
                    </a:lnTo>
                    <a:lnTo>
                      <a:pt x="28" y="2"/>
                    </a:lnTo>
                    <a:lnTo>
                      <a:pt x="38" y="0"/>
                    </a:lnTo>
                    <a:lnTo>
                      <a:pt x="47" y="0"/>
                    </a:lnTo>
                    <a:lnTo>
                      <a:pt x="57" y="1"/>
                    </a:lnTo>
                    <a:lnTo>
                      <a:pt x="66" y="3"/>
                    </a:lnTo>
                    <a:lnTo>
                      <a:pt x="74" y="8"/>
                    </a:lnTo>
                    <a:lnTo>
                      <a:pt x="86" y="14"/>
                    </a:lnTo>
                    <a:lnTo>
                      <a:pt x="98" y="21"/>
                    </a:lnTo>
                    <a:lnTo>
                      <a:pt x="109" y="29"/>
                    </a:lnTo>
                    <a:lnTo>
                      <a:pt x="120" y="39"/>
                    </a:lnTo>
                    <a:lnTo>
                      <a:pt x="130" y="50"/>
                    </a:lnTo>
                    <a:lnTo>
                      <a:pt x="137" y="61"/>
                    </a:lnTo>
                    <a:lnTo>
                      <a:pt x="143" y="74"/>
                    </a:lnTo>
                    <a:lnTo>
                      <a:pt x="145" y="87"/>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5" name="Freeform 305"/>
              <p:cNvSpPr>
                <a:spLocks/>
              </p:cNvSpPr>
              <p:nvPr/>
            </p:nvSpPr>
            <p:spPr bwMode="auto">
              <a:xfrm>
                <a:off x="2320" y="923"/>
                <a:ext cx="30" cy="17"/>
              </a:xfrm>
              <a:custGeom>
                <a:avLst/>
                <a:gdLst>
                  <a:gd name="T0" fmla="*/ 31 w 118"/>
                  <a:gd name="T1" fmla="*/ 5 h 69"/>
                  <a:gd name="T2" fmla="*/ 39 w 118"/>
                  <a:gd name="T3" fmla="*/ 11 h 69"/>
                  <a:gd name="T4" fmla="*/ 45 w 118"/>
                  <a:gd name="T5" fmla="*/ 15 h 69"/>
                  <a:gd name="T6" fmla="*/ 53 w 118"/>
                  <a:gd name="T7" fmla="*/ 20 h 69"/>
                  <a:gd name="T8" fmla="*/ 59 w 118"/>
                  <a:gd name="T9" fmla="*/ 23 h 69"/>
                  <a:gd name="T10" fmla="*/ 67 w 118"/>
                  <a:gd name="T11" fmla="*/ 26 h 69"/>
                  <a:gd name="T12" fmla="*/ 73 w 118"/>
                  <a:gd name="T13" fmla="*/ 29 h 69"/>
                  <a:gd name="T14" fmla="*/ 81 w 118"/>
                  <a:gd name="T15" fmla="*/ 34 h 69"/>
                  <a:gd name="T16" fmla="*/ 88 w 118"/>
                  <a:gd name="T17" fmla="*/ 37 h 69"/>
                  <a:gd name="T18" fmla="*/ 118 w 118"/>
                  <a:gd name="T19" fmla="*/ 69 h 69"/>
                  <a:gd name="T20" fmla="*/ 109 w 118"/>
                  <a:gd name="T21" fmla="*/ 69 h 69"/>
                  <a:gd name="T22" fmla="*/ 100 w 118"/>
                  <a:gd name="T23" fmla="*/ 67 h 69"/>
                  <a:gd name="T24" fmla="*/ 91 w 118"/>
                  <a:gd name="T25" fmla="*/ 65 h 69"/>
                  <a:gd name="T26" fmla="*/ 81 w 118"/>
                  <a:gd name="T27" fmla="*/ 61 h 69"/>
                  <a:gd name="T28" fmla="*/ 71 w 118"/>
                  <a:gd name="T29" fmla="*/ 55 h 69"/>
                  <a:gd name="T30" fmla="*/ 61 w 118"/>
                  <a:gd name="T31" fmla="*/ 51 h 69"/>
                  <a:gd name="T32" fmla="*/ 52 w 118"/>
                  <a:gd name="T33" fmla="*/ 45 h 69"/>
                  <a:gd name="T34" fmla="*/ 42 w 118"/>
                  <a:gd name="T35" fmla="*/ 42 h 69"/>
                  <a:gd name="T36" fmla="*/ 37 w 118"/>
                  <a:gd name="T37" fmla="*/ 38 h 69"/>
                  <a:gd name="T38" fmla="*/ 30 w 118"/>
                  <a:gd name="T39" fmla="*/ 34 h 69"/>
                  <a:gd name="T40" fmla="*/ 25 w 118"/>
                  <a:gd name="T41" fmla="*/ 29 h 69"/>
                  <a:gd name="T42" fmla="*/ 18 w 118"/>
                  <a:gd name="T43" fmla="*/ 25 h 69"/>
                  <a:gd name="T44" fmla="*/ 13 w 118"/>
                  <a:gd name="T45" fmla="*/ 21 h 69"/>
                  <a:gd name="T46" fmla="*/ 7 w 118"/>
                  <a:gd name="T47" fmla="*/ 15 h 69"/>
                  <a:gd name="T48" fmla="*/ 3 w 118"/>
                  <a:gd name="T49" fmla="*/ 9 h 69"/>
                  <a:gd name="T50" fmla="*/ 0 w 118"/>
                  <a:gd name="T51" fmla="*/ 2 h 69"/>
                  <a:gd name="T52" fmla="*/ 3 w 118"/>
                  <a:gd name="T53" fmla="*/ 1 h 69"/>
                  <a:gd name="T54" fmla="*/ 7 w 118"/>
                  <a:gd name="T55" fmla="*/ 0 h 69"/>
                  <a:gd name="T56" fmla="*/ 11 w 118"/>
                  <a:gd name="T57" fmla="*/ 0 h 69"/>
                  <a:gd name="T58" fmla="*/ 15 w 118"/>
                  <a:gd name="T59" fmla="*/ 0 h 69"/>
                  <a:gd name="T60" fmla="*/ 18 w 118"/>
                  <a:gd name="T61" fmla="*/ 5 h 69"/>
                  <a:gd name="T62" fmla="*/ 22 w 118"/>
                  <a:gd name="T63" fmla="*/ 4 h 69"/>
                  <a:gd name="T64" fmla="*/ 27 w 118"/>
                  <a:gd name="T65" fmla="*/ 3 h 69"/>
                  <a:gd name="T66" fmla="*/ 31 w 118"/>
                  <a:gd name="T67"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69">
                    <a:moveTo>
                      <a:pt x="31" y="5"/>
                    </a:moveTo>
                    <a:lnTo>
                      <a:pt x="39" y="11"/>
                    </a:lnTo>
                    <a:lnTo>
                      <a:pt x="45" y="15"/>
                    </a:lnTo>
                    <a:lnTo>
                      <a:pt x="53" y="20"/>
                    </a:lnTo>
                    <a:lnTo>
                      <a:pt x="59" y="23"/>
                    </a:lnTo>
                    <a:lnTo>
                      <a:pt x="67" y="26"/>
                    </a:lnTo>
                    <a:lnTo>
                      <a:pt x="73" y="29"/>
                    </a:lnTo>
                    <a:lnTo>
                      <a:pt x="81" y="34"/>
                    </a:lnTo>
                    <a:lnTo>
                      <a:pt x="88" y="37"/>
                    </a:lnTo>
                    <a:lnTo>
                      <a:pt x="118" y="69"/>
                    </a:lnTo>
                    <a:lnTo>
                      <a:pt x="109" y="69"/>
                    </a:lnTo>
                    <a:lnTo>
                      <a:pt x="100" y="67"/>
                    </a:lnTo>
                    <a:lnTo>
                      <a:pt x="91" y="65"/>
                    </a:lnTo>
                    <a:lnTo>
                      <a:pt x="81" y="61"/>
                    </a:lnTo>
                    <a:lnTo>
                      <a:pt x="71" y="55"/>
                    </a:lnTo>
                    <a:lnTo>
                      <a:pt x="61" y="51"/>
                    </a:lnTo>
                    <a:lnTo>
                      <a:pt x="52" y="45"/>
                    </a:lnTo>
                    <a:lnTo>
                      <a:pt x="42" y="42"/>
                    </a:lnTo>
                    <a:lnTo>
                      <a:pt x="37" y="38"/>
                    </a:lnTo>
                    <a:lnTo>
                      <a:pt x="30" y="34"/>
                    </a:lnTo>
                    <a:lnTo>
                      <a:pt x="25" y="29"/>
                    </a:lnTo>
                    <a:lnTo>
                      <a:pt x="18" y="25"/>
                    </a:lnTo>
                    <a:lnTo>
                      <a:pt x="13" y="21"/>
                    </a:lnTo>
                    <a:lnTo>
                      <a:pt x="7" y="15"/>
                    </a:lnTo>
                    <a:lnTo>
                      <a:pt x="3" y="9"/>
                    </a:lnTo>
                    <a:lnTo>
                      <a:pt x="0" y="2"/>
                    </a:lnTo>
                    <a:lnTo>
                      <a:pt x="3" y="1"/>
                    </a:lnTo>
                    <a:lnTo>
                      <a:pt x="7" y="0"/>
                    </a:lnTo>
                    <a:lnTo>
                      <a:pt x="11" y="0"/>
                    </a:lnTo>
                    <a:lnTo>
                      <a:pt x="15" y="0"/>
                    </a:lnTo>
                    <a:lnTo>
                      <a:pt x="18" y="5"/>
                    </a:lnTo>
                    <a:lnTo>
                      <a:pt x="22" y="4"/>
                    </a:lnTo>
                    <a:lnTo>
                      <a:pt x="27" y="3"/>
                    </a:lnTo>
                    <a:lnTo>
                      <a:pt x="31" y="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6" name="Freeform 306"/>
              <p:cNvSpPr>
                <a:spLocks/>
              </p:cNvSpPr>
              <p:nvPr/>
            </p:nvSpPr>
            <p:spPr bwMode="auto">
              <a:xfrm>
                <a:off x="2304" y="951"/>
                <a:ext cx="58" cy="46"/>
              </a:xfrm>
              <a:custGeom>
                <a:avLst/>
                <a:gdLst>
                  <a:gd name="T0" fmla="*/ 126 w 232"/>
                  <a:gd name="T1" fmla="*/ 22 h 186"/>
                  <a:gd name="T2" fmla="*/ 137 w 232"/>
                  <a:gd name="T3" fmla="*/ 26 h 186"/>
                  <a:gd name="T4" fmla="*/ 148 w 232"/>
                  <a:gd name="T5" fmla="*/ 14 h 186"/>
                  <a:gd name="T6" fmla="*/ 166 w 232"/>
                  <a:gd name="T7" fmla="*/ 41 h 186"/>
                  <a:gd name="T8" fmla="*/ 187 w 232"/>
                  <a:gd name="T9" fmla="*/ 48 h 186"/>
                  <a:gd name="T10" fmla="*/ 202 w 232"/>
                  <a:gd name="T11" fmla="*/ 39 h 186"/>
                  <a:gd name="T12" fmla="*/ 222 w 232"/>
                  <a:gd name="T13" fmla="*/ 38 h 186"/>
                  <a:gd name="T14" fmla="*/ 231 w 232"/>
                  <a:gd name="T15" fmla="*/ 68 h 186"/>
                  <a:gd name="T16" fmla="*/ 226 w 232"/>
                  <a:gd name="T17" fmla="*/ 81 h 186"/>
                  <a:gd name="T18" fmla="*/ 218 w 232"/>
                  <a:gd name="T19" fmla="*/ 80 h 186"/>
                  <a:gd name="T20" fmla="*/ 203 w 232"/>
                  <a:gd name="T21" fmla="*/ 81 h 186"/>
                  <a:gd name="T22" fmla="*/ 199 w 232"/>
                  <a:gd name="T23" fmla="*/ 90 h 186"/>
                  <a:gd name="T24" fmla="*/ 206 w 232"/>
                  <a:gd name="T25" fmla="*/ 99 h 186"/>
                  <a:gd name="T26" fmla="*/ 178 w 232"/>
                  <a:gd name="T27" fmla="*/ 108 h 186"/>
                  <a:gd name="T28" fmla="*/ 179 w 232"/>
                  <a:gd name="T29" fmla="*/ 122 h 186"/>
                  <a:gd name="T30" fmla="*/ 191 w 232"/>
                  <a:gd name="T31" fmla="*/ 126 h 186"/>
                  <a:gd name="T32" fmla="*/ 192 w 232"/>
                  <a:gd name="T33" fmla="*/ 132 h 186"/>
                  <a:gd name="T34" fmla="*/ 180 w 232"/>
                  <a:gd name="T35" fmla="*/ 137 h 186"/>
                  <a:gd name="T36" fmla="*/ 182 w 232"/>
                  <a:gd name="T37" fmla="*/ 146 h 186"/>
                  <a:gd name="T38" fmla="*/ 182 w 232"/>
                  <a:gd name="T39" fmla="*/ 153 h 186"/>
                  <a:gd name="T40" fmla="*/ 163 w 232"/>
                  <a:gd name="T41" fmla="*/ 151 h 186"/>
                  <a:gd name="T42" fmla="*/ 144 w 232"/>
                  <a:gd name="T43" fmla="*/ 140 h 186"/>
                  <a:gd name="T44" fmla="*/ 126 w 232"/>
                  <a:gd name="T45" fmla="*/ 134 h 186"/>
                  <a:gd name="T46" fmla="*/ 111 w 232"/>
                  <a:gd name="T47" fmla="*/ 124 h 186"/>
                  <a:gd name="T48" fmla="*/ 106 w 232"/>
                  <a:gd name="T49" fmla="*/ 106 h 186"/>
                  <a:gd name="T50" fmla="*/ 86 w 232"/>
                  <a:gd name="T51" fmla="*/ 107 h 186"/>
                  <a:gd name="T52" fmla="*/ 74 w 232"/>
                  <a:gd name="T53" fmla="*/ 119 h 186"/>
                  <a:gd name="T54" fmla="*/ 80 w 232"/>
                  <a:gd name="T55" fmla="*/ 130 h 186"/>
                  <a:gd name="T56" fmla="*/ 85 w 232"/>
                  <a:gd name="T57" fmla="*/ 137 h 186"/>
                  <a:gd name="T58" fmla="*/ 66 w 232"/>
                  <a:gd name="T59" fmla="*/ 126 h 186"/>
                  <a:gd name="T60" fmla="*/ 68 w 232"/>
                  <a:gd name="T61" fmla="*/ 144 h 186"/>
                  <a:gd name="T62" fmla="*/ 87 w 232"/>
                  <a:gd name="T63" fmla="*/ 154 h 186"/>
                  <a:gd name="T64" fmla="*/ 61 w 232"/>
                  <a:gd name="T65" fmla="*/ 150 h 186"/>
                  <a:gd name="T66" fmla="*/ 68 w 232"/>
                  <a:gd name="T67" fmla="*/ 167 h 186"/>
                  <a:gd name="T68" fmla="*/ 77 w 232"/>
                  <a:gd name="T69" fmla="*/ 171 h 186"/>
                  <a:gd name="T70" fmla="*/ 59 w 232"/>
                  <a:gd name="T71" fmla="*/ 175 h 186"/>
                  <a:gd name="T72" fmla="*/ 64 w 232"/>
                  <a:gd name="T73" fmla="*/ 184 h 186"/>
                  <a:gd name="T74" fmla="*/ 53 w 232"/>
                  <a:gd name="T75" fmla="*/ 186 h 186"/>
                  <a:gd name="T76" fmla="*/ 38 w 232"/>
                  <a:gd name="T77" fmla="*/ 175 h 186"/>
                  <a:gd name="T78" fmla="*/ 31 w 232"/>
                  <a:gd name="T79" fmla="*/ 158 h 186"/>
                  <a:gd name="T80" fmla="*/ 7 w 232"/>
                  <a:gd name="T81" fmla="*/ 109 h 186"/>
                  <a:gd name="T82" fmla="*/ 26 w 232"/>
                  <a:gd name="T83" fmla="*/ 71 h 186"/>
                  <a:gd name="T84" fmla="*/ 41 w 232"/>
                  <a:gd name="T85" fmla="*/ 48 h 186"/>
                  <a:gd name="T86" fmla="*/ 49 w 232"/>
                  <a:gd name="T87" fmla="*/ 49 h 186"/>
                  <a:gd name="T88" fmla="*/ 69 w 232"/>
                  <a:gd name="T89" fmla="*/ 59 h 186"/>
                  <a:gd name="T90" fmla="*/ 79 w 232"/>
                  <a:gd name="T91" fmla="*/ 74 h 186"/>
                  <a:gd name="T92" fmla="*/ 69 w 232"/>
                  <a:gd name="T93" fmla="*/ 83 h 186"/>
                  <a:gd name="T94" fmla="*/ 85 w 232"/>
                  <a:gd name="T95" fmla="*/ 91 h 186"/>
                  <a:gd name="T96" fmla="*/ 107 w 232"/>
                  <a:gd name="T97" fmla="*/ 95 h 186"/>
                  <a:gd name="T98" fmla="*/ 119 w 232"/>
                  <a:gd name="T99" fmla="*/ 78 h 186"/>
                  <a:gd name="T100" fmla="*/ 116 w 232"/>
                  <a:gd name="T101" fmla="*/ 69 h 186"/>
                  <a:gd name="T102" fmla="*/ 101 w 232"/>
                  <a:gd name="T103" fmla="*/ 61 h 186"/>
                  <a:gd name="T104" fmla="*/ 91 w 232"/>
                  <a:gd name="T105" fmla="*/ 40 h 186"/>
                  <a:gd name="T106" fmla="*/ 85 w 232"/>
                  <a:gd name="T107" fmla="*/ 20 h 186"/>
                  <a:gd name="T108" fmla="*/ 88 w 232"/>
                  <a:gd name="T109" fmla="*/ 9 h 186"/>
                  <a:gd name="T110" fmla="*/ 103 w 232"/>
                  <a:gd name="T111" fmla="*/ 0 h 186"/>
                  <a:gd name="T112" fmla="*/ 121 w 232"/>
                  <a:gd name="T113" fmla="*/ 6 h 186"/>
                  <a:gd name="T114" fmla="*/ 125 w 232"/>
                  <a:gd name="T115" fmla="*/ 1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2" h="186">
                    <a:moveTo>
                      <a:pt x="125" y="15"/>
                    </a:moveTo>
                    <a:lnTo>
                      <a:pt x="126" y="18"/>
                    </a:lnTo>
                    <a:lnTo>
                      <a:pt x="126" y="22"/>
                    </a:lnTo>
                    <a:lnTo>
                      <a:pt x="128" y="26"/>
                    </a:lnTo>
                    <a:lnTo>
                      <a:pt x="132" y="28"/>
                    </a:lnTo>
                    <a:lnTo>
                      <a:pt x="137" y="26"/>
                    </a:lnTo>
                    <a:lnTo>
                      <a:pt x="141" y="22"/>
                    </a:lnTo>
                    <a:lnTo>
                      <a:pt x="146" y="19"/>
                    </a:lnTo>
                    <a:lnTo>
                      <a:pt x="148" y="14"/>
                    </a:lnTo>
                    <a:lnTo>
                      <a:pt x="158" y="19"/>
                    </a:lnTo>
                    <a:lnTo>
                      <a:pt x="162" y="31"/>
                    </a:lnTo>
                    <a:lnTo>
                      <a:pt x="166" y="41"/>
                    </a:lnTo>
                    <a:lnTo>
                      <a:pt x="177" y="44"/>
                    </a:lnTo>
                    <a:lnTo>
                      <a:pt x="182" y="48"/>
                    </a:lnTo>
                    <a:lnTo>
                      <a:pt x="187" y="48"/>
                    </a:lnTo>
                    <a:lnTo>
                      <a:pt x="192" y="47"/>
                    </a:lnTo>
                    <a:lnTo>
                      <a:pt x="197" y="44"/>
                    </a:lnTo>
                    <a:lnTo>
                      <a:pt x="202" y="39"/>
                    </a:lnTo>
                    <a:lnTo>
                      <a:pt x="208" y="38"/>
                    </a:lnTo>
                    <a:lnTo>
                      <a:pt x="214" y="38"/>
                    </a:lnTo>
                    <a:lnTo>
                      <a:pt x="222" y="38"/>
                    </a:lnTo>
                    <a:lnTo>
                      <a:pt x="229" y="45"/>
                    </a:lnTo>
                    <a:lnTo>
                      <a:pt x="232" y="56"/>
                    </a:lnTo>
                    <a:lnTo>
                      <a:pt x="231" y="68"/>
                    </a:lnTo>
                    <a:lnTo>
                      <a:pt x="230" y="79"/>
                    </a:lnTo>
                    <a:lnTo>
                      <a:pt x="228" y="81"/>
                    </a:lnTo>
                    <a:lnTo>
                      <a:pt x="226" y="81"/>
                    </a:lnTo>
                    <a:lnTo>
                      <a:pt x="224" y="81"/>
                    </a:lnTo>
                    <a:lnTo>
                      <a:pt x="222" y="81"/>
                    </a:lnTo>
                    <a:lnTo>
                      <a:pt x="218" y="80"/>
                    </a:lnTo>
                    <a:lnTo>
                      <a:pt x="213" y="79"/>
                    </a:lnTo>
                    <a:lnTo>
                      <a:pt x="208" y="80"/>
                    </a:lnTo>
                    <a:lnTo>
                      <a:pt x="203" y="81"/>
                    </a:lnTo>
                    <a:lnTo>
                      <a:pt x="200" y="83"/>
                    </a:lnTo>
                    <a:lnTo>
                      <a:pt x="199" y="86"/>
                    </a:lnTo>
                    <a:lnTo>
                      <a:pt x="199" y="90"/>
                    </a:lnTo>
                    <a:lnTo>
                      <a:pt x="199" y="93"/>
                    </a:lnTo>
                    <a:lnTo>
                      <a:pt x="203" y="96"/>
                    </a:lnTo>
                    <a:lnTo>
                      <a:pt x="206" y="99"/>
                    </a:lnTo>
                    <a:lnTo>
                      <a:pt x="210" y="103"/>
                    </a:lnTo>
                    <a:lnTo>
                      <a:pt x="210" y="108"/>
                    </a:lnTo>
                    <a:lnTo>
                      <a:pt x="178" y="108"/>
                    </a:lnTo>
                    <a:lnTo>
                      <a:pt x="176" y="112"/>
                    </a:lnTo>
                    <a:lnTo>
                      <a:pt x="177" y="118"/>
                    </a:lnTo>
                    <a:lnTo>
                      <a:pt x="179" y="122"/>
                    </a:lnTo>
                    <a:lnTo>
                      <a:pt x="182" y="125"/>
                    </a:lnTo>
                    <a:lnTo>
                      <a:pt x="186" y="127"/>
                    </a:lnTo>
                    <a:lnTo>
                      <a:pt x="191" y="126"/>
                    </a:lnTo>
                    <a:lnTo>
                      <a:pt x="196" y="127"/>
                    </a:lnTo>
                    <a:lnTo>
                      <a:pt x="197" y="132"/>
                    </a:lnTo>
                    <a:lnTo>
                      <a:pt x="192" y="132"/>
                    </a:lnTo>
                    <a:lnTo>
                      <a:pt x="188" y="133"/>
                    </a:lnTo>
                    <a:lnTo>
                      <a:pt x="184" y="135"/>
                    </a:lnTo>
                    <a:lnTo>
                      <a:pt x="180" y="137"/>
                    </a:lnTo>
                    <a:lnTo>
                      <a:pt x="182" y="140"/>
                    </a:lnTo>
                    <a:lnTo>
                      <a:pt x="182" y="144"/>
                    </a:lnTo>
                    <a:lnTo>
                      <a:pt x="182" y="146"/>
                    </a:lnTo>
                    <a:lnTo>
                      <a:pt x="184" y="149"/>
                    </a:lnTo>
                    <a:lnTo>
                      <a:pt x="188" y="149"/>
                    </a:lnTo>
                    <a:lnTo>
                      <a:pt x="182" y="153"/>
                    </a:lnTo>
                    <a:lnTo>
                      <a:pt x="176" y="156"/>
                    </a:lnTo>
                    <a:lnTo>
                      <a:pt x="170" y="153"/>
                    </a:lnTo>
                    <a:lnTo>
                      <a:pt x="163" y="151"/>
                    </a:lnTo>
                    <a:lnTo>
                      <a:pt x="157" y="147"/>
                    </a:lnTo>
                    <a:lnTo>
                      <a:pt x="150" y="144"/>
                    </a:lnTo>
                    <a:lnTo>
                      <a:pt x="144" y="140"/>
                    </a:lnTo>
                    <a:lnTo>
                      <a:pt x="136" y="140"/>
                    </a:lnTo>
                    <a:lnTo>
                      <a:pt x="132" y="137"/>
                    </a:lnTo>
                    <a:lnTo>
                      <a:pt x="126" y="134"/>
                    </a:lnTo>
                    <a:lnTo>
                      <a:pt x="121" y="132"/>
                    </a:lnTo>
                    <a:lnTo>
                      <a:pt x="116" y="127"/>
                    </a:lnTo>
                    <a:lnTo>
                      <a:pt x="111" y="124"/>
                    </a:lnTo>
                    <a:lnTo>
                      <a:pt x="108" y="119"/>
                    </a:lnTo>
                    <a:lnTo>
                      <a:pt x="106" y="113"/>
                    </a:lnTo>
                    <a:lnTo>
                      <a:pt x="106" y="106"/>
                    </a:lnTo>
                    <a:lnTo>
                      <a:pt x="99" y="100"/>
                    </a:lnTo>
                    <a:lnTo>
                      <a:pt x="93" y="103"/>
                    </a:lnTo>
                    <a:lnTo>
                      <a:pt x="86" y="107"/>
                    </a:lnTo>
                    <a:lnTo>
                      <a:pt x="79" y="110"/>
                    </a:lnTo>
                    <a:lnTo>
                      <a:pt x="75" y="113"/>
                    </a:lnTo>
                    <a:lnTo>
                      <a:pt x="74" y="119"/>
                    </a:lnTo>
                    <a:lnTo>
                      <a:pt x="75" y="123"/>
                    </a:lnTo>
                    <a:lnTo>
                      <a:pt x="77" y="127"/>
                    </a:lnTo>
                    <a:lnTo>
                      <a:pt x="80" y="130"/>
                    </a:lnTo>
                    <a:lnTo>
                      <a:pt x="81" y="132"/>
                    </a:lnTo>
                    <a:lnTo>
                      <a:pt x="83" y="135"/>
                    </a:lnTo>
                    <a:lnTo>
                      <a:pt x="85" y="137"/>
                    </a:lnTo>
                    <a:lnTo>
                      <a:pt x="79" y="135"/>
                    </a:lnTo>
                    <a:lnTo>
                      <a:pt x="72" y="130"/>
                    </a:lnTo>
                    <a:lnTo>
                      <a:pt x="66" y="126"/>
                    </a:lnTo>
                    <a:lnTo>
                      <a:pt x="59" y="127"/>
                    </a:lnTo>
                    <a:lnTo>
                      <a:pt x="62" y="136"/>
                    </a:lnTo>
                    <a:lnTo>
                      <a:pt x="68" y="144"/>
                    </a:lnTo>
                    <a:lnTo>
                      <a:pt x="75" y="150"/>
                    </a:lnTo>
                    <a:lnTo>
                      <a:pt x="83" y="154"/>
                    </a:lnTo>
                    <a:lnTo>
                      <a:pt x="87" y="154"/>
                    </a:lnTo>
                    <a:lnTo>
                      <a:pt x="79" y="156"/>
                    </a:lnTo>
                    <a:lnTo>
                      <a:pt x="69" y="151"/>
                    </a:lnTo>
                    <a:lnTo>
                      <a:pt x="61" y="150"/>
                    </a:lnTo>
                    <a:lnTo>
                      <a:pt x="57" y="158"/>
                    </a:lnTo>
                    <a:lnTo>
                      <a:pt x="61" y="164"/>
                    </a:lnTo>
                    <a:lnTo>
                      <a:pt x="68" y="167"/>
                    </a:lnTo>
                    <a:lnTo>
                      <a:pt x="75" y="169"/>
                    </a:lnTo>
                    <a:lnTo>
                      <a:pt x="83" y="170"/>
                    </a:lnTo>
                    <a:lnTo>
                      <a:pt x="77" y="171"/>
                    </a:lnTo>
                    <a:lnTo>
                      <a:pt x="71" y="170"/>
                    </a:lnTo>
                    <a:lnTo>
                      <a:pt x="65" y="171"/>
                    </a:lnTo>
                    <a:lnTo>
                      <a:pt x="59" y="175"/>
                    </a:lnTo>
                    <a:lnTo>
                      <a:pt x="59" y="178"/>
                    </a:lnTo>
                    <a:lnTo>
                      <a:pt x="61" y="182"/>
                    </a:lnTo>
                    <a:lnTo>
                      <a:pt x="64" y="184"/>
                    </a:lnTo>
                    <a:lnTo>
                      <a:pt x="66" y="184"/>
                    </a:lnTo>
                    <a:lnTo>
                      <a:pt x="59" y="186"/>
                    </a:lnTo>
                    <a:lnTo>
                      <a:pt x="53" y="186"/>
                    </a:lnTo>
                    <a:lnTo>
                      <a:pt x="46" y="185"/>
                    </a:lnTo>
                    <a:lnTo>
                      <a:pt x="40" y="180"/>
                    </a:lnTo>
                    <a:lnTo>
                      <a:pt x="38" y="175"/>
                    </a:lnTo>
                    <a:lnTo>
                      <a:pt x="33" y="171"/>
                    </a:lnTo>
                    <a:lnTo>
                      <a:pt x="30" y="165"/>
                    </a:lnTo>
                    <a:lnTo>
                      <a:pt x="31" y="158"/>
                    </a:lnTo>
                    <a:lnTo>
                      <a:pt x="21" y="140"/>
                    </a:lnTo>
                    <a:lnTo>
                      <a:pt x="14" y="125"/>
                    </a:lnTo>
                    <a:lnTo>
                      <a:pt x="7" y="109"/>
                    </a:lnTo>
                    <a:lnTo>
                      <a:pt x="0" y="93"/>
                    </a:lnTo>
                    <a:lnTo>
                      <a:pt x="17" y="75"/>
                    </a:lnTo>
                    <a:lnTo>
                      <a:pt x="26" y="71"/>
                    </a:lnTo>
                    <a:lnTo>
                      <a:pt x="31" y="65"/>
                    </a:lnTo>
                    <a:lnTo>
                      <a:pt x="35" y="57"/>
                    </a:lnTo>
                    <a:lnTo>
                      <a:pt x="41" y="48"/>
                    </a:lnTo>
                    <a:lnTo>
                      <a:pt x="41" y="41"/>
                    </a:lnTo>
                    <a:lnTo>
                      <a:pt x="45" y="44"/>
                    </a:lnTo>
                    <a:lnTo>
                      <a:pt x="49" y="49"/>
                    </a:lnTo>
                    <a:lnTo>
                      <a:pt x="55" y="55"/>
                    </a:lnTo>
                    <a:lnTo>
                      <a:pt x="61" y="58"/>
                    </a:lnTo>
                    <a:lnTo>
                      <a:pt x="69" y="59"/>
                    </a:lnTo>
                    <a:lnTo>
                      <a:pt x="73" y="62"/>
                    </a:lnTo>
                    <a:lnTo>
                      <a:pt x="75" y="69"/>
                    </a:lnTo>
                    <a:lnTo>
                      <a:pt x="79" y="74"/>
                    </a:lnTo>
                    <a:lnTo>
                      <a:pt x="75" y="77"/>
                    </a:lnTo>
                    <a:lnTo>
                      <a:pt x="71" y="79"/>
                    </a:lnTo>
                    <a:lnTo>
                      <a:pt x="69" y="83"/>
                    </a:lnTo>
                    <a:lnTo>
                      <a:pt x="70" y="87"/>
                    </a:lnTo>
                    <a:lnTo>
                      <a:pt x="78" y="91"/>
                    </a:lnTo>
                    <a:lnTo>
                      <a:pt x="85" y="91"/>
                    </a:lnTo>
                    <a:lnTo>
                      <a:pt x="92" y="92"/>
                    </a:lnTo>
                    <a:lnTo>
                      <a:pt x="99" y="97"/>
                    </a:lnTo>
                    <a:lnTo>
                      <a:pt x="107" y="95"/>
                    </a:lnTo>
                    <a:lnTo>
                      <a:pt x="111" y="90"/>
                    </a:lnTo>
                    <a:lnTo>
                      <a:pt x="114" y="83"/>
                    </a:lnTo>
                    <a:lnTo>
                      <a:pt x="119" y="78"/>
                    </a:lnTo>
                    <a:lnTo>
                      <a:pt x="118" y="74"/>
                    </a:lnTo>
                    <a:lnTo>
                      <a:pt x="117" y="71"/>
                    </a:lnTo>
                    <a:lnTo>
                      <a:pt x="116" y="69"/>
                    </a:lnTo>
                    <a:lnTo>
                      <a:pt x="111" y="69"/>
                    </a:lnTo>
                    <a:lnTo>
                      <a:pt x="106" y="67"/>
                    </a:lnTo>
                    <a:lnTo>
                      <a:pt x="101" y="61"/>
                    </a:lnTo>
                    <a:lnTo>
                      <a:pt x="98" y="54"/>
                    </a:lnTo>
                    <a:lnTo>
                      <a:pt x="96" y="46"/>
                    </a:lnTo>
                    <a:lnTo>
                      <a:pt x="91" y="40"/>
                    </a:lnTo>
                    <a:lnTo>
                      <a:pt x="85" y="33"/>
                    </a:lnTo>
                    <a:lnTo>
                      <a:pt x="82" y="28"/>
                    </a:lnTo>
                    <a:lnTo>
                      <a:pt x="85" y="20"/>
                    </a:lnTo>
                    <a:lnTo>
                      <a:pt x="88" y="17"/>
                    </a:lnTo>
                    <a:lnTo>
                      <a:pt x="90" y="14"/>
                    </a:lnTo>
                    <a:lnTo>
                      <a:pt x="88" y="9"/>
                    </a:lnTo>
                    <a:lnTo>
                      <a:pt x="90" y="6"/>
                    </a:lnTo>
                    <a:lnTo>
                      <a:pt x="96" y="1"/>
                    </a:lnTo>
                    <a:lnTo>
                      <a:pt x="103" y="0"/>
                    </a:lnTo>
                    <a:lnTo>
                      <a:pt x="111" y="1"/>
                    </a:lnTo>
                    <a:lnTo>
                      <a:pt x="119" y="3"/>
                    </a:lnTo>
                    <a:lnTo>
                      <a:pt x="121" y="6"/>
                    </a:lnTo>
                    <a:lnTo>
                      <a:pt x="123" y="8"/>
                    </a:lnTo>
                    <a:lnTo>
                      <a:pt x="124" y="12"/>
                    </a:lnTo>
                    <a:lnTo>
                      <a:pt x="125" y="1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7" name="Freeform 307"/>
              <p:cNvSpPr>
                <a:spLocks/>
              </p:cNvSpPr>
              <p:nvPr/>
            </p:nvSpPr>
            <p:spPr bwMode="auto">
              <a:xfrm>
                <a:off x="2328" y="953"/>
                <a:ext cx="7" cy="11"/>
              </a:xfrm>
              <a:custGeom>
                <a:avLst/>
                <a:gdLst>
                  <a:gd name="T0" fmla="*/ 16 w 28"/>
                  <a:gd name="T1" fmla="*/ 0 h 44"/>
                  <a:gd name="T2" fmla="*/ 19 w 28"/>
                  <a:gd name="T3" fmla="*/ 7 h 44"/>
                  <a:gd name="T4" fmla="*/ 24 w 28"/>
                  <a:gd name="T5" fmla="*/ 10 h 44"/>
                  <a:gd name="T6" fmla="*/ 28 w 28"/>
                  <a:gd name="T7" fmla="*/ 15 h 44"/>
                  <a:gd name="T8" fmla="*/ 26 w 28"/>
                  <a:gd name="T9" fmla="*/ 23 h 44"/>
                  <a:gd name="T10" fmla="*/ 20 w 28"/>
                  <a:gd name="T11" fmla="*/ 30 h 44"/>
                  <a:gd name="T12" fmla="*/ 19 w 28"/>
                  <a:gd name="T13" fmla="*/ 37 h 44"/>
                  <a:gd name="T14" fmla="*/ 15 w 28"/>
                  <a:gd name="T15" fmla="*/ 44 h 44"/>
                  <a:gd name="T16" fmla="*/ 8 w 28"/>
                  <a:gd name="T17" fmla="*/ 44 h 44"/>
                  <a:gd name="T18" fmla="*/ 3 w 28"/>
                  <a:gd name="T19" fmla="*/ 35 h 44"/>
                  <a:gd name="T20" fmla="*/ 3 w 28"/>
                  <a:gd name="T21" fmla="*/ 26 h 44"/>
                  <a:gd name="T22" fmla="*/ 3 w 28"/>
                  <a:gd name="T23" fmla="*/ 18 h 44"/>
                  <a:gd name="T24" fmla="*/ 0 w 28"/>
                  <a:gd name="T25" fmla="*/ 9 h 44"/>
                  <a:gd name="T26" fmla="*/ 3 w 28"/>
                  <a:gd name="T27" fmla="*/ 5 h 44"/>
                  <a:gd name="T28" fmla="*/ 8 w 28"/>
                  <a:gd name="T29" fmla="*/ 3 h 44"/>
                  <a:gd name="T30" fmla="*/ 12 w 28"/>
                  <a:gd name="T31" fmla="*/ 1 h 44"/>
                  <a:gd name="T32" fmla="*/ 16 w 28"/>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44">
                    <a:moveTo>
                      <a:pt x="16" y="0"/>
                    </a:moveTo>
                    <a:lnTo>
                      <a:pt x="19" y="7"/>
                    </a:lnTo>
                    <a:lnTo>
                      <a:pt x="24" y="10"/>
                    </a:lnTo>
                    <a:lnTo>
                      <a:pt x="28" y="15"/>
                    </a:lnTo>
                    <a:lnTo>
                      <a:pt x="26" y="23"/>
                    </a:lnTo>
                    <a:lnTo>
                      <a:pt x="20" y="30"/>
                    </a:lnTo>
                    <a:lnTo>
                      <a:pt x="19" y="37"/>
                    </a:lnTo>
                    <a:lnTo>
                      <a:pt x="15" y="44"/>
                    </a:lnTo>
                    <a:lnTo>
                      <a:pt x="8" y="44"/>
                    </a:lnTo>
                    <a:lnTo>
                      <a:pt x="3" y="35"/>
                    </a:lnTo>
                    <a:lnTo>
                      <a:pt x="3" y="26"/>
                    </a:lnTo>
                    <a:lnTo>
                      <a:pt x="3" y="18"/>
                    </a:lnTo>
                    <a:lnTo>
                      <a:pt x="0" y="9"/>
                    </a:lnTo>
                    <a:lnTo>
                      <a:pt x="3" y="5"/>
                    </a:lnTo>
                    <a:lnTo>
                      <a:pt x="8" y="3"/>
                    </a:lnTo>
                    <a:lnTo>
                      <a:pt x="12" y="1"/>
                    </a:lnTo>
                    <a:lnTo>
                      <a:pt x="16"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8" name="Freeform 308"/>
              <p:cNvSpPr>
                <a:spLocks/>
              </p:cNvSpPr>
              <p:nvPr/>
            </p:nvSpPr>
            <p:spPr bwMode="auto">
              <a:xfrm>
                <a:off x="2290" y="1007"/>
                <a:ext cx="65" cy="14"/>
              </a:xfrm>
              <a:custGeom>
                <a:avLst/>
                <a:gdLst>
                  <a:gd name="T0" fmla="*/ 255 w 261"/>
                  <a:gd name="T1" fmla="*/ 42 h 55"/>
                  <a:gd name="T2" fmla="*/ 261 w 261"/>
                  <a:gd name="T3" fmla="*/ 55 h 55"/>
                  <a:gd name="T4" fmla="*/ 255 w 261"/>
                  <a:gd name="T5" fmla="*/ 55 h 55"/>
                  <a:gd name="T6" fmla="*/ 248 w 261"/>
                  <a:gd name="T7" fmla="*/ 55 h 55"/>
                  <a:gd name="T8" fmla="*/ 242 w 261"/>
                  <a:gd name="T9" fmla="*/ 53 h 55"/>
                  <a:gd name="T10" fmla="*/ 235 w 261"/>
                  <a:gd name="T11" fmla="*/ 51 h 55"/>
                  <a:gd name="T12" fmla="*/ 228 w 261"/>
                  <a:gd name="T13" fmla="*/ 49 h 55"/>
                  <a:gd name="T14" fmla="*/ 221 w 261"/>
                  <a:gd name="T15" fmla="*/ 48 h 55"/>
                  <a:gd name="T16" fmla="*/ 214 w 261"/>
                  <a:gd name="T17" fmla="*/ 46 h 55"/>
                  <a:gd name="T18" fmla="*/ 207 w 261"/>
                  <a:gd name="T19" fmla="*/ 46 h 55"/>
                  <a:gd name="T20" fmla="*/ 202 w 261"/>
                  <a:gd name="T21" fmla="*/ 40 h 55"/>
                  <a:gd name="T22" fmla="*/ 194 w 261"/>
                  <a:gd name="T23" fmla="*/ 40 h 55"/>
                  <a:gd name="T24" fmla="*/ 187 w 261"/>
                  <a:gd name="T25" fmla="*/ 41 h 55"/>
                  <a:gd name="T26" fmla="*/ 179 w 261"/>
                  <a:gd name="T27" fmla="*/ 38 h 55"/>
                  <a:gd name="T28" fmla="*/ 174 w 261"/>
                  <a:gd name="T29" fmla="*/ 37 h 55"/>
                  <a:gd name="T30" fmla="*/ 167 w 261"/>
                  <a:gd name="T31" fmla="*/ 37 h 55"/>
                  <a:gd name="T32" fmla="*/ 161 w 261"/>
                  <a:gd name="T33" fmla="*/ 36 h 55"/>
                  <a:gd name="T34" fmla="*/ 153 w 261"/>
                  <a:gd name="T35" fmla="*/ 36 h 55"/>
                  <a:gd name="T36" fmla="*/ 147 w 261"/>
                  <a:gd name="T37" fmla="*/ 35 h 55"/>
                  <a:gd name="T38" fmla="*/ 140 w 261"/>
                  <a:gd name="T39" fmla="*/ 33 h 55"/>
                  <a:gd name="T40" fmla="*/ 135 w 261"/>
                  <a:gd name="T41" fmla="*/ 31 h 55"/>
                  <a:gd name="T42" fmla="*/ 130 w 261"/>
                  <a:gd name="T43" fmla="*/ 28 h 55"/>
                  <a:gd name="T44" fmla="*/ 125 w 261"/>
                  <a:gd name="T45" fmla="*/ 31 h 55"/>
                  <a:gd name="T46" fmla="*/ 120 w 261"/>
                  <a:gd name="T47" fmla="*/ 31 h 55"/>
                  <a:gd name="T48" fmla="*/ 114 w 261"/>
                  <a:gd name="T49" fmla="*/ 31 h 55"/>
                  <a:gd name="T50" fmla="*/ 108 w 261"/>
                  <a:gd name="T51" fmla="*/ 30 h 55"/>
                  <a:gd name="T52" fmla="*/ 95 w 261"/>
                  <a:gd name="T53" fmla="*/ 28 h 55"/>
                  <a:gd name="T54" fmla="*/ 81 w 261"/>
                  <a:gd name="T55" fmla="*/ 26 h 55"/>
                  <a:gd name="T56" fmla="*/ 67 w 261"/>
                  <a:gd name="T57" fmla="*/ 24 h 55"/>
                  <a:gd name="T58" fmla="*/ 54 w 261"/>
                  <a:gd name="T59" fmla="*/ 23 h 55"/>
                  <a:gd name="T60" fmla="*/ 39 w 261"/>
                  <a:gd name="T61" fmla="*/ 20 h 55"/>
                  <a:gd name="T62" fmla="*/ 26 w 261"/>
                  <a:gd name="T63" fmla="*/ 18 h 55"/>
                  <a:gd name="T64" fmla="*/ 13 w 261"/>
                  <a:gd name="T65" fmla="*/ 17 h 55"/>
                  <a:gd name="T66" fmla="*/ 2 w 261"/>
                  <a:gd name="T67" fmla="*/ 15 h 55"/>
                  <a:gd name="T68" fmla="*/ 0 w 261"/>
                  <a:gd name="T69" fmla="*/ 12 h 55"/>
                  <a:gd name="T70" fmla="*/ 3 w 261"/>
                  <a:gd name="T71" fmla="*/ 7 h 55"/>
                  <a:gd name="T72" fmla="*/ 7 w 261"/>
                  <a:gd name="T73" fmla="*/ 3 h 55"/>
                  <a:gd name="T74" fmla="*/ 10 w 261"/>
                  <a:gd name="T75" fmla="*/ 0 h 55"/>
                  <a:gd name="T76" fmla="*/ 24 w 261"/>
                  <a:gd name="T77" fmla="*/ 4 h 55"/>
                  <a:gd name="T78" fmla="*/ 39 w 261"/>
                  <a:gd name="T79" fmla="*/ 7 h 55"/>
                  <a:gd name="T80" fmla="*/ 55 w 261"/>
                  <a:gd name="T81" fmla="*/ 11 h 55"/>
                  <a:gd name="T82" fmla="*/ 70 w 261"/>
                  <a:gd name="T83" fmla="*/ 13 h 55"/>
                  <a:gd name="T84" fmla="*/ 85 w 261"/>
                  <a:gd name="T85" fmla="*/ 15 h 55"/>
                  <a:gd name="T86" fmla="*/ 100 w 261"/>
                  <a:gd name="T87" fmla="*/ 17 h 55"/>
                  <a:gd name="T88" fmla="*/ 116 w 261"/>
                  <a:gd name="T89" fmla="*/ 19 h 55"/>
                  <a:gd name="T90" fmla="*/ 131 w 261"/>
                  <a:gd name="T91" fmla="*/ 20 h 55"/>
                  <a:gd name="T92" fmla="*/ 148 w 261"/>
                  <a:gd name="T93" fmla="*/ 23 h 55"/>
                  <a:gd name="T94" fmla="*/ 163 w 261"/>
                  <a:gd name="T95" fmla="*/ 25 h 55"/>
                  <a:gd name="T96" fmla="*/ 179 w 261"/>
                  <a:gd name="T97" fmla="*/ 27 h 55"/>
                  <a:gd name="T98" fmla="*/ 194 w 261"/>
                  <a:gd name="T99" fmla="*/ 29 h 55"/>
                  <a:gd name="T100" fmla="*/ 209 w 261"/>
                  <a:gd name="T101" fmla="*/ 31 h 55"/>
                  <a:gd name="T102" fmla="*/ 225 w 261"/>
                  <a:gd name="T103" fmla="*/ 35 h 55"/>
                  <a:gd name="T104" fmla="*/ 240 w 261"/>
                  <a:gd name="T105" fmla="*/ 38 h 55"/>
                  <a:gd name="T106" fmla="*/ 255 w 261"/>
                  <a:gd name="T107"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55">
                    <a:moveTo>
                      <a:pt x="255" y="42"/>
                    </a:moveTo>
                    <a:lnTo>
                      <a:pt x="261" y="55"/>
                    </a:lnTo>
                    <a:lnTo>
                      <a:pt x="255" y="55"/>
                    </a:lnTo>
                    <a:lnTo>
                      <a:pt x="248" y="55"/>
                    </a:lnTo>
                    <a:lnTo>
                      <a:pt x="242" y="53"/>
                    </a:lnTo>
                    <a:lnTo>
                      <a:pt x="235" y="51"/>
                    </a:lnTo>
                    <a:lnTo>
                      <a:pt x="228" y="49"/>
                    </a:lnTo>
                    <a:lnTo>
                      <a:pt x="221" y="48"/>
                    </a:lnTo>
                    <a:lnTo>
                      <a:pt x="214" y="46"/>
                    </a:lnTo>
                    <a:lnTo>
                      <a:pt x="207" y="46"/>
                    </a:lnTo>
                    <a:lnTo>
                      <a:pt x="202" y="40"/>
                    </a:lnTo>
                    <a:lnTo>
                      <a:pt x="194" y="40"/>
                    </a:lnTo>
                    <a:lnTo>
                      <a:pt x="187" y="41"/>
                    </a:lnTo>
                    <a:lnTo>
                      <a:pt x="179" y="38"/>
                    </a:lnTo>
                    <a:lnTo>
                      <a:pt x="174" y="37"/>
                    </a:lnTo>
                    <a:lnTo>
                      <a:pt x="167" y="37"/>
                    </a:lnTo>
                    <a:lnTo>
                      <a:pt x="161" y="36"/>
                    </a:lnTo>
                    <a:lnTo>
                      <a:pt x="153" y="36"/>
                    </a:lnTo>
                    <a:lnTo>
                      <a:pt x="147" y="35"/>
                    </a:lnTo>
                    <a:lnTo>
                      <a:pt x="140" y="33"/>
                    </a:lnTo>
                    <a:lnTo>
                      <a:pt x="135" y="31"/>
                    </a:lnTo>
                    <a:lnTo>
                      <a:pt x="130" y="28"/>
                    </a:lnTo>
                    <a:lnTo>
                      <a:pt x="125" y="31"/>
                    </a:lnTo>
                    <a:lnTo>
                      <a:pt x="120" y="31"/>
                    </a:lnTo>
                    <a:lnTo>
                      <a:pt x="114" y="31"/>
                    </a:lnTo>
                    <a:lnTo>
                      <a:pt x="108" y="30"/>
                    </a:lnTo>
                    <a:lnTo>
                      <a:pt x="95" y="28"/>
                    </a:lnTo>
                    <a:lnTo>
                      <a:pt x="81" y="26"/>
                    </a:lnTo>
                    <a:lnTo>
                      <a:pt x="67" y="24"/>
                    </a:lnTo>
                    <a:lnTo>
                      <a:pt x="54" y="23"/>
                    </a:lnTo>
                    <a:lnTo>
                      <a:pt x="39" y="20"/>
                    </a:lnTo>
                    <a:lnTo>
                      <a:pt x="26" y="18"/>
                    </a:lnTo>
                    <a:lnTo>
                      <a:pt x="13" y="17"/>
                    </a:lnTo>
                    <a:lnTo>
                      <a:pt x="2" y="15"/>
                    </a:lnTo>
                    <a:lnTo>
                      <a:pt x="0" y="12"/>
                    </a:lnTo>
                    <a:lnTo>
                      <a:pt x="3" y="7"/>
                    </a:lnTo>
                    <a:lnTo>
                      <a:pt x="7" y="3"/>
                    </a:lnTo>
                    <a:lnTo>
                      <a:pt x="10" y="0"/>
                    </a:lnTo>
                    <a:lnTo>
                      <a:pt x="24" y="4"/>
                    </a:lnTo>
                    <a:lnTo>
                      <a:pt x="39" y="7"/>
                    </a:lnTo>
                    <a:lnTo>
                      <a:pt x="55" y="11"/>
                    </a:lnTo>
                    <a:lnTo>
                      <a:pt x="70" y="13"/>
                    </a:lnTo>
                    <a:lnTo>
                      <a:pt x="85" y="15"/>
                    </a:lnTo>
                    <a:lnTo>
                      <a:pt x="100" y="17"/>
                    </a:lnTo>
                    <a:lnTo>
                      <a:pt x="116" y="19"/>
                    </a:lnTo>
                    <a:lnTo>
                      <a:pt x="131" y="20"/>
                    </a:lnTo>
                    <a:lnTo>
                      <a:pt x="148" y="23"/>
                    </a:lnTo>
                    <a:lnTo>
                      <a:pt x="163" y="25"/>
                    </a:lnTo>
                    <a:lnTo>
                      <a:pt x="179" y="27"/>
                    </a:lnTo>
                    <a:lnTo>
                      <a:pt x="194" y="29"/>
                    </a:lnTo>
                    <a:lnTo>
                      <a:pt x="209" y="31"/>
                    </a:lnTo>
                    <a:lnTo>
                      <a:pt x="225" y="35"/>
                    </a:lnTo>
                    <a:lnTo>
                      <a:pt x="240" y="38"/>
                    </a:lnTo>
                    <a:lnTo>
                      <a:pt x="255" y="4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9" name="Freeform 309"/>
              <p:cNvSpPr>
                <a:spLocks/>
              </p:cNvSpPr>
              <p:nvPr/>
            </p:nvSpPr>
            <p:spPr bwMode="auto">
              <a:xfrm>
                <a:off x="2285" y="1015"/>
                <a:ext cx="74" cy="15"/>
              </a:xfrm>
              <a:custGeom>
                <a:avLst/>
                <a:gdLst>
                  <a:gd name="T0" fmla="*/ 26 w 296"/>
                  <a:gd name="T1" fmla="*/ 9 h 58"/>
                  <a:gd name="T2" fmla="*/ 47 w 296"/>
                  <a:gd name="T3" fmla="*/ 10 h 58"/>
                  <a:gd name="T4" fmla="*/ 66 w 296"/>
                  <a:gd name="T5" fmla="*/ 11 h 58"/>
                  <a:gd name="T6" fmla="*/ 87 w 296"/>
                  <a:gd name="T7" fmla="*/ 13 h 58"/>
                  <a:gd name="T8" fmla="*/ 106 w 296"/>
                  <a:gd name="T9" fmla="*/ 15 h 58"/>
                  <a:gd name="T10" fmla="*/ 127 w 296"/>
                  <a:gd name="T11" fmla="*/ 19 h 58"/>
                  <a:gd name="T12" fmla="*/ 147 w 296"/>
                  <a:gd name="T13" fmla="*/ 22 h 58"/>
                  <a:gd name="T14" fmla="*/ 168 w 296"/>
                  <a:gd name="T15" fmla="*/ 24 h 58"/>
                  <a:gd name="T16" fmla="*/ 188 w 296"/>
                  <a:gd name="T17" fmla="*/ 26 h 58"/>
                  <a:gd name="T18" fmla="*/ 194 w 296"/>
                  <a:gd name="T19" fmla="*/ 28 h 58"/>
                  <a:gd name="T20" fmla="*/ 199 w 296"/>
                  <a:gd name="T21" fmla="*/ 31 h 58"/>
                  <a:gd name="T22" fmla="*/ 206 w 296"/>
                  <a:gd name="T23" fmla="*/ 32 h 58"/>
                  <a:gd name="T24" fmla="*/ 211 w 296"/>
                  <a:gd name="T25" fmla="*/ 33 h 58"/>
                  <a:gd name="T26" fmla="*/ 217 w 296"/>
                  <a:gd name="T27" fmla="*/ 35 h 58"/>
                  <a:gd name="T28" fmla="*/ 223 w 296"/>
                  <a:gd name="T29" fmla="*/ 36 h 58"/>
                  <a:gd name="T30" fmla="*/ 228 w 296"/>
                  <a:gd name="T31" fmla="*/ 38 h 58"/>
                  <a:gd name="T32" fmla="*/ 234 w 296"/>
                  <a:gd name="T33" fmla="*/ 40 h 58"/>
                  <a:gd name="T34" fmla="*/ 239 w 296"/>
                  <a:gd name="T35" fmla="*/ 38 h 58"/>
                  <a:gd name="T36" fmla="*/ 246 w 296"/>
                  <a:gd name="T37" fmla="*/ 37 h 58"/>
                  <a:gd name="T38" fmla="*/ 252 w 296"/>
                  <a:gd name="T39" fmla="*/ 37 h 58"/>
                  <a:gd name="T40" fmla="*/ 260 w 296"/>
                  <a:gd name="T41" fmla="*/ 39 h 58"/>
                  <a:gd name="T42" fmla="*/ 267 w 296"/>
                  <a:gd name="T43" fmla="*/ 40 h 58"/>
                  <a:gd name="T44" fmla="*/ 275 w 296"/>
                  <a:gd name="T45" fmla="*/ 43 h 58"/>
                  <a:gd name="T46" fmla="*/ 283 w 296"/>
                  <a:gd name="T47" fmla="*/ 44 h 58"/>
                  <a:gd name="T48" fmla="*/ 290 w 296"/>
                  <a:gd name="T49" fmla="*/ 45 h 58"/>
                  <a:gd name="T50" fmla="*/ 291 w 296"/>
                  <a:gd name="T51" fmla="*/ 48 h 58"/>
                  <a:gd name="T52" fmla="*/ 295 w 296"/>
                  <a:gd name="T53" fmla="*/ 50 h 58"/>
                  <a:gd name="T54" fmla="*/ 296 w 296"/>
                  <a:gd name="T55" fmla="*/ 53 h 58"/>
                  <a:gd name="T56" fmla="*/ 296 w 296"/>
                  <a:gd name="T57" fmla="*/ 58 h 58"/>
                  <a:gd name="T58" fmla="*/ 296 w 296"/>
                  <a:gd name="T59" fmla="*/ 56 h 58"/>
                  <a:gd name="T60" fmla="*/ 284 w 296"/>
                  <a:gd name="T61" fmla="*/ 54 h 58"/>
                  <a:gd name="T62" fmla="*/ 272 w 296"/>
                  <a:gd name="T63" fmla="*/ 53 h 58"/>
                  <a:gd name="T64" fmla="*/ 259 w 296"/>
                  <a:gd name="T65" fmla="*/ 53 h 58"/>
                  <a:gd name="T66" fmla="*/ 247 w 296"/>
                  <a:gd name="T67" fmla="*/ 52 h 58"/>
                  <a:gd name="T68" fmla="*/ 235 w 296"/>
                  <a:gd name="T69" fmla="*/ 50 h 58"/>
                  <a:gd name="T70" fmla="*/ 223 w 296"/>
                  <a:gd name="T71" fmla="*/ 48 h 58"/>
                  <a:gd name="T72" fmla="*/ 212 w 296"/>
                  <a:gd name="T73" fmla="*/ 44 h 58"/>
                  <a:gd name="T74" fmla="*/ 202 w 296"/>
                  <a:gd name="T75" fmla="*/ 37 h 58"/>
                  <a:gd name="T76" fmla="*/ 181 w 296"/>
                  <a:gd name="T77" fmla="*/ 36 h 58"/>
                  <a:gd name="T78" fmla="*/ 159 w 296"/>
                  <a:gd name="T79" fmla="*/ 34 h 58"/>
                  <a:gd name="T80" fmla="*/ 139 w 296"/>
                  <a:gd name="T81" fmla="*/ 32 h 58"/>
                  <a:gd name="T82" fmla="*/ 118 w 296"/>
                  <a:gd name="T83" fmla="*/ 30 h 58"/>
                  <a:gd name="T84" fmla="*/ 98 w 296"/>
                  <a:gd name="T85" fmla="*/ 26 h 58"/>
                  <a:gd name="T86" fmla="*/ 77 w 296"/>
                  <a:gd name="T87" fmla="*/ 23 h 58"/>
                  <a:gd name="T88" fmla="*/ 56 w 296"/>
                  <a:gd name="T89" fmla="*/ 21 h 58"/>
                  <a:gd name="T90" fmla="*/ 35 w 296"/>
                  <a:gd name="T91" fmla="*/ 18 h 58"/>
                  <a:gd name="T92" fmla="*/ 30 w 296"/>
                  <a:gd name="T93" fmla="*/ 15 h 58"/>
                  <a:gd name="T94" fmla="*/ 26 w 296"/>
                  <a:gd name="T95" fmla="*/ 13 h 58"/>
                  <a:gd name="T96" fmla="*/ 23 w 296"/>
                  <a:gd name="T97" fmla="*/ 12 h 58"/>
                  <a:gd name="T98" fmla="*/ 18 w 296"/>
                  <a:gd name="T99" fmla="*/ 10 h 58"/>
                  <a:gd name="T100" fmla="*/ 14 w 296"/>
                  <a:gd name="T101" fmla="*/ 9 h 58"/>
                  <a:gd name="T102" fmla="*/ 10 w 296"/>
                  <a:gd name="T103" fmla="*/ 9 h 58"/>
                  <a:gd name="T104" fmla="*/ 4 w 296"/>
                  <a:gd name="T105" fmla="*/ 8 h 58"/>
                  <a:gd name="T106" fmla="*/ 0 w 296"/>
                  <a:gd name="T107" fmla="*/ 7 h 58"/>
                  <a:gd name="T108" fmla="*/ 4 w 296"/>
                  <a:gd name="T109" fmla="*/ 1 h 58"/>
                  <a:gd name="T110" fmla="*/ 12 w 296"/>
                  <a:gd name="T111" fmla="*/ 0 h 58"/>
                  <a:gd name="T112" fmla="*/ 20 w 296"/>
                  <a:gd name="T113" fmla="*/ 4 h 58"/>
                  <a:gd name="T114" fmla="*/ 26 w 296"/>
                  <a:gd name="T115"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6" h="58">
                    <a:moveTo>
                      <a:pt x="26" y="9"/>
                    </a:moveTo>
                    <a:lnTo>
                      <a:pt x="47" y="10"/>
                    </a:lnTo>
                    <a:lnTo>
                      <a:pt x="66" y="11"/>
                    </a:lnTo>
                    <a:lnTo>
                      <a:pt x="87" y="13"/>
                    </a:lnTo>
                    <a:lnTo>
                      <a:pt x="106" y="15"/>
                    </a:lnTo>
                    <a:lnTo>
                      <a:pt x="127" y="19"/>
                    </a:lnTo>
                    <a:lnTo>
                      <a:pt x="147" y="22"/>
                    </a:lnTo>
                    <a:lnTo>
                      <a:pt x="168" y="24"/>
                    </a:lnTo>
                    <a:lnTo>
                      <a:pt x="188" y="26"/>
                    </a:lnTo>
                    <a:lnTo>
                      <a:pt x="194" y="28"/>
                    </a:lnTo>
                    <a:lnTo>
                      <a:pt x="199" y="31"/>
                    </a:lnTo>
                    <a:lnTo>
                      <a:pt x="206" y="32"/>
                    </a:lnTo>
                    <a:lnTo>
                      <a:pt x="211" y="33"/>
                    </a:lnTo>
                    <a:lnTo>
                      <a:pt x="217" y="35"/>
                    </a:lnTo>
                    <a:lnTo>
                      <a:pt x="223" y="36"/>
                    </a:lnTo>
                    <a:lnTo>
                      <a:pt x="228" y="38"/>
                    </a:lnTo>
                    <a:lnTo>
                      <a:pt x="234" y="40"/>
                    </a:lnTo>
                    <a:lnTo>
                      <a:pt x="239" y="38"/>
                    </a:lnTo>
                    <a:lnTo>
                      <a:pt x="246" y="37"/>
                    </a:lnTo>
                    <a:lnTo>
                      <a:pt x="252" y="37"/>
                    </a:lnTo>
                    <a:lnTo>
                      <a:pt x="260" y="39"/>
                    </a:lnTo>
                    <a:lnTo>
                      <a:pt x="267" y="40"/>
                    </a:lnTo>
                    <a:lnTo>
                      <a:pt x="275" y="43"/>
                    </a:lnTo>
                    <a:lnTo>
                      <a:pt x="283" y="44"/>
                    </a:lnTo>
                    <a:lnTo>
                      <a:pt x="290" y="45"/>
                    </a:lnTo>
                    <a:lnTo>
                      <a:pt x="291" y="48"/>
                    </a:lnTo>
                    <a:lnTo>
                      <a:pt x="295" y="50"/>
                    </a:lnTo>
                    <a:lnTo>
                      <a:pt x="296" y="53"/>
                    </a:lnTo>
                    <a:lnTo>
                      <a:pt x="296" y="58"/>
                    </a:lnTo>
                    <a:lnTo>
                      <a:pt x="296" y="56"/>
                    </a:lnTo>
                    <a:lnTo>
                      <a:pt x="284" y="54"/>
                    </a:lnTo>
                    <a:lnTo>
                      <a:pt x="272" y="53"/>
                    </a:lnTo>
                    <a:lnTo>
                      <a:pt x="259" y="53"/>
                    </a:lnTo>
                    <a:lnTo>
                      <a:pt x="247" y="52"/>
                    </a:lnTo>
                    <a:lnTo>
                      <a:pt x="235" y="50"/>
                    </a:lnTo>
                    <a:lnTo>
                      <a:pt x="223" y="48"/>
                    </a:lnTo>
                    <a:lnTo>
                      <a:pt x="212" y="44"/>
                    </a:lnTo>
                    <a:lnTo>
                      <a:pt x="202" y="37"/>
                    </a:lnTo>
                    <a:lnTo>
                      <a:pt x="181" y="36"/>
                    </a:lnTo>
                    <a:lnTo>
                      <a:pt x="159" y="34"/>
                    </a:lnTo>
                    <a:lnTo>
                      <a:pt x="139" y="32"/>
                    </a:lnTo>
                    <a:lnTo>
                      <a:pt x="118" y="30"/>
                    </a:lnTo>
                    <a:lnTo>
                      <a:pt x="98" y="26"/>
                    </a:lnTo>
                    <a:lnTo>
                      <a:pt x="77" y="23"/>
                    </a:lnTo>
                    <a:lnTo>
                      <a:pt x="56" y="21"/>
                    </a:lnTo>
                    <a:lnTo>
                      <a:pt x="35" y="18"/>
                    </a:lnTo>
                    <a:lnTo>
                      <a:pt x="30" y="15"/>
                    </a:lnTo>
                    <a:lnTo>
                      <a:pt x="26" y="13"/>
                    </a:lnTo>
                    <a:lnTo>
                      <a:pt x="23" y="12"/>
                    </a:lnTo>
                    <a:lnTo>
                      <a:pt x="18" y="10"/>
                    </a:lnTo>
                    <a:lnTo>
                      <a:pt x="14" y="9"/>
                    </a:lnTo>
                    <a:lnTo>
                      <a:pt x="10" y="9"/>
                    </a:lnTo>
                    <a:lnTo>
                      <a:pt x="4" y="8"/>
                    </a:lnTo>
                    <a:lnTo>
                      <a:pt x="0" y="7"/>
                    </a:lnTo>
                    <a:lnTo>
                      <a:pt x="4" y="1"/>
                    </a:lnTo>
                    <a:lnTo>
                      <a:pt x="12" y="0"/>
                    </a:lnTo>
                    <a:lnTo>
                      <a:pt x="20" y="4"/>
                    </a:lnTo>
                    <a:lnTo>
                      <a:pt x="26"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0" name="Freeform 310"/>
              <p:cNvSpPr>
                <a:spLocks/>
              </p:cNvSpPr>
              <p:nvPr/>
            </p:nvSpPr>
            <p:spPr bwMode="auto">
              <a:xfrm>
                <a:off x="2245" y="1021"/>
                <a:ext cx="95" cy="86"/>
              </a:xfrm>
              <a:custGeom>
                <a:avLst/>
                <a:gdLst>
                  <a:gd name="T0" fmla="*/ 107 w 380"/>
                  <a:gd name="T1" fmla="*/ 30 h 344"/>
                  <a:gd name="T2" fmla="*/ 103 w 380"/>
                  <a:gd name="T3" fmla="*/ 48 h 344"/>
                  <a:gd name="T4" fmla="*/ 107 w 380"/>
                  <a:gd name="T5" fmla="*/ 87 h 344"/>
                  <a:gd name="T6" fmla="*/ 105 w 380"/>
                  <a:gd name="T7" fmla="*/ 87 h 344"/>
                  <a:gd name="T8" fmla="*/ 104 w 380"/>
                  <a:gd name="T9" fmla="*/ 89 h 344"/>
                  <a:gd name="T10" fmla="*/ 134 w 380"/>
                  <a:gd name="T11" fmla="*/ 114 h 344"/>
                  <a:gd name="T12" fmla="*/ 164 w 380"/>
                  <a:gd name="T13" fmla="*/ 140 h 344"/>
                  <a:gd name="T14" fmla="*/ 193 w 380"/>
                  <a:gd name="T15" fmla="*/ 168 h 344"/>
                  <a:gd name="T16" fmla="*/ 216 w 380"/>
                  <a:gd name="T17" fmla="*/ 200 h 344"/>
                  <a:gd name="T18" fmla="*/ 259 w 380"/>
                  <a:gd name="T19" fmla="*/ 244 h 344"/>
                  <a:gd name="T20" fmla="*/ 273 w 380"/>
                  <a:gd name="T21" fmla="*/ 252 h 344"/>
                  <a:gd name="T22" fmla="*/ 285 w 380"/>
                  <a:gd name="T23" fmla="*/ 262 h 344"/>
                  <a:gd name="T24" fmla="*/ 296 w 380"/>
                  <a:gd name="T25" fmla="*/ 272 h 344"/>
                  <a:gd name="T26" fmla="*/ 314 w 380"/>
                  <a:gd name="T27" fmla="*/ 278 h 344"/>
                  <a:gd name="T28" fmla="*/ 334 w 380"/>
                  <a:gd name="T29" fmla="*/ 287 h 344"/>
                  <a:gd name="T30" fmla="*/ 356 w 380"/>
                  <a:gd name="T31" fmla="*/ 296 h 344"/>
                  <a:gd name="T32" fmla="*/ 373 w 380"/>
                  <a:gd name="T33" fmla="*/ 310 h 344"/>
                  <a:gd name="T34" fmla="*/ 379 w 380"/>
                  <a:gd name="T35" fmla="*/ 324 h 344"/>
                  <a:gd name="T36" fmla="*/ 374 w 380"/>
                  <a:gd name="T37" fmla="*/ 335 h 344"/>
                  <a:gd name="T38" fmla="*/ 373 w 380"/>
                  <a:gd name="T39" fmla="*/ 341 h 344"/>
                  <a:gd name="T40" fmla="*/ 369 w 380"/>
                  <a:gd name="T41" fmla="*/ 344 h 344"/>
                  <a:gd name="T42" fmla="*/ 365 w 380"/>
                  <a:gd name="T43" fmla="*/ 341 h 344"/>
                  <a:gd name="T44" fmla="*/ 360 w 380"/>
                  <a:gd name="T45" fmla="*/ 335 h 344"/>
                  <a:gd name="T46" fmla="*/ 337 w 380"/>
                  <a:gd name="T47" fmla="*/ 342 h 344"/>
                  <a:gd name="T48" fmla="*/ 335 w 380"/>
                  <a:gd name="T49" fmla="*/ 336 h 344"/>
                  <a:gd name="T50" fmla="*/ 328 w 380"/>
                  <a:gd name="T51" fmla="*/ 329 h 344"/>
                  <a:gd name="T52" fmla="*/ 320 w 380"/>
                  <a:gd name="T53" fmla="*/ 331 h 344"/>
                  <a:gd name="T54" fmla="*/ 312 w 380"/>
                  <a:gd name="T55" fmla="*/ 334 h 344"/>
                  <a:gd name="T56" fmla="*/ 304 w 380"/>
                  <a:gd name="T57" fmla="*/ 337 h 344"/>
                  <a:gd name="T58" fmla="*/ 295 w 380"/>
                  <a:gd name="T59" fmla="*/ 339 h 344"/>
                  <a:gd name="T60" fmla="*/ 290 w 380"/>
                  <a:gd name="T61" fmla="*/ 327 h 344"/>
                  <a:gd name="T62" fmla="*/ 303 w 380"/>
                  <a:gd name="T63" fmla="*/ 318 h 344"/>
                  <a:gd name="T64" fmla="*/ 304 w 380"/>
                  <a:gd name="T65" fmla="*/ 303 h 344"/>
                  <a:gd name="T66" fmla="*/ 295 w 380"/>
                  <a:gd name="T67" fmla="*/ 292 h 344"/>
                  <a:gd name="T68" fmla="*/ 282 w 380"/>
                  <a:gd name="T69" fmla="*/ 288 h 344"/>
                  <a:gd name="T70" fmla="*/ 270 w 380"/>
                  <a:gd name="T71" fmla="*/ 285 h 344"/>
                  <a:gd name="T72" fmla="*/ 259 w 380"/>
                  <a:gd name="T73" fmla="*/ 282 h 344"/>
                  <a:gd name="T74" fmla="*/ 248 w 380"/>
                  <a:gd name="T75" fmla="*/ 276 h 344"/>
                  <a:gd name="T76" fmla="*/ 237 w 380"/>
                  <a:gd name="T77" fmla="*/ 272 h 344"/>
                  <a:gd name="T78" fmla="*/ 228 w 380"/>
                  <a:gd name="T79" fmla="*/ 267 h 344"/>
                  <a:gd name="T80" fmla="*/ 221 w 380"/>
                  <a:gd name="T81" fmla="*/ 262 h 344"/>
                  <a:gd name="T82" fmla="*/ 212 w 380"/>
                  <a:gd name="T83" fmla="*/ 257 h 344"/>
                  <a:gd name="T84" fmla="*/ 193 w 380"/>
                  <a:gd name="T85" fmla="*/ 248 h 344"/>
                  <a:gd name="T86" fmla="*/ 162 w 380"/>
                  <a:gd name="T87" fmla="*/ 231 h 344"/>
                  <a:gd name="T88" fmla="*/ 133 w 380"/>
                  <a:gd name="T89" fmla="*/ 211 h 344"/>
                  <a:gd name="T90" fmla="*/ 107 w 380"/>
                  <a:gd name="T91" fmla="*/ 191 h 344"/>
                  <a:gd name="T92" fmla="*/ 83 w 380"/>
                  <a:gd name="T93" fmla="*/ 174 h 344"/>
                  <a:gd name="T94" fmla="*/ 63 w 380"/>
                  <a:gd name="T95" fmla="*/ 159 h 344"/>
                  <a:gd name="T96" fmla="*/ 43 w 380"/>
                  <a:gd name="T97" fmla="*/ 141 h 344"/>
                  <a:gd name="T98" fmla="*/ 26 w 380"/>
                  <a:gd name="T99" fmla="*/ 121 h 344"/>
                  <a:gd name="T100" fmla="*/ 12 w 380"/>
                  <a:gd name="T101" fmla="*/ 106 h 344"/>
                  <a:gd name="T102" fmla="*/ 2 w 380"/>
                  <a:gd name="T103" fmla="*/ 94 h 344"/>
                  <a:gd name="T104" fmla="*/ 5 w 380"/>
                  <a:gd name="T105" fmla="*/ 68 h 344"/>
                  <a:gd name="T106" fmla="*/ 14 w 380"/>
                  <a:gd name="T107" fmla="*/ 32 h 344"/>
                  <a:gd name="T108" fmla="*/ 25 w 380"/>
                  <a:gd name="T109" fmla="*/ 9 h 344"/>
                  <a:gd name="T110" fmla="*/ 37 w 380"/>
                  <a:gd name="T111" fmla="*/ 2 h 344"/>
                  <a:gd name="T112" fmla="*/ 50 w 380"/>
                  <a:gd name="T113" fmla="*/ 0 h 344"/>
                  <a:gd name="T114" fmla="*/ 64 w 380"/>
                  <a:gd name="T115" fmla="*/ 0 h 344"/>
                  <a:gd name="T116" fmla="*/ 75 w 380"/>
                  <a:gd name="T117" fmla="*/ 2 h 344"/>
                  <a:gd name="T118" fmla="*/ 85 w 380"/>
                  <a:gd name="T119" fmla="*/ 7 h 344"/>
                  <a:gd name="T120" fmla="*/ 96 w 380"/>
                  <a:gd name="T121" fmla="*/ 12 h 344"/>
                  <a:gd name="T122" fmla="*/ 106 w 380"/>
                  <a:gd name="T123" fmla="*/ 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0" h="344">
                    <a:moveTo>
                      <a:pt x="110" y="23"/>
                    </a:moveTo>
                    <a:lnTo>
                      <a:pt x="107" y="30"/>
                    </a:lnTo>
                    <a:lnTo>
                      <a:pt x="106" y="39"/>
                    </a:lnTo>
                    <a:lnTo>
                      <a:pt x="103" y="48"/>
                    </a:lnTo>
                    <a:lnTo>
                      <a:pt x="96" y="54"/>
                    </a:lnTo>
                    <a:lnTo>
                      <a:pt x="107" y="87"/>
                    </a:lnTo>
                    <a:lnTo>
                      <a:pt x="106" y="87"/>
                    </a:lnTo>
                    <a:lnTo>
                      <a:pt x="105" y="87"/>
                    </a:lnTo>
                    <a:lnTo>
                      <a:pt x="104" y="88"/>
                    </a:lnTo>
                    <a:lnTo>
                      <a:pt x="104" y="89"/>
                    </a:lnTo>
                    <a:lnTo>
                      <a:pt x="119" y="102"/>
                    </a:lnTo>
                    <a:lnTo>
                      <a:pt x="134" y="114"/>
                    </a:lnTo>
                    <a:lnTo>
                      <a:pt x="149" y="127"/>
                    </a:lnTo>
                    <a:lnTo>
                      <a:pt x="164" y="140"/>
                    </a:lnTo>
                    <a:lnTo>
                      <a:pt x="178" y="153"/>
                    </a:lnTo>
                    <a:lnTo>
                      <a:pt x="193" y="168"/>
                    </a:lnTo>
                    <a:lnTo>
                      <a:pt x="206" y="183"/>
                    </a:lnTo>
                    <a:lnTo>
                      <a:pt x="216" y="200"/>
                    </a:lnTo>
                    <a:lnTo>
                      <a:pt x="260" y="236"/>
                    </a:lnTo>
                    <a:lnTo>
                      <a:pt x="259" y="244"/>
                    </a:lnTo>
                    <a:lnTo>
                      <a:pt x="265" y="248"/>
                    </a:lnTo>
                    <a:lnTo>
                      <a:pt x="273" y="252"/>
                    </a:lnTo>
                    <a:lnTo>
                      <a:pt x="279" y="257"/>
                    </a:lnTo>
                    <a:lnTo>
                      <a:pt x="285" y="262"/>
                    </a:lnTo>
                    <a:lnTo>
                      <a:pt x="290" y="267"/>
                    </a:lnTo>
                    <a:lnTo>
                      <a:pt x="296" y="272"/>
                    </a:lnTo>
                    <a:lnTo>
                      <a:pt x="304" y="274"/>
                    </a:lnTo>
                    <a:lnTo>
                      <a:pt x="314" y="278"/>
                    </a:lnTo>
                    <a:lnTo>
                      <a:pt x="324" y="283"/>
                    </a:lnTo>
                    <a:lnTo>
                      <a:pt x="334" y="287"/>
                    </a:lnTo>
                    <a:lnTo>
                      <a:pt x="345" y="291"/>
                    </a:lnTo>
                    <a:lnTo>
                      <a:pt x="356" y="296"/>
                    </a:lnTo>
                    <a:lnTo>
                      <a:pt x="366" y="302"/>
                    </a:lnTo>
                    <a:lnTo>
                      <a:pt x="373" y="310"/>
                    </a:lnTo>
                    <a:lnTo>
                      <a:pt x="380" y="318"/>
                    </a:lnTo>
                    <a:lnTo>
                      <a:pt x="379" y="324"/>
                    </a:lnTo>
                    <a:lnTo>
                      <a:pt x="375" y="329"/>
                    </a:lnTo>
                    <a:lnTo>
                      <a:pt x="374" y="335"/>
                    </a:lnTo>
                    <a:lnTo>
                      <a:pt x="377" y="340"/>
                    </a:lnTo>
                    <a:lnTo>
                      <a:pt x="373" y="341"/>
                    </a:lnTo>
                    <a:lnTo>
                      <a:pt x="371" y="343"/>
                    </a:lnTo>
                    <a:lnTo>
                      <a:pt x="369" y="344"/>
                    </a:lnTo>
                    <a:lnTo>
                      <a:pt x="366" y="344"/>
                    </a:lnTo>
                    <a:lnTo>
                      <a:pt x="365" y="341"/>
                    </a:lnTo>
                    <a:lnTo>
                      <a:pt x="362" y="337"/>
                    </a:lnTo>
                    <a:lnTo>
                      <a:pt x="360" y="335"/>
                    </a:lnTo>
                    <a:lnTo>
                      <a:pt x="356" y="334"/>
                    </a:lnTo>
                    <a:lnTo>
                      <a:pt x="337" y="342"/>
                    </a:lnTo>
                    <a:lnTo>
                      <a:pt x="337" y="339"/>
                    </a:lnTo>
                    <a:lnTo>
                      <a:pt x="335" y="336"/>
                    </a:lnTo>
                    <a:lnTo>
                      <a:pt x="332" y="331"/>
                    </a:lnTo>
                    <a:lnTo>
                      <a:pt x="328" y="329"/>
                    </a:lnTo>
                    <a:lnTo>
                      <a:pt x="324" y="330"/>
                    </a:lnTo>
                    <a:lnTo>
                      <a:pt x="320" y="331"/>
                    </a:lnTo>
                    <a:lnTo>
                      <a:pt x="316" y="332"/>
                    </a:lnTo>
                    <a:lnTo>
                      <a:pt x="312" y="334"/>
                    </a:lnTo>
                    <a:lnTo>
                      <a:pt x="307" y="335"/>
                    </a:lnTo>
                    <a:lnTo>
                      <a:pt x="304" y="337"/>
                    </a:lnTo>
                    <a:lnTo>
                      <a:pt x="300" y="338"/>
                    </a:lnTo>
                    <a:lnTo>
                      <a:pt x="295" y="339"/>
                    </a:lnTo>
                    <a:lnTo>
                      <a:pt x="286" y="330"/>
                    </a:lnTo>
                    <a:lnTo>
                      <a:pt x="290" y="327"/>
                    </a:lnTo>
                    <a:lnTo>
                      <a:pt x="296" y="324"/>
                    </a:lnTo>
                    <a:lnTo>
                      <a:pt x="303" y="318"/>
                    </a:lnTo>
                    <a:lnTo>
                      <a:pt x="306" y="310"/>
                    </a:lnTo>
                    <a:lnTo>
                      <a:pt x="304" y="303"/>
                    </a:lnTo>
                    <a:lnTo>
                      <a:pt x="300" y="298"/>
                    </a:lnTo>
                    <a:lnTo>
                      <a:pt x="295" y="292"/>
                    </a:lnTo>
                    <a:lnTo>
                      <a:pt x="289" y="289"/>
                    </a:lnTo>
                    <a:lnTo>
                      <a:pt x="282" y="288"/>
                    </a:lnTo>
                    <a:lnTo>
                      <a:pt x="276" y="286"/>
                    </a:lnTo>
                    <a:lnTo>
                      <a:pt x="270" y="285"/>
                    </a:lnTo>
                    <a:lnTo>
                      <a:pt x="264" y="284"/>
                    </a:lnTo>
                    <a:lnTo>
                      <a:pt x="259" y="282"/>
                    </a:lnTo>
                    <a:lnTo>
                      <a:pt x="253" y="279"/>
                    </a:lnTo>
                    <a:lnTo>
                      <a:pt x="248" y="276"/>
                    </a:lnTo>
                    <a:lnTo>
                      <a:pt x="242" y="272"/>
                    </a:lnTo>
                    <a:lnTo>
                      <a:pt x="237" y="272"/>
                    </a:lnTo>
                    <a:lnTo>
                      <a:pt x="233" y="270"/>
                    </a:lnTo>
                    <a:lnTo>
                      <a:pt x="228" y="267"/>
                    </a:lnTo>
                    <a:lnTo>
                      <a:pt x="225" y="264"/>
                    </a:lnTo>
                    <a:lnTo>
                      <a:pt x="221" y="262"/>
                    </a:lnTo>
                    <a:lnTo>
                      <a:pt x="216" y="259"/>
                    </a:lnTo>
                    <a:lnTo>
                      <a:pt x="212" y="257"/>
                    </a:lnTo>
                    <a:lnTo>
                      <a:pt x="208" y="254"/>
                    </a:lnTo>
                    <a:lnTo>
                      <a:pt x="193" y="248"/>
                    </a:lnTo>
                    <a:lnTo>
                      <a:pt x="177" y="239"/>
                    </a:lnTo>
                    <a:lnTo>
                      <a:pt x="162" y="231"/>
                    </a:lnTo>
                    <a:lnTo>
                      <a:pt x="147" y="221"/>
                    </a:lnTo>
                    <a:lnTo>
                      <a:pt x="133" y="211"/>
                    </a:lnTo>
                    <a:lnTo>
                      <a:pt x="120" y="201"/>
                    </a:lnTo>
                    <a:lnTo>
                      <a:pt x="107" y="191"/>
                    </a:lnTo>
                    <a:lnTo>
                      <a:pt x="95" y="181"/>
                    </a:lnTo>
                    <a:lnTo>
                      <a:pt x="83" y="174"/>
                    </a:lnTo>
                    <a:lnTo>
                      <a:pt x="72" y="167"/>
                    </a:lnTo>
                    <a:lnTo>
                      <a:pt x="63" y="159"/>
                    </a:lnTo>
                    <a:lnTo>
                      <a:pt x="52" y="151"/>
                    </a:lnTo>
                    <a:lnTo>
                      <a:pt x="43" y="141"/>
                    </a:lnTo>
                    <a:lnTo>
                      <a:pt x="35" y="131"/>
                    </a:lnTo>
                    <a:lnTo>
                      <a:pt x="26" y="121"/>
                    </a:lnTo>
                    <a:lnTo>
                      <a:pt x="18" y="111"/>
                    </a:lnTo>
                    <a:lnTo>
                      <a:pt x="12" y="106"/>
                    </a:lnTo>
                    <a:lnTo>
                      <a:pt x="6" y="101"/>
                    </a:lnTo>
                    <a:lnTo>
                      <a:pt x="2" y="94"/>
                    </a:lnTo>
                    <a:lnTo>
                      <a:pt x="0" y="87"/>
                    </a:lnTo>
                    <a:lnTo>
                      <a:pt x="5" y="68"/>
                    </a:lnTo>
                    <a:lnTo>
                      <a:pt x="10" y="50"/>
                    </a:lnTo>
                    <a:lnTo>
                      <a:pt x="14" y="32"/>
                    </a:lnTo>
                    <a:lnTo>
                      <a:pt x="20" y="14"/>
                    </a:lnTo>
                    <a:lnTo>
                      <a:pt x="25" y="9"/>
                    </a:lnTo>
                    <a:lnTo>
                      <a:pt x="30" y="4"/>
                    </a:lnTo>
                    <a:lnTo>
                      <a:pt x="37" y="2"/>
                    </a:lnTo>
                    <a:lnTo>
                      <a:pt x="43" y="0"/>
                    </a:lnTo>
                    <a:lnTo>
                      <a:pt x="50" y="0"/>
                    </a:lnTo>
                    <a:lnTo>
                      <a:pt x="57" y="0"/>
                    </a:lnTo>
                    <a:lnTo>
                      <a:pt x="64" y="0"/>
                    </a:lnTo>
                    <a:lnTo>
                      <a:pt x="69" y="0"/>
                    </a:lnTo>
                    <a:lnTo>
                      <a:pt x="75" y="2"/>
                    </a:lnTo>
                    <a:lnTo>
                      <a:pt x="80" y="4"/>
                    </a:lnTo>
                    <a:lnTo>
                      <a:pt x="85" y="7"/>
                    </a:lnTo>
                    <a:lnTo>
                      <a:pt x="91" y="9"/>
                    </a:lnTo>
                    <a:lnTo>
                      <a:pt x="96" y="12"/>
                    </a:lnTo>
                    <a:lnTo>
                      <a:pt x="101" y="15"/>
                    </a:lnTo>
                    <a:lnTo>
                      <a:pt x="106" y="19"/>
                    </a:lnTo>
                    <a:lnTo>
                      <a:pt x="110" y="2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1" name="Freeform 311"/>
              <p:cNvSpPr>
                <a:spLocks/>
              </p:cNvSpPr>
              <p:nvPr/>
            </p:nvSpPr>
            <p:spPr bwMode="auto">
              <a:xfrm>
                <a:off x="2283" y="1023"/>
                <a:ext cx="45" cy="6"/>
              </a:xfrm>
              <a:custGeom>
                <a:avLst/>
                <a:gdLst>
                  <a:gd name="T0" fmla="*/ 30 w 181"/>
                  <a:gd name="T1" fmla="*/ 0 h 24"/>
                  <a:gd name="T2" fmla="*/ 30 w 181"/>
                  <a:gd name="T3" fmla="*/ 1 h 24"/>
                  <a:gd name="T4" fmla="*/ 31 w 181"/>
                  <a:gd name="T5" fmla="*/ 2 h 24"/>
                  <a:gd name="T6" fmla="*/ 32 w 181"/>
                  <a:gd name="T7" fmla="*/ 4 h 24"/>
                  <a:gd name="T8" fmla="*/ 32 w 181"/>
                  <a:gd name="T9" fmla="*/ 5 h 24"/>
                  <a:gd name="T10" fmla="*/ 50 w 181"/>
                  <a:gd name="T11" fmla="*/ 7 h 24"/>
                  <a:gd name="T12" fmla="*/ 70 w 181"/>
                  <a:gd name="T13" fmla="*/ 8 h 24"/>
                  <a:gd name="T14" fmla="*/ 88 w 181"/>
                  <a:gd name="T15" fmla="*/ 11 h 24"/>
                  <a:gd name="T16" fmla="*/ 106 w 181"/>
                  <a:gd name="T17" fmla="*/ 13 h 24"/>
                  <a:gd name="T18" fmla="*/ 125 w 181"/>
                  <a:gd name="T19" fmla="*/ 16 h 24"/>
                  <a:gd name="T20" fmla="*/ 143 w 181"/>
                  <a:gd name="T21" fmla="*/ 18 h 24"/>
                  <a:gd name="T22" fmla="*/ 163 w 181"/>
                  <a:gd name="T23" fmla="*/ 20 h 24"/>
                  <a:gd name="T24" fmla="*/ 181 w 181"/>
                  <a:gd name="T25" fmla="*/ 24 h 24"/>
                  <a:gd name="T26" fmla="*/ 169 w 181"/>
                  <a:gd name="T27" fmla="*/ 24 h 24"/>
                  <a:gd name="T28" fmla="*/ 157 w 181"/>
                  <a:gd name="T29" fmla="*/ 24 h 24"/>
                  <a:gd name="T30" fmla="*/ 145 w 181"/>
                  <a:gd name="T31" fmla="*/ 24 h 24"/>
                  <a:gd name="T32" fmla="*/ 133 w 181"/>
                  <a:gd name="T33" fmla="*/ 22 h 24"/>
                  <a:gd name="T34" fmla="*/ 123 w 181"/>
                  <a:gd name="T35" fmla="*/ 22 h 24"/>
                  <a:gd name="T36" fmla="*/ 111 w 181"/>
                  <a:gd name="T37" fmla="*/ 21 h 24"/>
                  <a:gd name="T38" fmla="*/ 99 w 181"/>
                  <a:gd name="T39" fmla="*/ 20 h 24"/>
                  <a:gd name="T40" fmla="*/ 88 w 181"/>
                  <a:gd name="T41" fmla="*/ 19 h 24"/>
                  <a:gd name="T42" fmla="*/ 76 w 181"/>
                  <a:gd name="T43" fmla="*/ 18 h 24"/>
                  <a:gd name="T44" fmla="*/ 65 w 181"/>
                  <a:gd name="T45" fmla="*/ 16 h 24"/>
                  <a:gd name="T46" fmla="*/ 53 w 181"/>
                  <a:gd name="T47" fmla="*/ 15 h 24"/>
                  <a:gd name="T48" fmla="*/ 43 w 181"/>
                  <a:gd name="T49" fmla="*/ 12 h 24"/>
                  <a:gd name="T50" fmla="*/ 32 w 181"/>
                  <a:gd name="T51" fmla="*/ 9 h 24"/>
                  <a:gd name="T52" fmla="*/ 21 w 181"/>
                  <a:gd name="T53" fmla="*/ 6 h 24"/>
                  <a:gd name="T54" fmla="*/ 10 w 181"/>
                  <a:gd name="T55" fmla="*/ 3 h 24"/>
                  <a:gd name="T56" fmla="*/ 0 w 181"/>
                  <a:gd name="T57" fmla="*/ 0 h 24"/>
                  <a:gd name="T58" fmla="*/ 30 w 181"/>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1" h="24">
                    <a:moveTo>
                      <a:pt x="30" y="0"/>
                    </a:moveTo>
                    <a:lnTo>
                      <a:pt x="30" y="1"/>
                    </a:lnTo>
                    <a:lnTo>
                      <a:pt x="31" y="2"/>
                    </a:lnTo>
                    <a:lnTo>
                      <a:pt x="32" y="4"/>
                    </a:lnTo>
                    <a:lnTo>
                      <a:pt x="32" y="5"/>
                    </a:lnTo>
                    <a:lnTo>
                      <a:pt x="50" y="7"/>
                    </a:lnTo>
                    <a:lnTo>
                      <a:pt x="70" y="8"/>
                    </a:lnTo>
                    <a:lnTo>
                      <a:pt x="88" y="11"/>
                    </a:lnTo>
                    <a:lnTo>
                      <a:pt x="106" y="13"/>
                    </a:lnTo>
                    <a:lnTo>
                      <a:pt x="125" y="16"/>
                    </a:lnTo>
                    <a:lnTo>
                      <a:pt x="143" y="18"/>
                    </a:lnTo>
                    <a:lnTo>
                      <a:pt x="163" y="20"/>
                    </a:lnTo>
                    <a:lnTo>
                      <a:pt x="181" y="24"/>
                    </a:lnTo>
                    <a:lnTo>
                      <a:pt x="169" y="24"/>
                    </a:lnTo>
                    <a:lnTo>
                      <a:pt x="157" y="24"/>
                    </a:lnTo>
                    <a:lnTo>
                      <a:pt x="145" y="24"/>
                    </a:lnTo>
                    <a:lnTo>
                      <a:pt x="133" y="22"/>
                    </a:lnTo>
                    <a:lnTo>
                      <a:pt x="123" y="22"/>
                    </a:lnTo>
                    <a:lnTo>
                      <a:pt x="111" y="21"/>
                    </a:lnTo>
                    <a:lnTo>
                      <a:pt x="99" y="20"/>
                    </a:lnTo>
                    <a:lnTo>
                      <a:pt x="88" y="19"/>
                    </a:lnTo>
                    <a:lnTo>
                      <a:pt x="76" y="18"/>
                    </a:lnTo>
                    <a:lnTo>
                      <a:pt x="65" y="16"/>
                    </a:lnTo>
                    <a:lnTo>
                      <a:pt x="53" y="15"/>
                    </a:lnTo>
                    <a:lnTo>
                      <a:pt x="43" y="12"/>
                    </a:lnTo>
                    <a:lnTo>
                      <a:pt x="32" y="9"/>
                    </a:lnTo>
                    <a:lnTo>
                      <a:pt x="21" y="6"/>
                    </a:lnTo>
                    <a:lnTo>
                      <a:pt x="10" y="3"/>
                    </a:lnTo>
                    <a:lnTo>
                      <a:pt x="0" y="0"/>
                    </a:lnTo>
                    <a:lnTo>
                      <a:pt x="3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2" name="Freeform 312"/>
              <p:cNvSpPr>
                <a:spLocks/>
              </p:cNvSpPr>
              <p:nvPr/>
            </p:nvSpPr>
            <p:spPr bwMode="auto">
              <a:xfrm>
                <a:off x="2280" y="1030"/>
                <a:ext cx="33" cy="6"/>
              </a:xfrm>
              <a:custGeom>
                <a:avLst/>
                <a:gdLst>
                  <a:gd name="T0" fmla="*/ 130 w 130"/>
                  <a:gd name="T1" fmla="*/ 25 h 25"/>
                  <a:gd name="T2" fmla="*/ 128 w 130"/>
                  <a:gd name="T3" fmla="*/ 24 h 25"/>
                  <a:gd name="T4" fmla="*/ 124 w 130"/>
                  <a:gd name="T5" fmla="*/ 24 h 25"/>
                  <a:gd name="T6" fmla="*/ 119 w 130"/>
                  <a:gd name="T7" fmla="*/ 24 h 25"/>
                  <a:gd name="T8" fmla="*/ 114 w 130"/>
                  <a:gd name="T9" fmla="*/ 20 h 25"/>
                  <a:gd name="T10" fmla="*/ 99 w 130"/>
                  <a:gd name="T11" fmla="*/ 20 h 25"/>
                  <a:gd name="T12" fmla="*/ 84 w 130"/>
                  <a:gd name="T13" fmla="*/ 18 h 25"/>
                  <a:gd name="T14" fmla="*/ 70 w 130"/>
                  <a:gd name="T15" fmla="*/ 17 h 25"/>
                  <a:gd name="T16" fmla="*/ 56 w 130"/>
                  <a:gd name="T17" fmla="*/ 14 h 25"/>
                  <a:gd name="T18" fmla="*/ 42 w 130"/>
                  <a:gd name="T19" fmla="*/ 12 h 25"/>
                  <a:gd name="T20" fmla="*/ 28 w 130"/>
                  <a:gd name="T21" fmla="*/ 8 h 25"/>
                  <a:gd name="T22" fmla="*/ 14 w 130"/>
                  <a:gd name="T23" fmla="*/ 5 h 25"/>
                  <a:gd name="T24" fmla="*/ 0 w 130"/>
                  <a:gd name="T25" fmla="*/ 3 h 25"/>
                  <a:gd name="T26" fmla="*/ 2 w 130"/>
                  <a:gd name="T27" fmla="*/ 0 h 25"/>
                  <a:gd name="T28" fmla="*/ 18 w 130"/>
                  <a:gd name="T29" fmla="*/ 3 h 25"/>
                  <a:gd name="T30" fmla="*/ 34 w 130"/>
                  <a:gd name="T31" fmla="*/ 5 h 25"/>
                  <a:gd name="T32" fmla="*/ 50 w 130"/>
                  <a:gd name="T33" fmla="*/ 8 h 25"/>
                  <a:gd name="T34" fmla="*/ 67 w 130"/>
                  <a:gd name="T35" fmla="*/ 11 h 25"/>
                  <a:gd name="T36" fmla="*/ 83 w 130"/>
                  <a:gd name="T37" fmla="*/ 13 h 25"/>
                  <a:gd name="T38" fmla="*/ 99 w 130"/>
                  <a:gd name="T39" fmla="*/ 16 h 25"/>
                  <a:gd name="T40" fmla="*/ 115 w 130"/>
                  <a:gd name="T41" fmla="*/ 19 h 25"/>
                  <a:gd name="T42" fmla="*/ 130 w 130"/>
                  <a:gd name="T4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5">
                    <a:moveTo>
                      <a:pt x="130" y="25"/>
                    </a:moveTo>
                    <a:lnTo>
                      <a:pt x="128" y="24"/>
                    </a:lnTo>
                    <a:lnTo>
                      <a:pt x="124" y="24"/>
                    </a:lnTo>
                    <a:lnTo>
                      <a:pt x="119" y="24"/>
                    </a:lnTo>
                    <a:lnTo>
                      <a:pt x="114" y="20"/>
                    </a:lnTo>
                    <a:lnTo>
                      <a:pt x="99" y="20"/>
                    </a:lnTo>
                    <a:lnTo>
                      <a:pt x="84" y="18"/>
                    </a:lnTo>
                    <a:lnTo>
                      <a:pt x="70" y="17"/>
                    </a:lnTo>
                    <a:lnTo>
                      <a:pt x="56" y="14"/>
                    </a:lnTo>
                    <a:lnTo>
                      <a:pt x="42" y="12"/>
                    </a:lnTo>
                    <a:lnTo>
                      <a:pt x="28" y="8"/>
                    </a:lnTo>
                    <a:lnTo>
                      <a:pt x="14" y="5"/>
                    </a:lnTo>
                    <a:lnTo>
                      <a:pt x="0" y="3"/>
                    </a:lnTo>
                    <a:lnTo>
                      <a:pt x="2" y="0"/>
                    </a:lnTo>
                    <a:lnTo>
                      <a:pt x="18" y="3"/>
                    </a:lnTo>
                    <a:lnTo>
                      <a:pt x="34" y="5"/>
                    </a:lnTo>
                    <a:lnTo>
                      <a:pt x="50" y="8"/>
                    </a:lnTo>
                    <a:lnTo>
                      <a:pt x="67" y="11"/>
                    </a:lnTo>
                    <a:lnTo>
                      <a:pt x="83" y="13"/>
                    </a:lnTo>
                    <a:lnTo>
                      <a:pt x="99" y="16"/>
                    </a:lnTo>
                    <a:lnTo>
                      <a:pt x="115" y="19"/>
                    </a:lnTo>
                    <a:lnTo>
                      <a:pt x="130" y="2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3" name="Freeform 313"/>
              <p:cNvSpPr>
                <a:spLocks/>
              </p:cNvSpPr>
              <p:nvPr/>
            </p:nvSpPr>
            <p:spPr bwMode="auto">
              <a:xfrm>
                <a:off x="2336" y="1030"/>
                <a:ext cx="26" cy="4"/>
              </a:xfrm>
              <a:custGeom>
                <a:avLst/>
                <a:gdLst>
                  <a:gd name="T0" fmla="*/ 56 w 103"/>
                  <a:gd name="T1" fmla="*/ 8 h 16"/>
                  <a:gd name="T2" fmla="*/ 62 w 103"/>
                  <a:gd name="T3" fmla="*/ 7 h 16"/>
                  <a:gd name="T4" fmla="*/ 71 w 103"/>
                  <a:gd name="T5" fmla="*/ 7 h 16"/>
                  <a:gd name="T6" fmla="*/ 78 w 103"/>
                  <a:gd name="T7" fmla="*/ 9 h 16"/>
                  <a:gd name="T8" fmla="*/ 86 w 103"/>
                  <a:gd name="T9" fmla="*/ 11 h 16"/>
                  <a:gd name="T10" fmla="*/ 86 w 103"/>
                  <a:gd name="T11" fmla="*/ 12 h 16"/>
                  <a:gd name="T12" fmla="*/ 89 w 103"/>
                  <a:gd name="T13" fmla="*/ 12 h 16"/>
                  <a:gd name="T14" fmla="*/ 95 w 103"/>
                  <a:gd name="T15" fmla="*/ 13 h 16"/>
                  <a:gd name="T16" fmla="*/ 99 w 103"/>
                  <a:gd name="T17" fmla="*/ 13 h 16"/>
                  <a:gd name="T18" fmla="*/ 103 w 103"/>
                  <a:gd name="T19" fmla="*/ 14 h 16"/>
                  <a:gd name="T20" fmla="*/ 90 w 103"/>
                  <a:gd name="T21" fmla="*/ 15 h 16"/>
                  <a:gd name="T22" fmla="*/ 78 w 103"/>
                  <a:gd name="T23" fmla="*/ 15 h 16"/>
                  <a:gd name="T24" fmla="*/ 67 w 103"/>
                  <a:gd name="T25" fmla="*/ 16 h 16"/>
                  <a:gd name="T26" fmla="*/ 56 w 103"/>
                  <a:gd name="T27" fmla="*/ 16 h 16"/>
                  <a:gd name="T28" fmla="*/ 45 w 103"/>
                  <a:gd name="T29" fmla="*/ 16 h 16"/>
                  <a:gd name="T30" fmla="*/ 33 w 103"/>
                  <a:gd name="T31" fmla="*/ 15 h 16"/>
                  <a:gd name="T32" fmla="*/ 22 w 103"/>
                  <a:gd name="T33" fmla="*/ 13 h 16"/>
                  <a:gd name="T34" fmla="*/ 9 w 103"/>
                  <a:gd name="T35" fmla="*/ 11 h 16"/>
                  <a:gd name="T36" fmla="*/ 0 w 103"/>
                  <a:gd name="T37" fmla="*/ 0 h 16"/>
                  <a:gd name="T38" fmla="*/ 56 w 103"/>
                  <a:gd name="T39" fmla="*/ 7 h 16"/>
                  <a:gd name="T40" fmla="*/ 56 w 103"/>
                  <a:gd name="T4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6">
                    <a:moveTo>
                      <a:pt x="56" y="8"/>
                    </a:moveTo>
                    <a:lnTo>
                      <a:pt x="62" y="7"/>
                    </a:lnTo>
                    <a:lnTo>
                      <a:pt x="71" y="7"/>
                    </a:lnTo>
                    <a:lnTo>
                      <a:pt x="78" y="9"/>
                    </a:lnTo>
                    <a:lnTo>
                      <a:pt x="86" y="11"/>
                    </a:lnTo>
                    <a:lnTo>
                      <a:pt x="86" y="12"/>
                    </a:lnTo>
                    <a:lnTo>
                      <a:pt x="89" y="12"/>
                    </a:lnTo>
                    <a:lnTo>
                      <a:pt x="95" y="13"/>
                    </a:lnTo>
                    <a:lnTo>
                      <a:pt x="99" y="13"/>
                    </a:lnTo>
                    <a:lnTo>
                      <a:pt x="103" y="14"/>
                    </a:lnTo>
                    <a:lnTo>
                      <a:pt x="90" y="15"/>
                    </a:lnTo>
                    <a:lnTo>
                      <a:pt x="78" y="15"/>
                    </a:lnTo>
                    <a:lnTo>
                      <a:pt x="67" y="16"/>
                    </a:lnTo>
                    <a:lnTo>
                      <a:pt x="56" y="16"/>
                    </a:lnTo>
                    <a:lnTo>
                      <a:pt x="45" y="16"/>
                    </a:lnTo>
                    <a:lnTo>
                      <a:pt x="33" y="15"/>
                    </a:lnTo>
                    <a:lnTo>
                      <a:pt x="22" y="13"/>
                    </a:lnTo>
                    <a:lnTo>
                      <a:pt x="9" y="11"/>
                    </a:lnTo>
                    <a:lnTo>
                      <a:pt x="0" y="0"/>
                    </a:lnTo>
                    <a:lnTo>
                      <a:pt x="56" y="7"/>
                    </a:lnTo>
                    <a:lnTo>
                      <a:pt x="56"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4" name="Freeform 314"/>
              <p:cNvSpPr>
                <a:spLocks/>
              </p:cNvSpPr>
              <p:nvPr/>
            </p:nvSpPr>
            <p:spPr bwMode="auto">
              <a:xfrm>
                <a:off x="2291" y="1034"/>
                <a:ext cx="84" cy="74"/>
              </a:xfrm>
              <a:custGeom>
                <a:avLst/>
                <a:gdLst>
                  <a:gd name="T0" fmla="*/ 200 w 339"/>
                  <a:gd name="T1" fmla="*/ 64 h 297"/>
                  <a:gd name="T2" fmla="*/ 222 w 339"/>
                  <a:gd name="T3" fmla="*/ 88 h 297"/>
                  <a:gd name="T4" fmla="*/ 241 w 339"/>
                  <a:gd name="T5" fmla="*/ 113 h 297"/>
                  <a:gd name="T6" fmla="*/ 253 w 339"/>
                  <a:gd name="T7" fmla="*/ 140 h 297"/>
                  <a:gd name="T8" fmla="*/ 263 w 339"/>
                  <a:gd name="T9" fmla="*/ 172 h 297"/>
                  <a:gd name="T10" fmla="*/ 281 w 339"/>
                  <a:gd name="T11" fmla="*/ 206 h 297"/>
                  <a:gd name="T12" fmla="*/ 304 w 339"/>
                  <a:gd name="T13" fmla="*/ 236 h 297"/>
                  <a:gd name="T14" fmla="*/ 327 w 339"/>
                  <a:gd name="T15" fmla="*/ 266 h 297"/>
                  <a:gd name="T16" fmla="*/ 339 w 339"/>
                  <a:gd name="T17" fmla="*/ 297 h 297"/>
                  <a:gd name="T18" fmla="*/ 322 w 339"/>
                  <a:gd name="T19" fmla="*/ 292 h 297"/>
                  <a:gd name="T20" fmla="*/ 307 w 339"/>
                  <a:gd name="T21" fmla="*/ 290 h 297"/>
                  <a:gd name="T22" fmla="*/ 291 w 339"/>
                  <a:gd name="T23" fmla="*/ 288 h 297"/>
                  <a:gd name="T24" fmla="*/ 275 w 339"/>
                  <a:gd name="T25" fmla="*/ 284 h 297"/>
                  <a:gd name="T26" fmla="*/ 257 w 339"/>
                  <a:gd name="T27" fmla="*/ 277 h 297"/>
                  <a:gd name="T28" fmla="*/ 240 w 339"/>
                  <a:gd name="T29" fmla="*/ 272 h 297"/>
                  <a:gd name="T30" fmla="*/ 223 w 339"/>
                  <a:gd name="T31" fmla="*/ 265 h 297"/>
                  <a:gd name="T32" fmla="*/ 206 w 339"/>
                  <a:gd name="T33" fmla="*/ 261 h 297"/>
                  <a:gd name="T34" fmla="*/ 180 w 339"/>
                  <a:gd name="T35" fmla="*/ 225 h 297"/>
                  <a:gd name="T36" fmla="*/ 139 w 339"/>
                  <a:gd name="T37" fmla="*/ 205 h 297"/>
                  <a:gd name="T38" fmla="*/ 100 w 339"/>
                  <a:gd name="T39" fmla="*/ 183 h 297"/>
                  <a:gd name="T40" fmla="*/ 65 w 339"/>
                  <a:gd name="T41" fmla="*/ 153 h 297"/>
                  <a:gd name="T42" fmla="*/ 44 w 339"/>
                  <a:gd name="T43" fmla="*/ 125 h 297"/>
                  <a:gd name="T44" fmla="*/ 32 w 339"/>
                  <a:gd name="T45" fmla="*/ 109 h 297"/>
                  <a:gd name="T46" fmla="*/ 19 w 339"/>
                  <a:gd name="T47" fmla="*/ 96 h 297"/>
                  <a:gd name="T48" fmla="*/ 6 w 339"/>
                  <a:gd name="T49" fmla="*/ 81 h 297"/>
                  <a:gd name="T50" fmla="*/ 13 w 339"/>
                  <a:gd name="T51" fmla="*/ 69 h 297"/>
                  <a:gd name="T52" fmla="*/ 40 w 339"/>
                  <a:gd name="T53" fmla="*/ 61 h 297"/>
                  <a:gd name="T54" fmla="*/ 66 w 339"/>
                  <a:gd name="T55" fmla="*/ 51 h 297"/>
                  <a:gd name="T56" fmla="*/ 92 w 339"/>
                  <a:gd name="T57" fmla="*/ 42 h 297"/>
                  <a:gd name="T58" fmla="*/ 112 w 339"/>
                  <a:gd name="T59" fmla="*/ 34 h 297"/>
                  <a:gd name="T60" fmla="*/ 126 w 339"/>
                  <a:gd name="T61" fmla="*/ 24 h 297"/>
                  <a:gd name="T62" fmla="*/ 140 w 339"/>
                  <a:gd name="T63" fmla="*/ 15 h 297"/>
                  <a:gd name="T64" fmla="*/ 155 w 339"/>
                  <a:gd name="T65" fmla="*/ 5 h 297"/>
                  <a:gd name="T66" fmla="*/ 171 w 339"/>
                  <a:gd name="T67" fmla="*/ 12 h 297"/>
                  <a:gd name="T68" fmla="*/ 184 w 339"/>
                  <a:gd name="T69" fmla="*/ 3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297">
                    <a:moveTo>
                      <a:pt x="189" y="53"/>
                    </a:moveTo>
                    <a:lnTo>
                      <a:pt x="200" y="64"/>
                    </a:lnTo>
                    <a:lnTo>
                      <a:pt x="211" y="76"/>
                    </a:lnTo>
                    <a:lnTo>
                      <a:pt x="222" y="88"/>
                    </a:lnTo>
                    <a:lnTo>
                      <a:pt x="232" y="100"/>
                    </a:lnTo>
                    <a:lnTo>
                      <a:pt x="241" y="113"/>
                    </a:lnTo>
                    <a:lnTo>
                      <a:pt x="249" y="126"/>
                    </a:lnTo>
                    <a:lnTo>
                      <a:pt x="253" y="140"/>
                    </a:lnTo>
                    <a:lnTo>
                      <a:pt x="255" y="155"/>
                    </a:lnTo>
                    <a:lnTo>
                      <a:pt x="263" y="172"/>
                    </a:lnTo>
                    <a:lnTo>
                      <a:pt x="271" y="190"/>
                    </a:lnTo>
                    <a:lnTo>
                      <a:pt x="281" y="206"/>
                    </a:lnTo>
                    <a:lnTo>
                      <a:pt x="292" y="221"/>
                    </a:lnTo>
                    <a:lnTo>
                      <a:pt x="304" y="236"/>
                    </a:lnTo>
                    <a:lnTo>
                      <a:pt x="315" y="251"/>
                    </a:lnTo>
                    <a:lnTo>
                      <a:pt x="327" y="266"/>
                    </a:lnTo>
                    <a:lnTo>
                      <a:pt x="339" y="282"/>
                    </a:lnTo>
                    <a:lnTo>
                      <a:pt x="339" y="297"/>
                    </a:lnTo>
                    <a:lnTo>
                      <a:pt x="331" y="294"/>
                    </a:lnTo>
                    <a:lnTo>
                      <a:pt x="322" y="292"/>
                    </a:lnTo>
                    <a:lnTo>
                      <a:pt x="315" y="291"/>
                    </a:lnTo>
                    <a:lnTo>
                      <a:pt x="307" y="290"/>
                    </a:lnTo>
                    <a:lnTo>
                      <a:pt x="298" y="289"/>
                    </a:lnTo>
                    <a:lnTo>
                      <a:pt x="291" y="288"/>
                    </a:lnTo>
                    <a:lnTo>
                      <a:pt x="282" y="286"/>
                    </a:lnTo>
                    <a:lnTo>
                      <a:pt x="275" y="284"/>
                    </a:lnTo>
                    <a:lnTo>
                      <a:pt x="266" y="280"/>
                    </a:lnTo>
                    <a:lnTo>
                      <a:pt x="257" y="277"/>
                    </a:lnTo>
                    <a:lnTo>
                      <a:pt x="249" y="275"/>
                    </a:lnTo>
                    <a:lnTo>
                      <a:pt x="240" y="272"/>
                    </a:lnTo>
                    <a:lnTo>
                      <a:pt x="231" y="269"/>
                    </a:lnTo>
                    <a:lnTo>
                      <a:pt x="223" y="265"/>
                    </a:lnTo>
                    <a:lnTo>
                      <a:pt x="215" y="263"/>
                    </a:lnTo>
                    <a:lnTo>
                      <a:pt x="206" y="261"/>
                    </a:lnTo>
                    <a:lnTo>
                      <a:pt x="200" y="237"/>
                    </a:lnTo>
                    <a:lnTo>
                      <a:pt x="180" y="225"/>
                    </a:lnTo>
                    <a:lnTo>
                      <a:pt x="160" y="214"/>
                    </a:lnTo>
                    <a:lnTo>
                      <a:pt x="139" y="205"/>
                    </a:lnTo>
                    <a:lnTo>
                      <a:pt x="120" y="195"/>
                    </a:lnTo>
                    <a:lnTo>
                      <a:pt x="100" y="183"/>
                    </a:lnTo>
                    <a:lnTo>
                      <a:pt x="82" y="170"/>
                    </a:lnTo>
                    <a:lnTo>
                      <a:pt x="65" y="153"/>
                    </a:lnTo>
                    <a:lnTo>
                      <a:pt x="51" y="132"/>
                    </a:lnTo>
                    <a:lnTo>
                      <a:pt x="44" y="125"/>
                    </a:lnTo>
                    <a:lnTo>
                      <a:pt x="39" y="117"/>
                    </a:lnTo>
                    <a:lnTo>
                      <a:pt x="32" y="109"/>
                    </a:lnTo>
                    <a:lnTo>
                      <a:pt x="26" y="103"/>
                    </a:lnTo>
                    <a:lnTo>
                      <a:pt x="19" y="96"/>
                    </a:lnTo>
                    <a:lnTo>
                      <a:pt x="13" y="89"/>
                    </a:lnTo>
                    <a:lnTo>
                      <a:pt x="6" y="81"/>
                    </a:lnTo>
                    <a:lnTo>
                      <a:pt x="0" y="74"/>
                    </a:lnTo>
                    <a:lnTo>
                      <a:pt x="13" y="69"/>
                    </a:lnTo>
                    <a:lnTo>
                      <a:pt x="26" y="65"/>
                    </a:lnTo>
                    <a:lnTo>
                      <a:pt x="40" y="61"/>
                    </a:lnTo>
                    <a:lnTo>
                      <a:pt x="53" y="55"/>
                    </a:lnTo>
                    <a:lnTo>
                      <a:pt x="66" y="51"/>
                    </a:lnTo>
                    <a:lnTo>
                      <a:pt x="79" y="47"/>
                    </a:lnTo>
                    <a:lnTo>
                      <a:pt x="92" y="42"/>
                    </a:lnTo>
                    <a:lnTo>
                      <a:pt x="106" y="39"/>
                    </a:lnTo>
                    <a:lnTo>
                      <a:pt x="112" y="34"/>
                    </a:lnTo>
                    <a:lnTo>
                      <a:pt x="119" y="28"/>
                    </a:lnTo>
                    <a:lnTo>
                      <a:pt x="126" y="24"/>
                    </a:lnTo>
                    <a:lnTo>
                      <a:pt x="134" y="20"/>
                    </a:lnTo>
                    <a:lnTo>
                      <a:pt x="140" y="15"/>
                    </a:lnTo>
                    <a:lnTo>
                      <a:pt x="148" y="11"/>
                    </a:lnTo>
                    <a:lnTo>
                      <a:pt x="155" y="5"/>
                    </a:lnTo>
                    <a:lnTo>
                      <a:pt x="160" y="0"/>
                    </a:lnTo>
                    <a:lnTo>
                      <a:pt x="171" y="12"/>
                    </a:lnTo>
                    <a:lnTo>
                      <a:pt x="178" y="25"/>
                    </a:lnTo>
                    <a:lnTo>
                      <a:pt x="184" y="39"/>
                    </a:lnTo>
                    <a:lnTo>
                      <a:pt x="189" y="5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5" name="Freeform 315"/>
              <p:cNvSpPr>
                <a:spLocks/>
              </p:cNvSpPr>
              <p:nvPr/>
            </p:nvSpPr>
            <p:spPr bwMode="auto">
              <a:xfrm>
                <a:off x="2198" y="1037"/>
                <a:ext cx="13" cy="29"/>
              </a:xfrm>
              <a:custGeom>
                <a:avLst/>
                <a:gdLst>
                  <a:gd name="T0" fmla="*/ 19 w 50"/>
                  <a:gd name="T1" fmla="*/ 45 h 117"/>
                  <a:gd name="T2" fmla="*/ 11 w 50"/>
                  <a:gd name="T3" fmla="*/ 63 h 117"/>
                  <a:gd name="T4" fmla="*/ 5 w 50"/>
                  <a:gd name="T5" fmla="*/ 80 h 117"/>
                  <a:gd name="T6" fmla="*/ 2 w 50"/>
                  <a:gd name="T7" fmla="*/ 98 h 117"/>
                  <a:gd name="T8" fmla="*/ 4 w 50"/>
                  <a:gd name="T9" fmla="*/ 117 h 117"/>
                  <a:gd name="T10" fmla="*/ 2 w 50"/>
                  <a:gd name="T11" fmla="*/ 105 h 117"/>
                  <a:gd name="T12" fmla="*/ 0 w 50"/>
                  <a:gd name="T13" fmla="*/ 92 h 117"/>
                  <a:gd name="T14" fmla="*/ 0 w 50"/>
                  <a:gd name="T15" fmla="*/ 80 h 117"/>
                  <a:gd name="T16" fmla="*/ 7 w 50"/>
                  <a:gd name="T17" fmla="*/ 70 h 117"/>
                  <a:gd name="T18" fmla="*/ 10 w 50"/>
                  <a:gd name="T19" fmla="*/ 61 h 117"/>
                  <a:gd name="T20" fmla="*/ 15 w 50"/>
                  <a:gd name="T21" fmla="*/ 51 h 117"/>
                  <a:gd name="T22" fmla="*/ 19 w 50"/>
                  <a:gd name="T23" fmla="*/ 41 h 117"/>
                  <a:gd name="T24" fmla="*/ 24 w 50"/>
                  <a:gd name="T25" fmla="*/ 32 h 117"/>
                  <a:gd name="T26" fmla="*/ 30 w 50"/>
                  <a:gd name="T27" fmla="*/ 24 h 117"/>
                  <a:gd name="T28" fmla="*/ 35 w 50"/>
                  <a:gd name="T29" fmla="*/ 15 h 117"/>
                  <a:gd name="T30" fmla="*/ 43 w 50"/>
                  <a:gd name="T31" fmla="*/ 7 h 117"/>
                  <a:gd name="T32" fmla="*/ 50 w 50"/>
                  <a:gd name="T33" fmla="*/ 0 h 117"/>
                  <a:gd name="T34" fmla="*/ 43 w 50"/>
                  <a:gd name="T35" fmla="*/ 11 h 117"/>
                  <a:gd name="T36" fmla="*/ 35 w 50"/>
                  <a:gd name="T37" fmla="*/ 22 h 117"/>
                  <a:gd name="T38" fmla="*/ 27 w 50"/>
                  <a:gd name="T39" fmla="*/ 33 h 117"/>
                  <a:gd name="T40" fmla="*/ 19 w 50"/>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17">
                    <a:moveTo>
                      <a:pt x="19" y="45"/>
                    </a:moveTo>
                    <a:lnTo>
                      <a:pt x="11" y="63"/>
                    </a:lnTo>
                    <a:lnTo>
                      <a:pt x="5" y="80"/>
                    </a:lnTo>
                    <a:lnTo>
                      <a:pt x="2" y="98"/>
                    </a:lnTo>
                    <a:lnTo>
                      <a:pt x="4" y="117"/>
                    </a:lnTo>
                    <a:lnTo>
                      <a:pt x="2" y="105"/>
                    </a:lnTo>
                    <a:lnTo>
                      <a:pt x="0" y="92"/>
                    </a:lnTo>
                    <a:lnTo>
                      <a:pt x="0" y="80"/>
                    </a:lnTo>
                    <a:lnTo>
                      <a:pt x="7" y="70"/>
                    </a:lnTo>
                    <a:lnTo>
                      <a:pt x="10" y="61"/>
                    </a:lnTo>
                    <a:lnTo>
                      <a:pt x="15" y="51"/>
                    </a:lnTo>
                    <a:lnTo>
                      <a:pt x="19" y="41"/>
                    </a:lnTo>
                    <a:lnTo>
                      <a:pt x="24" y="32"/>
                    </a:lnTo>
                    <a:lnTo>
                      <a:pt x="30" y="24"/>
                    </a:lnTo>
                    <a:lnTo>
                      <a:pt x="35" y="15"/>
                    </a:lnTo>
                    <a:lnTo>
                      <a:pt x="43" y="7"/>
                    </a:lnTo>
                    <a:lnTo>
                      <a:pt x="50" y="0"/>
                    </a:lnTo>
                    <a:lnTo>
                      <a:pt x="43" y="11"/>
                    </a:lnTo>
                    <a:lnTo>
                      <a:pt x="35" y="22"/>
                    </a:lnTo>
                    <a:lnTo>
                      <a:pt x="27" y="33"/>
                    </a:lnTo>
                    <a:lnTo>
                      <a:pt x="19" y="4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6" name="Freeform 316"/>
              <p:cNvSpPr>
                <a:spLocks/>
              </p:cNvSpPr>
              <p:nvPr/>
            </p:nvSpPr>
            <p:spPr bwMode="auto">
              <a:xfrm>
                <a:off x="2279" y="1037"/>
                <a:ext cx="22" cy="4"/>
              </a:xfrm>
              <a:custGeom>
                <a:avLst/>
                <a:gdLst>
                  <a:gd name="T0" fmla="*/ 88 w 88"/>
                  <a:gd name="T1" fmla="*/ 12 h 14"/>
                  <a:gd name="T2" fmla="*/ 77 w 88"/>
                  <a:gd name="T3" fmla="*/ 13 h 14"/>
                  <a:gd name="T4" fmla="*/ 66 w 88"/>
                  <a:gd name="T5" fmla="*/ 13 h 14"/>
                  <a:gd name="T6" fmla="*/ 54 w 88"/>
                  <a:gd name="T7" fmla="*/ 14 h 14"/>
                  <a:gd name="T8" fmla="*/ 42 w 88"/>
                  <a:gd name="T9" fmla="*/ 14 h 14"/>
                  <a:gd name="T10" fmla="*/ 31 w 88"/>
                  <a:gd name="T11" fmla="*/ 13 h 14"/>
                  <a:gd name="T12" fmla="*/ 20 w 88"/>
                  <a:gd name="T13" fmla="*/ 10 h 14"/>
                  <a:gd name="T14" fmla="*/ 9 w 88"/>
                  <a:gd name="T15" fmla="*/ 6 h 14"/>
                  <a:gd name="T16" fmla="*/ 0 w 88"/>
                  <a:gd name="T17" fmla="*/ 0 h 14"/>
                  <a:gd name="T18" fmla="*/ 11 w 88"/>
                  <a:gd name="T19" fmla="*/ 2 h 14"/>
                  <a:gd name="T20" fmla="*/ 22 w 88"/>
                  <a:gd name="T21" fmla="*/ 4 h 14"/>
                  <a:gd name="T22" fmla="*/ 33 w 88"/>
                  <a:gd name="T23" fmla="*/ 5 h 14"/>
                  <a:gd name="T24" fmla="*/ 44 w 88"/>
                  <a:gd name="T25" fmla="*/ 6 h 14"/>
                  <a:gd name="T26" fmla="*/ 54 w 88"/>
                  <a:gd name="T27" fmla="*/ 8 h 14"/>
                  <a:gd name="T28" fmla="*/ 66 w 88"/>
                  <a:gd name="T29" fmla="*/ 9 h 14"/>
                  <a:gd name="T30" fmla="*/ 77 w 88"/>
                  <a:gd name="T31" fmla="*/ 11 h 14"/>
                  <a:gd name="T32" fmla="*/ 88 w 88"/>
                  <a:gd name="T3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4">
                    <a:moveTo>
                      <a:pt x="88" y="12"/>
                    </a:moveTo>
                    <a:lnTo>
                      <a:pt x="77" y="13"/>
                    </a:lnTo>
                    <a:lnTo>
                      <a:pt x="66" y="13"/>
                    </a:lnTo>
                    <a:lnTo>
                      <a:pt x="54" y="14"/>
                    </a:lnTo>
                    <a:lnTo>
                      <a:pt x="42" y="14"/>
                    </a:lnTo>
                    <a:lnTo>
                      <a:pt x="31" y="13"/>
                    </a:lnTo>
                    <a:lnTo>
                      <a:pt x="20" y="10"/>
                    </a:lnTo>
                    <a:lnTo>
                      <a:pt x="9" y="6"/>
                    </a:lnTo>
                    <a:lnTo>
                      <a:pt x="0" y="0"/>
                    </a:lnTo>
                    <a:lnTo>
                      <a:pt x="11" y="2"/>
                    </a:lnTo>
                    <a:lnTo>
                      <a:pt x="22" y="4"/>
                    </a:lnTo>
                    <a:lnTo>
                      <a:pt x="33" y="5"/>
                    </a:lnTo>
                    <a:lnTo>
                      <a:pt x="44" y="6"/>
                    </a:lnTo>
                    <a:lnTo>
                      <a:pt x="54" y="8"/>
                    </a:lnTo>
                    <a:lnTo>
                      <a:pt x="66" y="9"/>
                    </a:lnTo>
                    <a:lnTo>
                      <a:pt x="77" y="11"/>
                    </a:lnTo>
                    <a:lnTo>
                      <a:pt x="88" y="1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7" name="Freeform 317"/>
              <p:cNvSpPr>
                <a:spLocks/>
              </p:cNvSpPr>
              <p:nvPr/>
            </p:nvSpPr>
            <p:spPr bwMode="auto">
              <a:xfrm>
                <a:off x="2342" y="1037"/>
                <a:ext cx="3" cy="2"/>
              </a:xfrm>
              <a:custGeom>
                <a:avLst/>
                <a:gdLst>
                  <a:gd name="T0" fmla="*/ 6 w 12"/>
                  <a:gd name="T1" fmla="*/ 9 h 9"/>
                  <a:gd name="T2" fmla="*/ 0 w 12"/>
                  <a:gd name="T3" fmla="*/ 0 h 9"/>
                  <a:gd name="T4" fmla="*/ 12 w 12"/>
                  <a:gd name="T5" fmla="*/ 1 h 9"/>
                  <a:gd name="T6" fmla="*/ 6 w 12"/>
                  <a:gd name="T7" fmla="*/ 9 h 9"/>
                </a:gdLst>
                <a:ahLst/>
                <a:cxnLst>
                  <a:cxn ang="0">
                    <a:pos x="T0" y="T1"/>
                  </a:cxn>
                  <a:cxn ang="0">
                    <a:pos x="T2" y="T3"/>
                  </a:cxn>
                  <a:cxn ang="0">
                    <a:pos x="T4" y="T5"/>
                  </a:cxn>
                  <a:cxn ang="0">
                    <a:pos x="T6" y="T7"/>
                  </a:cxn>
                </a:cxnLst>
                <a:rect l="0" t="0" r="r" b="b"/>
                <a:pathLst>
                  <a:path w="12" h="9">
                    <a:moveTo>
                      <a:pt x="6" y="9"/>
                    </a:moveTo>
                    <a:lnTo>
                      <a:pt x="0" y="0"/>
                    </a:lnTo>
                    <a:lnTo>
                      <a:pt x="12" y="1"/>
                    </a:lnTo>
                    <a:lnTo>
                      <a:pt x="6"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8" name="Freeform 318"/>
              <p:cNvSpPr>
                <a:spLocks/>
              </p:cNvSpPr>
              <p:nvPr/>
            </p:nvSpPr>
            <p:spPr bwMode="auto">
              <a:xfrm>
                <a:off x="2351" y="1042"/>
                <a:ext cx="15" cy="3"/>
              </a:xfrm>
              <a:custGeom>
                <a:avLst/>
                <a:gdLst>
                  <a:gd name="T0" fmla="*/ 63 w 63"/>
                  <a:gd name="T1" fmla="*/ 13 h 14"/>
                  <a:gd name="T2" fmla="*/ 55 w 63"/>
                  <a:gd name="T3" fmla="*/ 14 h 14"/>
                  <a:gd name="T4" fmla="*/ 48 w 63"/>
                  <a:gd name="T5" fmla="*/ 13 h 14"/>
                  <a:gd name="T6" fmla="*/ 40 w 63"/>
                  <a:gd name="T7" fmla="*/ 12 h 14"/>
                  <a:gd name="T8" fmla="*/ 33 w 63"/>
                  <a:gd name="T9" fmla="*/ 11 h 14"/>
                  <a:gd name="T10" fmla="*/ 25 w 63"/>
                  <a:gd name="T11" fmla="*/ 10 h 14"/>
                  <a:gd name="T12" fmla="*/ 17 w 63"/>
                  <a:gd name="T13" fmla="*/ 9 h 14"/>
                  <a:gd name="T14" fmla="*/ 9 w 63"/>
                  <a:gd name="T15" fmla="*/ 8 h 14"/>
                  <a:gd name="T16" fmla="*/ 0 w 63"/>
                  <a:gd name="T17" fmla="*/ 8 h 14"/>
                  <a:gd name="T18" fmla="*/ 7 w 63"/>
                  <a:gd name="T19" fmla="*/ 4 h 14"/>
                  <a:gd name="T20" fmla="*/ 15 w 63"/>
                  <a:gd name="T21" fmla="*/ 1 h 14"/>
                  <a:gd name="T22" fmla="*/ 23 w 63"/>
                  <a:gd name="T23" fmla="*/ 0 h 14"/>
                  <a:gd name="T24" fmla="*/ 31 w 63"/>
                  <a:gd name="T25" fmla="*/ 1 h 14"/>
                  <a:gd name="T26" fmla="*/ 40 w 63"/>
                  <a:gd name="T27" fmla="*/ 3 h 14"/>
                  <a:gd name="T28" fmla="*/ 49 w 63"/>
                  <a:gd name="T29" fmla="*/ 6 h 14"/>
                  <a:gd name="T30" fmla="*/ 56 w 63"/>
                  <a:gd name="T31" fmla="*/ 9 h 14"/>
                  <a:gd name="T32" fmla="*/ 63 w 63"/>
                  <a:gd name="T3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4">
                    <a:moveTo>
                      <a:pt x="63" y="13"/>
                    </a:moveTo>
                    <a:lnTo>
                      <a:pt x="55" y="14"/>
                    </a:lnTo>
                    <a:lnTo>
                      <a:pt x="48" y="13"/>
                    </a:lnTo>
                    <a:lnTo>
                      <a:pt x="40" y="12"/>
                    </a:lnTo>
                    <a:lnTo>
                      <a:pt x="33" y="11"/>
                    </a:lnTo>
                    <a:lnTo>
                      <a:pt x="25" y="10"/>
                    </a:lnTo>
                    <a:lnTo>
                      <a:pt x="17" y="9"/>
                    </a:lnTo>
                    <a:lnTo>
                      <a:pt x="9" y="8"/>
                    </a:lnTo>
                    <a:lnTo>
                      <a:pt x="0" y="8"/>
                    </a:lnTo>
                    <a:lnTo>
                      <a:pt x="7" y="4"/>
                    </a:lnTo>
                    <a:lnTo>
                      <a:pt x="15" y="1"/>
                    </a:lnTo>
                    <a:lnTo>
                      <a:pt x="23" y="0"/>
                    </a:lnTo>
                    <a:lnTo>
                      <a:pt x="31" y="1"/>
                    </a:lnTo>
                    <a:lnTo>
                      <a:pt x="40" y="3"/>
                    </a:lnTo>
                    <a:lnTo>
                      <a:pt x="49" y="6"/>
                    </a:lnTo>
                    <a:lnTo>
                      <a:pt x="56" y="9"/>
                    </a:lnTo>
                    <a:lnTo>
                      <a:pt x="63"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59" name="Freeform 319"/>
              <p:cNvSpPr>
                <a:spLocks/>
              </p:cNvSpPr>
              <p:nvPr/>
            </p:nvSpPr>
            <p:spPr bwMode="auto">
              <a:xfrm>
                <a:off x="2203" y="1044"/>
                <a:ext cx="12" cy="22"/>
              </a:xfrm>
              <a:custGeom>
                <a:avLst/>
                <a:gdLst>
                  <a:gd name="T0" fmla="*/ 0 w 50"/>
                  <a:gd name="T1" fmla="*/ 90 h 90"/>
                  <a:gd name="T2" fmla="*/ 0 w 50"/>
                  <a:gd name="T3" fmla="*/ 77 h 90"/>
                  <a:gd name="T4" fmla="*/ 2 w 50"/>
                  <a:gd name="T5" fmla="*/ 63 h 90"/>
                  <a:gd name="T6" fmla="*/ 6 w 50"/>
                  <a:gd name="T7" fmla="*/ 50 h 90"/>
                  <a:gd name="T8" fmla="*/ 12 w 50"/>
                  <a:gd name="T9" fmla="*/ 38 h 90"/>
                  <a:gd name="T10" fmla="*/ 19 w 50"/>
                  <a:gd name="T11" fmla="*/ 27 h 90"/>
                  <a:gd name="T12" fmla="*/ 28 w 50"/>
                  <a:gd name="T13" fmla="*/ 16 h 90"/>
                  <a:gd name="T14" fmla="*/ 38 w 50"/>
                  <a:gd name="T15" fmla="*/ 8 h 90"/>
                  <a:gd name="T16" fmla="*/ 50 w 50"/>
                  <a:gd name="T17" fmla="*/ 0 h 90"/>
                  <a:gd name="T18" fmla="*/ 41 w 50"/>
                  <a:gd name="T19" fmla="*/ 11 h 90"/>
                  <a:gd name="T20" fmla="*/ 34 w 50"/>
                  <a:gd name="T21" fmla="*/ 21 h 90"/>
                  <a:gd name="T22" fmla="*/ 26 w 50"/>
                  <a:gd name="T23" fmla="*/ 31 h 90"/>
                  <a:gd name="T24" fmla="*/ 19 w 50"/>
                  <a:gd name="T25" fmla="*/ 42 h 90"/>
                  <a:gd name="T26" fmla="*/ 13 w 50"/>
                  <a:gd name="T27" fmla="*/ 54 h 90"/>
                  <a:gd name="T28" fmla="*/ 8 w 50"/>
                  <a:gd name="T29" fmla="*/ 65 h 90"/>
                  <a:gd name="T30" fmla="*/ 3 w 50"/>
                  <a:gd name="T31" fmla="*/ 77 h 90"/>
                  <a:gd name="T32" fmla="*/ 0 w 50"/>
                  <a:gd name="T3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90">
                    <a:moveTo>
                      <a:pt x="0" y="90"/>
                    </a:moveTo>
                    <a:lnTo>
                      <a:pt x="0" y="77"/>
                    </a:lnTo>
                    <a:lnTo>
                      <a:pt x="2" y="63"/>
                    </a:lnTo>
                    <a:lnTo>
                      <a:pt x="6" y="50"/>
                    </a:lnTo>
                    <a:lnTo>
                      <a:pt x="12" y="38"/>
                    </a:lnTo>
                    <a:lnTo>
                      <a:pt x="19" y="27"/>
                    </a:lnTo>
                    <a:lnTo>
                      <a:pt x="28" y="16"/>
                    </a:lnTo>
                    <a:lnTo>
                      <a:pt x="38" y="8"/>
                    </a:lnTo>
                    <a:lnTo>
                      <a:pt x="50" y="0"/>
                    </a:lnTo>
                    <a:lnTo>
                      <a:pt x="41" y="11"/>
                    </a:lnTo>
                    <a:lnTo>
                      <a:pt x="34" y="21"/>
                    </a:lnTo>
                    <a:lnTo>
                      <a:pt x="26" y="31"/>
                    </a:lnTo>
                    <a:lnTo>
                      <a:pt x="19" y="42"/>
                    </a:lnTo>
                    <a:lnTo>
                      <a:pt x="13" y="54"/>
                    </a:lnTo>
                    <a:lnTo>
                      <a:pt x="8" y="65"/>
                    </a:lnTo>
                    <a:lnTo>
                      <a:pt x="3" y="77"/>
                    </a:lnTo>
                    <a:lnTo>
                      <a:pt x="0" y="9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0" name="Freeform 320"/>
              <p:cNvSpPr>
                <a:spLocks/>
              </p:cNvSpPr>
              <p:nvPr/>
            </p:nvSpPr>
            <p:spPr bwMode="auto">
              <a:xfrm>
                <a:off x="2206" y="1048"/>
                <a:ext cx="14" cy="31"/>
              </a:xfrm>
              <a:custGeom>
                <a:avLst/>
                <a:gdLst>
                  <a:gd name="T0" fmla="*/ 8 w 57"/>
                  <a:gd name="T1" fmla="*/ 125 h 125"/>
                  <a:gd name="T2" fmla="*/ 4 w 57"/>
                  <a:gd name="T3" fmla="*/ 118 h 125"/>
                  <a:gd name="T4" fmla="*/ 2 w 57"/>
                  <a:gd name="T5" fmla="*/ 111 h 125"/>
                  <a:gd name="T6" fmla="*/ 1 w 57"/>
                  <a:gd name="T7" fmla="*/ 102 h 125"/>
                  <a:gd name="T8" fmla="*/ 0 w 57"/>
                  <a:gd name="T9" fmla="*/ 94 h 125"/>
                  <a:gd name="T10" fmla="*/ 3 w 57"/>
                  <a:gd name="T11" fmla="*/ 80 h 125"/>
                  <a:gd name="T12" fmla="*/ 8 w 57"/>
                  <a:gd name="T13" fmla="*/ 67 h 125"/>
                  <a:gd name="T14" fmla="*/ 12 w 57"/>
                  <a:gd name="T15" fmla="*/ 54 h 125"/>
                  <a:gd name="T16" fmla="*/ 19 w 57"/>
                  <a:gd name="T17" fmla="*/ 41 h 125"/>
                  <a:gd name="T18" fmla="*/ 27 w 57"/>
                  <a:gd name="T19" fmla="*/ 30 h 125"/>
                  <a:gd name="T20" fmla="*/ 36 w 57"/>
                  <a:gd name="T21" fmla="*/ 19 h 125"/>
                  <a:gd name="T22" fmla="*/ 45 w 57"/>
                  <a:gd name="T23" fmla="*/ 9 h 125"/>
                  <a:gd name="T24" fmla="*/ 57 w 57"/>
                  <a:gd name="T25" fmla="*/ 0 h 125"/>
                  <a:gd name="T26" fmla="*/ 46 w 57"/>
                  <a:gd name="T27" fmla="*/ 13 h 125"/>
                  <a:gd name="T28" fmla="*/ 37 w 57"/>
                  <a:gd name="T29" fmla="*/ 27 h 125"/>
                  <a:gd name="T30" fmla="*/ 27 w 57"/>
                  <a:gd name="T31" fmla="*/ 42 h 125"/>
                  <a:gd name="T32" fmla="*/ 19 w 57"/>
                  <a:gd name="T33" fmla="*/ 58 h 125"/>
                  <a:gd name="T34" fmla="*/ 14 w 57"/>
                  <a:gd name="T35" fmla="*/ 73 h 125"/>
                  <a:gd name="T36" fmla="*/ 10 w 57"/>
                  <a:gd name="T37" fmla="*/ 90 h 125"/>
                  <a:gd name="T38" fmla="*/ 8 w 57"/>
                  <a:gd name="T39" fmla="*/ 106 h 125"/>
                  <a:gd name="T40" fmla="*/ 8 w 57"/>
                  <a:gd name="T4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25">
                    <a:moveTo>
                      <a:pt x="8" y="125"/>
                    </a:moveTo>
                    <a:lnTo>
                      <a:pt x="4" y="118"/>
                    </a:lnTo>
                    <a:lnTo>
                      <a:pt x="2" y="111"/>
                    </a:lnTo>
                    <a:lnTo>
                      <a:pt x="1" y="102"/>
                    </a:lnTo>
                    <a:lnTo>
                      <a:pt x="0" y="94"/>
                    </a:lnTo>
                    <a:lnTo>
                      <a:pt x="3" y="80"/>
                    </a:lnTo>
                    <a:lnTo>
                      <a:pt x="8" y="67"/>
                    </a:lnTo>
                    <a:lnTo>
                      <a:pt x="12" y="54"/>
                    </a:lnTo>
                    <a:lnTo>
                      <a:pt x="19" y="41"/>
                    </a:lnTo>
                    <a:lnTo>
                      <a:pt x="27" y="30"/>
                    </a:lnTo>
                    <a:lnTo>
                      <a:pt x="36" y="19"/>
                    </a:lnTo>
                    <a:lnTo>
                      <a:pt x="45" y="9"/>
                    </a:lnTo>
                    <a:lnTo>
                      <a:pt x="57" y="0"/>
                    </a:lnTo>
                    <a:lnTo>
                      <a:pt x="46" y="13"/>
                    </a:lnTo>
                    <a:lnTo>
                      <a:pt x="37" y="27"/>
                    </a:lnTo>
                    <a:lnTo>
                      <a:pt x="27" y="42"/>
                    </a:lnTo>
                    <a:lnTo>
                      <a:pt x="19" y="58"/>
                    </a:lnTo>
                    <a:lnTo>
                      <a:pt x="14" y="73"/>
                    </a:lnTo>
                    <a:lnTo>
                      <a:pt x="10" y="90"/>
                    </a:lnTo>
                    <a:lnTo>
                      <a:pt x="8" y="106"/>
                    </a:lnTo>
                    <a:lnTo>
                      <a:pt x="8" y="12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1" name="Freeform 321"/>
              <p:cNvSpPr>
                <a:spLocks/>
              </p:cNvSpPr>
              <p:nvPr/>
            </p:nvSpPr>
            <p:spPr bwMode="auto">
              <a:xfrm>
                <a:off x="2351" y="1051"/>
                <a:ext cx="19" cy="2"/>
              </a:xfrm>
              <a:custGeom>
                <a:avLst/>
                <a:gdLst>
                  <a:gd name="T0" fmla="*/ 78 w 78"/>
                  <a:gd name="T1" fmla="*/ 12 h 12"/>
                  <a:gd name="T2" fmla="*/ 68 w 78"/>
                  <a:gd name="T3" fmla="*/ 11 h 12"/>
                  <a:gd name="T4" fmla="*/ 58 w 78"/>
                  <a:gd name="T5" fmla="*/ 11 h 12"/>
                  <a:gd name="T6" fmla="*/ 48 w 78"/>
                  <a:gd name="T7" fmla="*/ 11 h 12"/>
                  <a:gd name="T8" fmla="*/ 38 w 78"/>
                  <a:gd name="T9" fmla="*/ 11 h 12"/>
                  <a:gd name="T10" fmla="*/ 28 w 78"/>
                  <a:gd name="T11" fmla="*/ 10 h 12"/>
                  <a:gd name="T12" fmla="*/ 18 w 78"/>
                  <a:gd name="T13" fmla="*/ 8 h 12"/>
                  <a:gd name="T14" fmla="*/ 9 w 78"/>
                  <a:gd name="T15" fmla="*/ 4 h 12"/>
                  <a:gd name="T16" fmla="*/ 0 w 78"/>
                  <a:gd name="T17" fmla="*/ 0 h 12"/>
                  <a:gd name="T18" fmla="*/ 10 w 78"/>
                  <a:gd name="T19" fmla="*/ 1 h 12"/>
                  <a:gd name="T20" fmla="*/ 21 w 78"/>
                  <a:gd name="T21" fmla="*/ 2 h 12"/>
                  <a:gd name="T22" fmla="*/ 30 w 78"/>
                  <a:gd name="T23" fmla="*/ 2 h 12"/>
                  <a:gd name="T24" fmla="*/ 41 w 78"/>
                  <a:gd name="T25" fmla="*/ 2 h 12"/>
                  <a:gd name="T26" fmla="*/ 51 w 78"/>
                  <a:gd name="T27" fmla="*/ 3 h 12"/>
                  <a:gd name="T28" fmla="*/ 61 w 78"/>
                  <a:gd name="T29" fmla="*/ 4 h 12"/>
                  <a:gd name="T30" fmla="*/ 69 w 78"/>
                  <a:gd name="T31" fmla="*/ 8 h 12"/>
                  <a:gd name="T32" fmla="*/ 78 w 78"/>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2">
                    <a:moveTo>
                      <a:pt x="78" y="12"/>
                    </a:moveTo>
                    <a:lnTo>
                      <a:pt x="68" y="11"/>
                    </a:lnTo>
                    <a:lnTo>
                      <a:pt x="58" y="11"/>
                    </a:lnTo>
                    <a:lnTo>
                      <a:pt x="48" y="11"/>
                    </a:lnTo>
                    <a:lnTo>
                      <a:pt x="38" y="11"/>
                    </a:lnTo>
                    <a:lnTo>
                      <a:pt x="28" y="10"/>
                    </a:lnTo>
                    <a:lnTo>
                      <a:pt x="18" y="8"/>
                    </a:lnTo>
                    <a:lnTo>
                      <a:pt x="9" y="4"/>
                    </a:lnTo>
                    <a:lnTo>
                      <a:pt x="0" y="0"/>
                    </a:lnTo>
                    <a:lnTo>
                      <a:pt x="10" y="1"/>
                    </a:lnTo>
                    <a:lnTo>
                      <a:pt x="21" y="2"/>
                    </a:lnTo>
                    <a:lnTo>
                      <a:pt x="30" y="2"/>
                    </a:lnTo>
                    <a:lnTo>
                      <a:pt x="41" y="2"/>
                    </a:lnTo>
                    <a:lnTo>
                      <a:pt x="51" y="3"/>
                    </a:lnTo>
                    <a:lnTo>
                      <a:pt x="61" y="4"/>
                    </a:lnTo>
                    <a:lnTo>
                      <a:pt x="69" y="8"/>
                    </a:lnTo>
                    <a:lnTo>
                      <a:pt x="78" y="1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2" name="Freeform 322"/>
              <p:cNvSpPr>
                <a:spLocks/>
              </p:cNvSpPr>
              <p:nvPr/>
            </p:nvSpPr>
            <p:spPr bwMode="auto">
              <a:xfrm>
                <a:off x="2212" y="1052"/>
                <a:ext cx="15" cy="32"/>
              </a:xfrm>
              <a:custGeom>
                <a:avLst/>
                <a:gdLst>
                  <a:gd name="T0" fmla="*/ 58 w 58"/>
                  <a:gd name="T1" fmla="*/ 0 h 126"/>
                  <a:gd name="T2" fmla="*/ 47 w 58"/>
                  <a:gd name="T3" fmla="*/ 13 h 126"/>
                  <a:gd name="T4" fmla="*/ 38 w 58"/>
                  <a:gd name="T5" fmla="*/ 27 h 126"/>
                  <a:gd name="T6" fmla="*/ 29 w 58"/>
                  <a:gd name="T7" fmla="*/ 42 h 126"/>
                  <a:gd name="T8" fmla="*/ 21 w 58"/>
                  <a:gd name="T9" fmla="*/ 58 h 126"/>
                  <a:gd name="T10" fmla="*/ 16 w 58"/>
                  <a:gd name="T11" fmla="*/ 74 h 126"/>
                  <a:gd name="T12" fmla="*/ 12 w 58"/>
                  <a:gd name="T13" fmla="*/ 92 h 126"/>
                  <a:gd name="T14" fmla="*/ 8 w 58"/>
                  <a:gd name="T15" fmla="*/ 109 h 126"/>
                  <a:gd name="T16" fmla="*/ 7 w 58"/>
                  <a:gd name="T17" fmla="*/ 126 h 126"/>
                  <a:gd name="T18" fmla="*/ 1 w 58"/>
                  <a:gd name="T19" fmla="*/ 119 h 126"/>
                  <a:gd name="T20" fmla="*/ 0 w 58"/>
                  <a:gd name="T21" fmla="*/ 107 h 126"/>
                  <a:gd name="T22" fmla="*/ 2 w 58"/>
                  <a:gd name="T23" fmla="*/ 93 h 126"/>
                  <a:gd name="T24" fmla="*/ 4 w 58"/>
                  <a:gd name="T25" fmla="*/ 80 h 126"/>
                  <a:gd name="T26" fmla="*/ 7 w 58"/>
                  <a:gd name="T27" fmla="*/ 68 h 126"/>
                  <a:gd name="T28" fmla="*/ 11 w 58"/>
                  <a:gd name="T29" fmla="*/ 55 h 126"/>
                  <a:gd name="T30" fmla="*/ 16 w 58"/>
                  <a:gd name="T31" fmla="*/ 44 h 126"/>
                  <a:gd name="T32" fmla="*/ 22 w 58"/>
                  <a:gd name="T33" fmla="*/ 33 h 126"/>
                  <a:gd name="T34" fmla="*/ 30 w 58"/>
                  <a:gd name="T35" fmla="*/ 23 h 126"/>
                  <a:gd name="T36" fmla="*/ 39 w 58"/>
                  <a:gd name="T37" fmla="*/ 15 h 126"/>
                  <a:gd name="T38" fmla="*/ 48 w 58"/>
                  <a:gd name="T39" fmla="*/ 6 h 126"/>
                  <a:gd name="T40" fmla="*/ 58 w 58"/>
                  <a:gd name="T4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126">
                    <a:moveTo>
                      <a:pt x="58" y="0"/>
                    </a:moveTo>
                    <a:lnTo>
                      <a:pt x="47" y="13"/>
                    </a:lnTo>
                    <a:lnTo>
                      <a:pt x="38" y="27"/>
                    </a:lnTo>
                    <a:lnTo>
                      <a:pt x="29" y="42"/>
                    </a:lnTo>
                    <a:lnTo>
                      <a:pt x="21" y="58"/>
                    </a:lnTo>
                    <a:lnTo>
                      <a:pt x="16" y="74"/>
                    </a:lnTo>
                    <a:lnTo>
                      <a:pt x="12" y="92"/>
                    </a:lnTo>
                    <a:lnTo>
                      <a:pt x="8" y="109"/>
                    </a:lnTo>
                    <a:lnTo>
                      <a:pt x="7" y="126"/>
                    </a:lnTo>
                    <a:lnTo>
                      <a:pt x="1" y="119"/>
                    </a:lnTo>
                    <a:lnTo>
                      <a:pt x="0" y="107"/>
                    </a:lnTo>
                    <a:lnTo>
                      <a:pt x="2" y="93"/>
                    </a:lnTo>
                    <a:lnTo>
                      <a:pt x="4" y="80"/>
                    </a:lnTo>
                    <a:lnTo>
                      <a:pt x="7" y="68"/>
                    </a:lnTo>
                    <a:lnTo>
                      <a:pt x="11" y="55"/>
                    </a:lnTo>
                    <a:lnTo>
                      <a:pt x="16" y="44"/>
                    </a:lnTo>
                    <a:lnTo>
                      <a:pt x="22" y="33"/>
                    </a:lnTo>
                    <a:lnTo>
                      <a:pt x="30" y="23"/>
                    </a:lnTo>
                    <a:lnTo>
                      <a:pt x="39" y="15"/>
                    </a:lnTo>
                    <a:lnTo>
                      <a:pt x="48" y="6"/>
                    </a:lnTo>
                    <a:lnTo>
                      <a:pt x="58"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3" name="Freeform 323"/>
              <p:cNvSpPr>
                <a:spLocks/>
              </p:cNvSpPr>
              <p:nvPr/>
            </p:nvSpPr>
            <p:spPr bwMode="auto">
              <a:xfrm>
                <a:off x="2220" y="1057"/>
                <a:ext cx="12" cy="31"/>
              </a:xfrm>
              <a:custGeom>
                <a:avLst/>
                <a:gdLst>
                  <a:gd name="T0" fmla="*/ 51 w 51"/>
                  <a:gd name="T1" fmla="*/ 0 h 124"/>
                  <a:gd name="T2" fmla="*/ 47 w 51"/>
                  <a:gd name="T3" fmla="*/ 6 h 124"/>
                  <a:gd name="T4" fmla="*/ 41 w 51"/>
                  <a:gd name="T5" fmla="*/ 14 h 124"/>
                  <a:gd name="T6" fmla="*/ 35 w 51"/>
                  <a:gd name="T7" fmla="*/ 20 h 124"/>
                  <a:gd name="T8" fmla="*/ 30 w 51"/>
                  <a:gd name="T9" fmla="*/ 28 h 124"/>
                  <a:gd name="T10" fmla="*/ 25 w 51"/>
                  <a:gd name="T11" fmla="*/ 37 h 124"/>
                  <a:gd name="T12" fmla="*/ 22 w 51"/>
                  <a:gd name="T13" fmla="*/ 44 h 124"/>
                  <a:gd name="T14" fmla="*/ 20 w 51"/>
                  <a:gd name="T15" fmla="*/ 53 h 124"/>
                  <a:gd name="T16" fmla="*/ 18 w 51"/>
                  <a:gd name="T17" fmla="*/ 63 h 124"/>
                  <a:gd name="T18" fmla="*/ 13 w 51"/>
                  <a:gd name="T19" fmla="*/ 76 h 124"/>
                  <a:gd name="T20" fmla="*/ 10 w 51"/>
                  <a:gd name="T21" fmla="*/ 92 h 124"/>
                  <a:gd name="T22" fmla="*/ 10 w 51"/>
                  <a:gd name="T23" fmla="*/ 108 h 124"/>
                  <a:gd name="T24" fmla="*/ 10 w 51"/>
                  <a:gd name="T25" fmla="*/ 124 h 124"/>
                  <a:gd name="T26" fmla="*/ 1 w 51"/>
                  <a:gd name="T27" fmla="*/ 111 h 124"/>
                  <a:gd name="T28" fmla="*/ 0 w 51"/>
                  <a:gd name="T29" fmla="*/ 93 h 124"/>
                  <a:gd name="T30" fmla="*/ 3 w 51"/>
                  <a:gd name="T31" fmla="*/ 74 h 124"/>
                  <a:gd name="T32" fmla="*/ 5 w 51"/>
                  <a:gd name="T33" fmla="*/ 58 h 124"/>
                  <a:gd name="T34" fmla="*/ 10 w 51"/>
                  <a:gd name="T35" fmla="*/ 50 h 124"/>
                  <a:gd name="T36" fmla="*/ 14 w 51"/>
                  <a:gd name="T37" fmla="*/ 41 h 124"/>
                  <a:gd name="T38" fmla="*/ 18 w 51"/>
                  <a:gd name="T39" fmla="*/ 33 h 124"/>
                  <a:gd name="T40" fmla="*/ 24 w 51"/>
                  <a:gd name="T41" fmla="*/ 25 h 124"/>
                  <a:gd name="T42" fmla="*/ 30 w 51"/>
                  <a:gd name="T43" fmla="*/ 17 h 124"/>
                  <a:gd name="T44" fmla="*/ 37 w 51"/>
                  <a:gd name="T45" fmla="*/ 11 h 124"/>
                  <a:gd name="T46" fmla="*/ 43 w 51"/>
                  <a:gd name="T47" fmla="*/ 5 h 124"/>
                  <a:gd name="T48" fmla="*/ 51 w 51"/>
                  <a:gd name="T4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24">
                    <a:moveTo>
                      <a:pt x="51" y="0"/>
                    </a:moveTo>
                    <a:lnTo>
                      <a:pt x="47" y="6"/>
                    </a:lnTo>
                    <a:lnTo>
                      <a:pt x="41" y="14"/>
                    </a:lnTo>
                    <a:lnTo>
                      <a:pt x="35" y="20"/>
                    </a:lnTo>
                    <a:lnTo>
                      <a:pt x="30" y="28"/>
                    </a:lnTo>
                    <a:lnTo>
                      <a:pt x="25" y="37"/>
                    </a:lnTo>
                    <a:lnTo>
                      <a:pt x="22" y="44"/>
                    </a:lnTo>
                    <a:lnTo>
                      <a:pt x="20" y="53"/>
                    </a:lnTo>
                    <a:lnTo>
                      <a:pt x="18" y="63"/>
                    </a:lnTo>
                    <a:lnTo>
                      <a:pt x="13" y="76"/>
                    </a:lnTo>
                    <a:lnTo>
                      <a:pt x="10" y="92"/>
                    </a:lnTo>
                    <a:lnTo>
                      <a:pt x="10" y="108"/>
                    </a:lnTo>
                    <a:lnTo>
                      <a:pt x="10" y="124"/>
                    </a:lnTo>
                    <a:lnTo>
                      <a:pt x="1" y="111"/>
                    </a:lnTo>
                    <a:lnTo>
                      <a:pt x="0" y="93"/>
                    </a:lnTo>
                    <a:lnTo>
                      <a:pt x="3" y="74"/>
                    </a:lnTo>
                    <a:lnTo>
                      <a:pt x="5" y="58"/>
                    </a:lnTo>
                    <a:lnTo>
                      <a:pt x="10" y="50"/>
                    </a:lnTo>
                    <a:lnTo>
                      <a:pt x="14" y="41"/>
                    </a:lnTo>
                    <a:lnTo>
                      <a:pt x="18" y="33"/>
                    </a:lnTo>
                    <a:lnTo>
                      <a:pt x="24" y="25"/>
                    </a:lnTo>
                    <a:lnTo>
                      <a:pt x="30" y="17"/>
                    </a:lnTo>
                    <a:lnTo>
                      <a:pt x="37" y="11"/>
                    </a:lnTo>
                    <a:lnTo>
                      <a:pt x="43" y="5"/>
                    </a:lnTo>
                    <a:lnTo>
                      <a:pt x="5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4" name="Freeform 324"/>
              <p:cNvSpPr>
                <a:spLocks/>
              </p:cNvSpPr>
              <p:nvPr/>
            </p:nvSpPr>
            <p:spPr bwMode="auto">
              <a:xfrm>
                <a:off x="2227" y="1058"/>
                <a:ext cx="14" cy="32"/>
              </a:xfrm>
              <a:custGeom>
                <a:avLst/>
                <a:gdLst>
                  <a:gd name="T0" fmla="*/ 9 w 60"/>
                  <a:gd name="T1" fmla="*/ 129 h 129"/>
                  <a:gd name="T2" fmla="*/ 1 w 60"/>
                  <a:gd name="T3" fmla="*/ 124 h 129"/>
                  <a:gd name="T4" fmla="*/ 0 w 60"/>
                  <a:gd name="T5" fmla="*/ 113 h 129"/>
                  <a:gd name="T6" fmla="*/ 1 w 60"/>
                  <a:gd name="T7" fmla="*/ 100 h 129"/>
                  <a:gd name="T8" fmla="*/ 0 w 60"/>
                  <a:gd name="T9" fmla="*/ 88 h 129"/>
                  <a:gd name="T10" fmla="*/ 5 w 60"/>
                  <a:gd name="T11" fmla="*/ 75 h 129"/>
                  <a:gd name="T12" fmla="*/ 10 w 60"/>
                  <a:gd name="T13" fmla="*/ 63 h 129"/>
                  <a:gd name="T14" fmla="*/ 15 w 60"/>
                  <a:gd name="T15" fmla="*/ 50 h 129"/>
                  <a:gd name="T16" fmla="*/ 22 w 60"/>
                  <a:gd name="T17" fmla="*/ 38 h 129"/>
                  <a:gd name="T18" fmla="*/ 29 w 60"/>
                  <a:gd name="T19" fmla="*/ 27 h 129"/>
                  <a:gd name="T20" fmla="*/ 38 w 60"/>
                  <a:gd name="T21" fmla="*/ 16 h 129"/>
                  <a:gd name="T22" fmla="*/ 48 w 60"/>
                  <a:gd name="T23" fmla="*/ 8 h 129"/>
                  <a:gd name="T24" fmla="*/ 60 w 60"/>
                  <a:gd name="T25" fmla="*/ 0 h 129"/>
                  <a:gd name="T26" fmla="*/ 49 w 60"/>
                  <a:gd name="T27" fmla="*/ 14 h 129"/>
                  <a:gd name="T28" fmla="*/ 38 w 60"/>
                  <a:gd name="T29" fmla="*/ 28 h 129"/>
                  <a:gd name="T30" fmla="*/ 28 w 60"/>
                  <a:gd name="T31" fmla="*/ 45 h 129"/>
                  <a:gd name="T32" fmla="*/ 21 w 60"/>
                  <a:gd name="T33" fmla="*/ 60 h 129"/>
                  <a:gd name="T34" fmla="*/ 14 w 60"/>
                  <a:gd name="T35" fmla="*/ 77 h 129"/>
                  <a:gd name="T36" fmla="*/ 10 w 60"/>
                  <a:gd name="T37" fmla="*/ 93 h 129"/>
                  <a:gd name="T38" fmla="*/ 8 w 60"/>
                  <a:gd name="T39" fmla="*/ 112 h 129"/>
                  <a:gd name="T40" fmla="*/ 9 w 60"/>
                  <a:gd name="T4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29">
                    <a:moveTo>
                      <a:pt x="9" y="129"/>
                    </a:moveTo>
                    <a:lnTo>
                      <a:pt x="1" y="124"/>
                    </a:lnTo>
                    <a:lnTo>
                      <a:pt x="0" y="113"/>
                    </a:lnTo>
                    <a:lnTo>
                      <a:pt x="1" y="100"/>
                    </a:lnTo>
                    <a:lnTo>
                      <a:pt x="0" y="88"/>
                    </a:lnTo>
                    <a:lnTo>
                      <a:pt x="5" y="75"/>
                    </a:lnTo>
                    <a:lnTo>
                      <a:pt x="10" y="63"/>
                    </a:lnTo>
                    <a:lnTo>
                      <a:pt x="15" y="50"/>
                    </a:lnTo>
                    <a:lnTo>
                      <a:pt x="22" y="38"/>
                    </a:lnTo>
                    <a:lnTo>
                      <a:pt x="29" y="27"/>
                    </a:lnTo>
                    <a:lnTo>
                      <a:pt x="38" y="16"/>
                    </a:lnTo>
                    <a:lnTo>
                      <a:pt x="48" y="8"/>
                    </a:lnTo>
                    <a:lnTo>
                      <a:pt x="60" y="0"/>
                    </a:lnTo>
                    <a:lnTo>
                      <a:pt x="49" y="14"/>
                    </a:lnTo>
                    <a:lnTo>
                      <a:pt x="38" y="28"/>
                    </a:lnTo>
                    <a:lnTo>
                      <a:pt x="28" y="45"/>
                    </a:lnTo>
                    <a:lnTo>
                      <a:pt x="21" y="60"/>
                    </a:lnTo>
                    <a:lnTo>
                      <a:pt x="14" y="77"/>
                    </a:lnTo>
                    <a:lnTo>
                      <a:pt x="10" y="93"/>
                    </a:lnTo>
                    <a:lnTo>
                      <a:pt x="8" y="112"/>
                    </a:lnTo>
                    <a:lnTo>
                      <a:pt x="9" y="12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5" name="Freeform 325"/>
              <p:cNvSpPr>
                <a:spLocks/>
              </p:cNvSpPr>
              <p:nvPr/>
            </p:nvSpPr>
            <p:spPr bwMode="auto">
              <a:xfrm>
                <a:off x="2359" y="1059"/>
                <a:ext cx="17" cy="4"/>
              </a:xfrm>
              <a:custGeom>
                <a:avLst/>
                <a:gdLst>
                  <a:gd name="T0" fmla="*/ 69 w 69"/>
                  <a:gd name="T1" fmla="*/ 15 h 15"/>
                  <a:gd name="T2" fmla="*/ 60 w 69"/>
                  <a:gd name="T3" fmla="*/ 13 h 15"/>
                  <a:gd name="T4" fmla="*/ 51 w 69"/>
                  <a:gd name="T5" fmla="*/ 10 h 15"/>
                  <a:gd name="T6" fmla="*/ 43 w 69"/>
                  <a:gd name="T7" fmla="*/ 9 h 15"/>
                  <a:gd name="T8" fmla="*/ 34 w 69"/>
                  <a:gd name="T9" fmla="*/ 8 h 15"/>
                  <a:gd name="T10" fmla="*/ 24 w 69"/>
                  <a:gd name="T11" fmla="*/ 7 h 15"/>
                  <a:gd name="T12" fmla="*/ 16 w 69"/>
                  <a:gd name="T13" fmla="*/ 5 h 15"/>
                  <a:gd name="T14" fmla="*/ 7 w 69"/>
                  <a:gd name="T15" fmla="*/ 3 h 15"/>
                  <a:gd name="T16" fmla="*/ 0 w 69"/>
                  <a:gd name="T17" fmla="*/ 0 h 15"/>
                  <a:gd name="T18" fmla="*/ 9 w 69"/>
                  <a:gd name="T19" fmla="*/ 2 h 15"/>
                  <a:gd name="T20" fmla="*/ 18 w 69"/>
                  <a:gd name="T21" fmla="*/ 2 h 15"/>
                  <a:gd name="T22" fmla="*/ 28 w 69"/>
                  <a:gd name="T23" fmla="*/ 1 h 15"/>
                  <a:gd name="T24" fmla="*/ 37 w 69"/>
                  <a:gd name="T25" fmla="*/ 1 h 15"/>
                  <a:gd name="T26" fmla="*/ 47 w 69"/>
                  <a:gd name="T27" fmla="*/ 1 h 15"/>
                  <a:gd name="T28" fmla="*/ 56 w 69"/>
                  <a:gd name="T29" fmla="*/ 3 h 15"/>
                  <a:gd name="T30" fmla="*/ 62 w 69"/>
                  <a:gd name="T31" fmla="*/ 7 h 15"/>
                  <a:gd name="T32" fmla="*/ 69 w 69"/>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15">
                    <a:moveTo>
                      <a:pt x="69" y="15"/>
                    </a:moveTo>
                    <a:lnTo>
                      <a:pt x="60" y="13"/>
                    </a:lnTo>
                    <a:lnTo>
                      <a:pt x="51" y="10"/>
                    </a:lnTo>
                    <a:lnTo>
                      <a:pt x="43" y="9"/>
                    </a:lnTo>
                    <a:lnTo>
                      <a:pt x="34" y="8"/>
                    </a:lnTo>
                    <a:lnTo>
                      <a:pt x="24" y="7"/>
                    </a:lnTo>
                    <a:lnTo>
                      <a:pt x="16" y="5"/>
                    </a:lnTo>
                    <a:lnTo>
                      <a:pt x="7" y="3"/>
                    </a:lnTo>
                    <a:lnTo>
                      <a:pt x="0" y="0"/>
                    </a:lnTo>
                    <a:lnTo>
                      <a:pt x="9" y="2"/>
                    </a:lnTo>
                    <a:lnTo>
                      <a:pt x="18" y="2"/>
                    </a:lnTo>
                    <a:lnTo>
                      <a:pt x="28" y="1"/>
                    </a:lnTo>
                    <a:lnTo>
                      <a:pt x="37" y="1"/>
                    </a:lnTo>
                    <a:lnTo>
                      <a:pt x="47" y="1"/>
                    </a:lnTo>
                    <a:lnTo>
                      <a:pt x="56" y="3"/>
                    </a:lnTo>
                    <a:lnTo>
                      <a:pt x="62" y="7"/>
                    </a:lnTo>
                    <a:lnTo>
                      <a:pt x="69" y="1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6" name="Freeform 326"/>
              <p:cNvSpPr>
                <a:spLocks/>
              </p:cNvSpPr>
              <p:nvPr/>
            </p:nvSpPr>
            <p:spPr bwMode="auto">
              <a:xfrm>
                <a:off x="2233" y="1062"/>
                <a:ext cx="16" cy="31"/>
              </a:xfrm>
              <a:custGeom>
                <a:avLst/>
                <a:gdLst>
                  <a:gd name="T0" fmla="*/ 15 w 62"/>
                  <a:gd name="T1" fmla="*/ 75 h 122"/>
                  <a:gd name="T2" fmla="*/ 9 w 62"/>
                  <a:gd name="T3" fmla="*/ 85 h 122"/>
                  <a:gd name="T4" fmla="*/ 8 w 62"/>
                  <a:gd name="T5" fmla="*/ 97 h 122"/>
                  <a:gd name="T6" fmla="*/ 8 w 62"/>
                  <a:gd name="T7" fmla="*/ 109 h 122"/>
                  <a:gd name="T8" fmla="*/ 7 w 62"/>
                  <a:gd name="T9" fmla="*/ 122 h 122"/>
                  <a:gd name="T10" fmla="*/ 0 w 62"/>
                  <a:gd name="T11" fmla="*/ 103 h 122"/>
                  <a:gd name="T12" fmla="*/ 1 w 62"/>
                  <a:gd name="T13" fmla="*/ 84 h 122"/>
                  <a:gd name="T14" fmla="*/ 7 w 62"/>
                  <a:gd name="T15" fmla="*/ 65 h 122"/>
                  <a:gd name="T16" fmla="*/ 13 w 62"/>
                  <a:gd name="T17" fmla="*/ 46 h 122"/>
                  <a:gd name="T18" fmla="*/ 19 w 62"/>
                  <a:gd name="T19" fmla="*/ 40 h 122"/>
                  <a:gd name="T20" fmla="*/ 25 w 62"/>
                  <a:gd name="T21" fmla="*/ 33 h 122"/>
                  <a:gd name="T22" fmla="*/ 31 w 62"/>
                  <a:gd name="T23" fmla="*/ 27 h 122"/>
                  <a:gd name="T24" fmla="*/ 36 w 62"/>
                  <a:gd name="T25" fmla="*/ 21 h 122"/>
                  <a:gd name="T26" fmla="*/ 41 w 62"/>
                  <a:gd name="T27" fmla="*/ 15 h 122"/>
                  <a:gd name="T28" fmla="*/ 48 w 62"/>
                  <a:gd name="T29" fmla="*/ 9 h 122"/>
                  <a:gd name="T30" fmla="*/ 54 w 62"/>
                  <a:gd name="T31" fmla="*/ 4 h 122"/>
                  <a:gd name="T32" fmla="*/ 62 w 62"/>
                  <a:gd name="T33" fmla="*/ 0 h 122"/>
                  <a:gd name="T34" fmla="*/ 53 w 62"/>
                  <a:gd name="T35" fmla="*/ 8 h 122"/>
                  <a:gd name="T36" fmla="*/ 46 w 62"/>
                  <a:gd name="T37" fmla="*/ 16 h 122"/>
                  <a:gd name="T38" fmla="*/ 38 w 62"/>
                  <a:gd name="T39" fmla="*/ 26 h 122"/>
                  <a:gd name="T40" fmla="*/ 32 w 62"/>
                  <a:gd name="T41" fmla="*/ 34 h 122"/>
                  <a:gd name="T42" fmla="*/ 25 w 62"/>
                  <a:gd name="T43" fmla="*/ 44 h 122"/>
                  <a:gd name="T44" fmla="*/ 21 w 62"/>
                  <a:gd name="T45" fmla="*/ 54 h 122"/>
                  <a:gd name="T46" fmla="*/ 18 w 62"/>
                  <a:gd name="T47" fmla="*/ 65 h 122"/>
                  <a:gd name="T48" fmla="*/ 15 w 62"/>
                  <a:gd name="T49" fmla="*/ 7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122">
                    <a:moveTo>
                      <a:pt x="15" y="75"/>
                    </a:moveTo>
                    <a:lnTo>
                      <a:pt x="9" y="85"/>
                    </a:lnTo>
                    <a:lnTo>
                      <a:pt x="8" y="97"/>
                    </a:lnTo>
                    <a:lnTo>
                      <a:pt x="8" y="109"/>
                    </a:lnTo>
                    <a:lnTo>
                      <a:pt x="7" y="122"/>
                    </a:lnTo>
                    <a:lnTo>
                      <a:pt x="0" y="103"/>
                    </a:lnTo>
                    <a:lnTo>
                      <a:pt x="1" y="84"/>
                    </a:lnTo>
                    <a:lnTo>
                      <a:pt x="7" y="65"/>
                    </a:lnTo>
                    <a:lnTo>
                      <a:pt x="13" y="46"/>
                    </a:lnTo>
                    <a:lnTo>
                      <a:pt x="19" y="40"/>
                    </a:lnTo>
                    <a:lnTo>
                      <a:pt x="25" y="33"/>
                    </a:lnTo>
                    <a:lnTo>
                      <a:pt x="31" y="27"/>
                    </a:lnTo>
                    <a:lnTo>
                      <a:pt x="36" y="21"/>
                    </a:lnTo>
                    <a:lnTo>
                      <a:pt x="41" y="15"/>
                    </a:lnTo>
                    <a:lnTo>
                      <a:pt x="48" y="9"/>
                    </a:lnTo>
                    <a:lnTo>
                      <a:pt x="54" y="4"/>
                    </a:lnTo>
                    <a:lnTo>
                      <a:pt x="62" y="0"/>
                    </a:lnTo>
                    <a:lnTo>
                      <a:pt x="53" y="8"/>
                    </a:lnTo>
                    <a:lnTo>
                      <a:pt x="46" y="16"/>
                    </a:lnTo>
                    <a:lnTo>
                      <a:pt x="38" y="26"/>
                    </a:lnTo>
                    <a:lnTo>
                      <a:pt x="32" y="34"/>
                    </a:lnTo>
                    <a:lnTo>
                      <a:pt x="25" y="44"/>
                    </a:lnTo>
                    <a:lnTo>
                      <a:pt x="21" y="54"/>
                    </a:lnTo>
                    <a:lnTo>
                      <a:pt x="18" y="65"/>
                    </a:lnTo>
                    <a:lnTo>
                      <a:pt x="15" y="7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7" name="Freeform 327"/>
              <p:cNvSpPr>
                <a:spLocks/>
              </p:cNvSpPr>
              <p:nvPr/>
            </p:nvSpPr>
            <p:spPr bwMode="auto">
              <a:xfrm>
                <a:off x="2240" y="1066"/>
                <a:ext cx="14" cy="31"/>
              </a:xfrm>
              <a:custGeom>
                <a:avLst/>
                <a:gdLst>
                  <a:gd name="T0" fmla="*/ 10 w 54"/>
                  <a:gd name="T1" fmla="*/ 71 h 121"/>
                  <a:gd name="T2" fmla="*/ 9 w 54"/>
                  <a:gd name="T3" fmla="*/ 83 h 121"/>
                  <a:gd name="T4" fmla="*/ 7 w 54"/>
                  <a:gd name="T5" fmla="*/ 96 h 121"/>
                  <a:gd name="T6" fmla="*/ 7 w 54"/>
                  <a:gd name="T7" fmla="*/ 109 h 121"/>
                  <a:gd name="T8" fmla="*/ 10 w 54"/>
                  <a:gd name="T9" fmla="*/ 121 h 121"/>
                  <a:gd name="T10" fmla="*/ 1 w 54"/>
                  <a:gd name="T11" fmla="*/ 118 h 121"/>
                  <a:gd name="T12" fmla="*/ 0 w 54"/>
                  <a:gd name="T13" fmla="*/ 99 h 121"/>
                  <a:gd name="T14" fmla="*/ 1 w 54"/>
                  <a:gd name="T15" fmla="*/ 82 h 121"/>
                  <a:gd name="T16" fmla="*/ 5 w 54"/>
                  <a:gd name="T17" fmla="*/ 65 h 121"/>
                  <a:gd name="T18" fmla="*/ 11 w 54"/>
                  <a:gd name="T19" fmla="*/ 49 h 121"/>
                  <a:gd name="T20" fmla="*/ 19 w 54"/>
                  <a:gd name="T21" fmla="*/ 34 h 121"/>
                  <a:gd name="T22" fmla="*/ 28 w 54"/>
                  <a:gd name="T23" fmla="*/ 20 h 121"/>
                  <a:gd name="T24" fmla="*/ 40 w 54"/>
                  <a:gd name="T25" fmla="*/ 10 h 121"/>
                  <a:gd name="T26" fmla="*/ 54 w 54"/>
                  <a:gd name="T27" fmla="*/ 0 h 121"/>
                  <a:gd name="T28" fmla="*/ 47 w 54"/>
                  <a:gd name="T29" fmla="*/ 7 h 121"/>
                  <a:gd name="T30" fmla="*/ 40 w 54"/>
                  <a:gd name="T31" fmla="*/ 16 h 121"/>
                  <a:gd name="T32" fmla="*/ 34 w 54"/>
                  <a:gd name="T33" fmla="*/ 25 h 121"/>
                  <a:gd name="T34" fmla="*/ 30 w 54"/>
                  <a:gd name="T35" fmla="*/ 33 h 121"/>
                  <a:gd name="T36" fmla="*/ 24 w 54"/>
                  <a:gd name="T37" fmla="*/ 43 h 121"/>
                  <a:gd name="T38" fmla="*/ 20 w 54"/>
                  <a:gd name="T39" fmla="*/ 53 h 121"/>
                  <a:gd name="T40" fmla="*/ 14 w 54"/>
                  <a:gd name="T41" fmla="*/ 62 h 121"/>
                  <a:gd name="T42" fmla="*/ 10 w 54"/>
                  <a:gd name="T43" fmla="*/ 7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21">
                    <a:moveTo>
                      <a:pt x="10" y="71"/>
                    </a:moveTo>
                    <a:lnTo>
                      <a:pt x="9" y="83"/>
                    </a:lnTo>
                    <a:lnTo>
                      <a:pt x="7" y="96"/>
                    </a:lnTo>
                    <a:lnTo>
                      <a:pt x="7" y="109"/>
                    </a:lnTo>
                    <a:lnTo>
                      <a:pt x="10" y="121"/>
                    </a:lnTo>
                    <a:lnTo>
                      <a:pt x="1" y="118"/>
                    </a:lnTo>
                    <a:lnTo>
                      <a:pt x="0" y="99"/>
                    </a:lnTo>
                    <a:lnTo>
                      <a:pt x="1" y="82"/>
                    </a:lnTo>
                    <a:lnTo>
                      <a:pt x="5" y="65"/>
                    </a:lnTo>
                    <a:lnTo>
                      <a:pt x="11" y="49"/>
                    </a:lnTo>
                    <a:lnTo>
                      <a:pt x="19" y="34"/>
                    </a:lnTo>
                    <a:lnTo>
                      <a:pt x="28" y="20"/>
                    </a:lnTo>
                    <a:lnTo>
                      <a:pt x="40" y="10"/>
                    </a:lnTo>
                    <a:lnTo>
                      <a:pt x="54" y="0"/>
                    </a:lnTo>
                    <a:lnTo>
                      <a:pt x="47" y="7"/>
                    </a:lnTo>
                    <a:lnTo>
                      <a:pt x="40" y="16"/>
                    </a:lnTo>
                    <a:lnTo>
                      <a:pt x="34" y="25"/>
                    </a:lnTo>
                    <a:lnTo>
                      <a:pt x="30" y="33"/>
                    </a:lnTo>
                    <a:lnTo>
                      <a:pt x="24" y="43"/>
                    </a:lnTo>
                    <a:lnTo>
                      <a:pt x="20" y="53"/>
                    </a:lnTo>
                    <a:lnTo>
                      <a:pt x="14" y="62"/>
                    </a:lnTo>
                    <a:lnTo>
                      <a:pt x="10" y="7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8" name="Freeform 328"/>
              <p:cNvSpPr>
                <a:spLocks/>
              </p:cNvSpPr>
              <p:nvPr/>
            </p:nvSpPr>
            <p:spPr bwMode="auto">
              <a:xfrm>
                <a:off x="2360" y="1066"/>
                <a:ext cx="20" cy="5"/>
              </a:xfrm>
              <a:custGeom>
                <a:avLst/>
                <a:gdLst>
                  <a:gd name="T0" fmla="*/ 77 w 80"/>
                  <a:gd name="T1" fmla="*/ 11 h 17"/>
                  <a:gd name="T2" fmla="*/ 80 w 80"/>
                  <a:gd name="T3" fmla="*/ 17 h 17"/>
                  <a:gd name="T4" fmla="*/ 4 w 80"/>
                  <a:gd name="T5" fmla="*/ 7 h 17"/>
                  <a:gd name="T6" fmla="*/ 0 w 80"/>
                  <a:gd name="T7" fmla="*/ 0 h 17"/>
                  <a:gd name="T8" fmla="*/ 9 w 80"/>
                  <a:gd name="T9" fmla="*/ 1 h 17"/>
                  <a:gd name="T10" fmla="*/ 18 w 80"/>
                  <a:gd name="T11" fmla="*/ 2 h 17"/>
                  <a:gd name="T12" fmla="*/ 28 w 80"/>
                  <a:gd name="T13" fmla="*/ 4 h 17"/>
                  <a:gd name="T14" fmla="*/ 38 w 80"/>
                  <a:gd name="T15" fmla="*/ 5 h 17"/>
                  <a:gd name="T16" fmla="*/ 48 w 80"/>
                  <a:gd name="T17" fmla="*/ 6 h 17"/>
                  <a:gd name="T18" fmla="*/ 57 w 80"/>
                  <a:gd name="T19" fmla="*/ 9 h 17"/>
                  <a:gd name="T20" fmla="*/ 67 w 80"/>
                  <a:gd name="T21" fmla="*/ 10 h 17"/>
                  <a:gd name="T22" fmla="*/ 77 w 80"/>
                  <a:gd name="T2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7">
                    <a:moveTo>
                      <a:pt x="77" y="11"/>
                    </a:moveTo>
                    <a:lnTo>
                      <a:pt x="80" y="17"/>
                    </a:lnTo>
                    <a:lnTo>
                      <a:pt x="4" y="7"/>
                    </a:lnTo>
                    <a:lnTo>
                      <a:pt x="0" y="0"/>
                    </a:lnTo>
                    <a:lnTo>
                      <a:pt x="9" y="1"/>
                    </a:lnTo>
                    <a:lnTo>
                      <a:pt x="18" y="2"/>
                    </a:lnTo>
                    <a:lnTo>
                      <a:pt x="28" y="4"/>
                    </a:lnTo>
                    <a:lnTo>
                      <a:pt x="38" y="5"/>
                    </a:lnTo>
                    <a:lnTo>
                      <a:pt x="48" y="6"/>
                    </a:lnTo>
                    <a:lnTo>
                      <a:pt x="57" y="9"/>
                    </a:lnTo>
                    <a:lnTo>
                      <a:pt x="67" y="10"/>
                    </a:lnTo>
                    <a:lnTo>
                      <a:pt x="77" y="1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69" name="Freeform 329"/>
              <p:cNvSpPr>
                <a:spLocks/>
              </p:cNvSpPr>
              <p:nvPr/>
            </p:nvSpPr>
            <p:spPr bwMode="auto">
              <a:xfrm>
                <a:off x="2248" y="1071"/>
                <a:ext cx="12" cy="28"/>
              </a:xfrm>
              <a:custGeom>
                <a:avLst/>
                <a:gdLst>
                  <a:gd name="T0" fmla="*/ 33 w 49"/>
                  <a:gd name="T1" fmla="*/ 22 h 112"/>
                  <a:gd name="T2" fmla="*/ 20 w 49"/>
                  <a:gd name="T3" fmla="*/ 42 h 112"/>
                  <a:gd name="T4" fmla="*/ 10 w 49"/>
                  <a:gd name="T5" fmla="*/ 64 h 112"/>
                  <a:gd name="T6" fmla="*/ 4 w 49"/>
                  <a:gd name="T7" fmla="*/ 88 h 112"/>
                  <a:gd name="T8" fmla="*/ 2 w 49"/>
                  <a:gd name="T9" fmla="*/ 112 h 112"/>
                  <a:gd name="T10" fmla="*/ 0 w 49"/>
                  <a:gd name="T11" fmla="*/ 99 h 112"/>
                  <a:gd name="T12" fmla="*/ 0 w 49"/>
                  <a:gd name="T13" fmla="*/ 86 h 112"/>
                  <a:gd name="T14" fmla="*/ 1 w 49"/>
                  <a:gd name="T15" fmla="*/ 72 h 112"/>
                  <a:gd name="T16" fmla="*/ 4 w 49"/>
                  <a:gd name="T17" fmla="*/ 58 h 112"/>
                  <a:gd name="T18" fmla="*/ 9 w 49"/>
                  <a:gd name="T19" fmla="*/ 45 h 112"/>
                  <a:gd name="T20" fmla="*/ 17 w 49"/>
                  <a:gd name="T21" fmla="*/ 32 h 112"/>
                  <a:gd name="T22" fmla="*/ 26 w 49"/>
                  <a:gd name="T23" fmla="*/ 20 h 112"/>
                  <a:gd name="T24" fmla="*/ 36 w 49"/>
                  <a:gd name="T25" fmla="*/ 9 h 112"/>
                  <a:gd name="T26" fmla="*/ 49 w 49"/>
                  <a:gd name="T27" fmla="*/ 0 h 112"/>
                  <a:gd name="T28" fmla="*/ 47 w 49"/>
                  <a:gd name="T29" fmla="*/ 5 h 112"/>
                  <a:gd name="T30" fmla="*/ 43 w 49"/>
                  <a:gd name="T31" fmla="*/ 10 h 112"/>
                  <a:gd name="T32" fmla="*/ 39 w 49"/>
                  <a:gd name="T33" fmla="*/ 16 h 112"/>
                  <a:gd name="T34" fmla="*/ 33 w 49"/>
                  <a:gd name="T3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12">
                    <a:moveTo>
                      <a:pt x="33" y="22"/>
                    </a:moveTo>
                    <a:lnTo>
                      <a:pt x="20" y="42"/>
                    </a:lnTo>
                    <a:lnTo>
                      <a:pt x="10" y="64"/>
                    </a:lnTo>
                    <a:lnTo>
                      <a:pt x="4" y="88"/>
                    </a:lnTo>
                    <a:lnTo>
                      <a:pt x="2" y="112"/>
                    </a:lnTo>
                    <a:lnTo>
                      <a:pt x="0" y="99"/>
                    </a:lnTo>
                    <a:lnTo>
                      <a:pt x="0" y="86"/>
                    </a:lnTo>
                    <a:lnTo>
                      <a:pt x="1" y="72"/>
                    </a:lnTo>
                    <a:lnTo>
                      <a:pt x="4" y="58"/>
                    </a:lnTo>
                    <a:lnTo>
                      <a:pt x="9" y="45"/>
                    </a:lnTo>
                    <a:lnTo>
                      <a:pt x="17" y="32"/>
                    </a:lnTo>
                    <a:lnTo>
                      <a:pt x="26" y="20"/>
                    </a:lnTo>
                    <a:lnTo>
                      <a:pt x="36" y="9"/>
                    </a:lnTo>
                    <a:lnTo>
                      <a:pt x="49" y="0"/>
                    </a:lnTo>
                    <a:lnTo>
                      <a:pt x="47" y="5"/>
                    </a:lnTo>
                    <a:lnTo>
                      <a:pt x="43" y="10"/>
                    </a:lnTo>
                    <a:lnTo>
                      <a:pt x="39" y="16"/>
                    </a:lnTo>
                    <a:lnTo>
                      <a:pt x="33"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0" name="Freeform 330"/>
              <p:cNvSpPr>
                <a:spLocks/>
              </p:cNvSpPr>
              <p:nvPr/>
            </p:nvSpPr>
            <p:spPr bwMode="auto">
              <a:xfrm>
                <a:off x="2202" y="1072"/>
                <a:ext cx="1" cy="2"/>
              </a:xfrm>
              <a:custGeom>
                <a:avLst/>
                <a:gdLst>
                  <a:gd name="T0" fmla="*/ 2 w 2"/>
                  <a:gd name="T1" fmla="*/ 8 h 8"/>
                  <a:gd name="T2" fmla="*/ 0 w 2"/>
                  <a:gd name="T3" fmla="*/ 0 h 8"/>
                  <a:gd name="T4" fmla="*/ 2 w 2"/>
                  <a:gd name="T5" fmla="*/ 6 h 8"/>
                  <a:gd name="T6" fmla="*/ 2 w 2"/>
                  <a:gd name="T7" fmla="*/ 8 h 8"/>
                </a:gdLst>
                <a:ahLst/>
                <a:cxnLst>
                  <a:cxn ang="0">
                    <a:pos x="T0" y="T1"/>
                  </a:cxn>
                  <a:cxn ang="0">
                    <a:pos x="T2" y="T3"/>
                  </a:cxn>
                  <a:cxn ang="0">
                    <a:pos x="T4" y="T5"/>
                  </a:cxn>
                  <a:cxn ang="0">
                    <a:pos x="T6" y="T7"/>
                  </a:cxn>
                </a:cxnLst>
                <a:rect l="0" t="0" r="r" b="b"/>
                <a:pathLst>
                  <a:path w="2" h="8">
                    <a:moveTo>
                      <a:pt x="2" y="8"/>
                    </a:moveTo>
                    <a:lnTo>
                      <a:pt x="0" y="0"/>
                    </a:lnTo>
                    <a:lnTo>
                      <a:pt x="2" y="6"/>
                    </a:lnTo>
                    <a:lnTo>
                      <a:pt x="2"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1" name="Freeform 331"/>
              <p:cNvSpPr>
                <a:spLocks/>
              </p:cNvSpPr>
              <p:nvPr/>
            </p:nvSpPr>
            <p:spPr bwMode="auto">
              <a:xfrm>
                <a:off x="2361" y="1073"/>
                <a:ext cx="20" cy="4"/>
              </a:xfrm>
              <a:custGeom>
                <a:avLst/>
                <a:gdLst>
                  <a:gd name="T0" fmla="*/ 79 w 81"/>
                  <a:gd name="T1" fmla="*/ 9 h 16"/>
                  <a:gd name="T2" fmla="*/ 79 w 81"/>
                  <a:gd name="T3" fmla="*/ 10 h 16"/>
                  <a:gd name="T4" fmla="*/ 80 w 81"/>
                  <a:gd name="T5" fmla="*/ 12 h 16"/>
                  <a:gd name="T6" fmla="*/ 81 w 81"/>
                  <a:gd name="T7" fmla="*/ 13 h 16"/>
                  <a:gd name="T8" fmla="*/ 81 w 81"/>
                  <a:gd name="T9" fmla="*/ 15 h 16"/>
                  <a:gd name="T10" fmla="*/ 74 w 81"/>
                  <a:gd name="T11" fmla="*/ 16 h 16"/>
                  <a:gd name="T12" fmla="*/ 66 w 81"/>
                  <a:gd name="T13" fmla="*/ 16 h 16"/>
                  <a:gd name="T14" fmla="*/ 59 w 81"/>
                  <a:gd name="T15" fmla="*/ 15 h 16"/>
                  <a:gd name="T16" fmla="*/ 51 w 81"/>
                  <a:gd name="T17" fmla="*/ 14 h 16"/>
                  <a:gd name="T18" fmla="*/ 42 w 81"/>
                  <a:gd name="T19" fmla="*/ 13 h 16"/>
                  <a:gd name="T20" fmla="*/ 35 w 81"/>
                  <a:gd name="T21" fmla="*/ 11 h 16"/>
                  <a:gd name="T22" fmla="*/ 27 w 81"/>
                  <a:gd name="T23" fmla="*/ 10 h 16"/>
                  <a:gd name="T24" fmla="*/ 20 w 81"/>
                  <a:gd name="T25" fmla="*/ 9 h 16"/>
                  <a:gd name="T26" fmla="*/ 15 w 81"/>
                  <a:gd name="T27" fmla="*/ 12 h 16"/>
                  <a:gd name="T28" fmla="*/ 11 w 81"/>
                  <a:gd name="T29" fmla="*/ 11 h 16"/>
                  <a:gd name="T30" fmla="*/ 7 w 81"/>
                  <a:gd name="T31" fmla="*/ 10 h 16"/>
                  <a:gd name="T32" fmla="*/ 2 w 81"/>
                  <a:gd name="T33" fmla="*/ 11 h 16"/>
                  <a:gd name="T34" fmla="*/ 0 w 81"/>
                  <a:gd name="T35" fmla="*/ 0 h 16"/>
                  <a:gd name="T36" fmla="*/ 10 w 81"/>
                  <a:gd name="T37" fmla="*/ 1 h 16"/>
                  <a:gd name="T38" fmla="*/ 20 w 81"/>
                  <a:gd name="T39" fmla="*/ 2 h 16"/>
                  <a:gd name="T40" fmla="*/ 29 w 81"/>
                  <a:gd name="T41" fmla="*/ 2 h 16"/>
                  <a:gd name="T42" fmla="*/ 39 w 81"/>
                  <a:gd name="T43" fmla="*/ 3 h 16"/>
                  <a:gd name="T44" fmla="*/ 48 w 81"/>
                  <a:gd name="T45" fmla="*/ 4 h 16"/>
                  <a:gd name="T46" fmla="*/ 57 w 81"/>
                  <a:gd name="T47" fmla="*/ 5 h 16"/>
                  <a:gd name="T48" fmla="*/ 68 w 81"/>
                  <a:gd name="T49" fmla="*/ 7 h 16"/>
                  <a:gd name="T50" fmla="*/ 79 w 81"/>
                  <a:gd name="T5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6">
                    <a:moveTo>
                      <a:pt x="79" y="9"/>
                    </a:moveTo>
                    <a:lnTo>
                      <a:pt x="79" y="10"/>
                    </a:lnTo>
                    <a:lnTo>
                      <a:pt x="80" y="12"/>
                    </a:lnTo>
                    <a:lnTo>
                      <a:pt x="81" y="13"/>
                    </a:lnTo>
                    <a:lnTo>
                      <a:pt x="81" y="15"/>
                    </a:lnTo>
                    <a:lnTo>
                      <a:pt x="74" y="16"/>
                    </a:lnTo>
                    <a:lnTo>
                      <a:pt x="66" y="16"/>
                    </a:lnTo>
                    <a:lnTo>
                      <a:pt x="59" y="15"/>
                    </a:lnTo>
                    <a:lnTo>
                      <a:pt x="51" y="14"/>
                    </a:lnTo>
                    <a:lnTo>
                      <a:pt x="42" y="13"/>
                    </a:lnTo>
                    <a:lnTo>
                      <a:pt x="35" y="11"/>
                    </a:lnTo>
                    <a:lnTo>
                      <a:pt x="27" y="10"/>
                    </a:lnTo>
                    <a:lnTo>
                      <a:pt x="20" y="9"/>
                    </a:lnTo>
                    <a:lnTo>
                      <a:pt x="15" y="12"/>
                    </a:lnTo>
                    <a:lnTo>
                      <a:pt x="11" y="11"/>
                    </a:lnTo>
                    <a:lnTo>
                      <a:pt x="7" y="10"/>
                    </a:lnTo>
                    <a:lnTo>
                      <a:pt x="2" y="11"/>
                    </a:lnTo>
                    <a:lnTo>
                      <a:pt x="0" y="0"/>
                    </a:lnTo>
                    <a:lnTo>
                      <a:pt x="10" y="1"/>
                    </a:lnTo>
                    <a:lnTo>
                      <a:pt x="20" y="2"/>
                    </a:lnTo>
                    <a:lnTo>
                      <a:pt x="29" y="2"/>
                    </a:lnTo>
                    <a:lnTo>
                      <a:pt x="39" y="3"/>
                    </a:lnTo>
                    <a:lnTo>
                      <a:pt x="48" y="4"/>
                    </a:lnTo>
                    <a:lnTo>
                      <a:pt x="57" y="5"/>
                    </a:lnTo>
                    <a:lnTo>
                      <a:pt x="68" y="7"/>
                    </a:lnTo>
                    <a:lnTo>
                      <a:pt x="79"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2" name="Freeform 332"/>
              <p:cNvSpPr>
                <a:spLocks/>
              </p:cNvSpPr>
              <p:nvPr/>
            </p:nvSpPr>
            <p:spPr bwMode="auto">
              <a:xfrm>
                <a:off x="2254" y="1076"/>
                <a:ext cx="14" cy="25"/>
              </a:xfrm>
              <a:custGeom>
                <a:avLst/>
                <a:gdLst>
                  <a:gd name="T0" fmla="*/ 54 w 54"/>
                  <a:gd name="T1" fmla="*/ 0 h 97"/>
                  <a:gd name="T2" fmla="*/ 44 w 54"/>
                  <a:gd name="T3" fmla="*/ 10 h 97"/>
                  <a:gd name="T4" fmla="*/ 34 w 54"/>
                  <a:gd name="T5" fmla="*/ 20 h 97"/>
                  <a:gd name="T6" fmla="*/ 26 w 54"/>
                  <a:gd name="T7" fmla="*/ 31 h 97"/>
                  <a:gd name="T8" fmla="*/ 18 w 54"/>
                  <a:gd name="T9" fmla="*/ 43 h 97"/>
                  <a:gd name="T10" fmla="*/ 12 w 54"/>
                  <a:gd name="T11" fmla="*/ 55 h 97"/>
                  <a:gd name="T12" fmla="*/ 6 w 54"/>
                  <a:gd name="T13" fmla="*/ 68 h 97"/>
                  <a:gd name="T14" fmla="*/ 3 w 54"/>
                  <a:gd name="T15" fmla="*/ 82 h 97"/>
                  <a:gd name="T16" fmla="*/ 3 w 54"/>
                  <a:gd name="T17" fmla="*/ 97 h 97"/>
                  <a:gd name="T18" fmla="*/ 1 w 54"/>
                  <a:gd name="T19" fmla="*/ 85 h 97"/>
                  <a:gd name="T20" fmla="*/ 0 w 54"/>
                  <a:gd name="T21" fmla="*/ 73 h 97"/>
                  <a:gd name="T22" fmla="*/ 2 w 54"/>
                  <a:gd name="T23" fmla="*/ 63 h 97"/>
                  <a:gd name="T24" fmla="*/ 5 w 54"/>
                  <a:gd name="T25" fmla="*/ 52 h 97"/>
                  <a:gd name="T26" fmla="*/ 9 w 54"/>
                  <a:gd name="T27" fmla="*/ 42 h 97"/>
                  <a:gd name="T28" fmla="*/ 16 w 54"/>
                  <a:gd name="T29" fmla="*/ 32 h 97"/>
                  <a:gd name="T30" fmla="*/ 24 w 54"/>
                  <a:gd name="T31" fmla="*/ 23 h 97"/>
                  <a:gd name="T32" fmla="*/ 32 w 54"/>
                  <a:gd name="T33" fmla="*/ 14 h 97"/>
                  <a:gd name="T34" fmla="*/ 38 w 54"/>
                  <a:gd name="T35" fmla="*/ 10 h 97"/>
                  <a:gd name="T36" fmla="*/ 42 w 54"/>
                  <a:gd name="T37" fmla="*/ 6 h 97"/>
                  <a:gd name="T38" fmla="*/ 47 w 54"/>
                  <a:gd name="T39" fmla="*/ 3 h 97"/>
                  <a:gd name="T40" fmla="*/ 54 w 54"/>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97">
                    <a:moveTo>
                      <a:pt x="54" y="0"/>
                    </a:moveTo>
                    <a:lnTo>
                      <a:pt x="44" y="10"/>
                    </a:lnTo>
                    <a:lnTo>
                      <a:pt x="34" y="20"/>
                    </a:lnTo>
                    <a:lnTo>
                      <a:pt x="26" y="31"/>
                    </a:lnTo>
                    <a:lnTo>
                      <a:pt x="18" y="43"/>
                    </a:lnTo>
                    <a:lnTo>
                      <a:pt x="12" y="55"/>
                    </a:lnTo>
                    <a:lnTo>
                      <a:pt x="6" y="68"/>
                    </a:lnTo>
                    <a:lnTo>
                      <a:pt x="3" y="82"/>
                    </a:lnTo>
                    <a:lnTo>
                      <a:pt x="3" y="97"/>
                    </a:lnTo>
                    <a:lnTo>
                      <a:pt x="1" y="85"/>
                    </a:lnTo>
                    <a:lnTo>
                      <a:pt x="0" y="73"/>
                    </a:lnTo>
                    <a:lnTo>
                      <a:pt x="2" y="63"/>
                    </a:lnTo>
                    <a:lnTo>
                      <a:pt x="5" y="52"/>
                    </a:lnTo>
                    <a:lnTo>
                      <a:pt x="9" y="42"/>
                    </a:lnTo>
                    <a:lnTo>
                      <a:pt x="16" y="32"/>
                    </a:lnTo>
                    <a:lnTo>
                      <a:pt x="24" y="23"/>
                    </a:lnTo>
                    <a:lnTo>
                      <a:pt x="32" y="14"/>
                    </a:lnTo>
                    <a:lnTo>
                      <a:pt x="38" y="10"/>
                    </a:lnTo>
                    <a:lnTo>
                      <a:pt x="42" y="6"/>
                    </a:lnTo>
                    <a:lnTo>
                      <a:pt x="47" y="3"/>
                    </a:lnTo>
                    <a:lnTo>
                      <a:pt x="54"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3" name="Freeform 333"/>
              <p:cNvSpPr>
                <a:spLocks/>
              </p:cNvSpPr>
              <p:nvPr/>
            </p:nvSpPr>
            <p:spPr bwMode="auto">
              <a:xfrm>
                <a:off x="2363" y="1080"/>
                <a:ext cx="44" cy="42"/>
              </a:xfrm>
              <a:custGeom>
                <a:avLst/>
                <a:gdLst>
                  <a:gd name="T0" fmla="*/ 83 w 173"/>
                  <a:gd name="T1" fmla="*/ 22 h 170"/>
                  <a:gd name="T2" fmla="*/ 92 w 173"/>
                  <a:gd name="T3" fmla="*/ 46 h 170"/>
                  <a:gd name="T4" fmla="*/ 96 w 173"/>
                  <a:gd name="T5" fmla="*/ 59 h 170"/>
                  <a:gd name="T6" fmla="*/ 98 w 173"/>
                  <a:gd name="T7" fmla="*/ 63 h 170"/>
                  <a:gd name="T8" fmla="*/ 97 w 173"/>
                  <a:gd name="T9" fmla="*/ 64 h 170"/>
                  <a:gd name="T10" fmla="*/ 101 w 173"/>
                  <a:gd name="T11" fmla="*/ 78 h 170"/>
                  <a:gd name="T12" fmla="*/ 110 w 173"/>
                  <a:gd name="T13" fmla="*/ 88 h 170"/>
                  <a:gd name="T14" fmla="*/ 121 w 173"/>
                  <a:gd name="T15" fmla="*/ 97 h 170"/>
                  <a:gd name="T16" fmla="*/ 130 w 173"/>
                  <a:gd name="T17" fmla="*/ 110 h 170"/>
                  <a:gd name="T18" fmla="*/ 136 w 173"/>
                  <a:gd name="T19" fmla="*/ 114 h 170"/>
                  <a:gd name="T20" fmla="*/ 146 w 173"/>
                  <a:gd name="T21" fmla="*/ 124 h 170"/>
                  <a:gd name="T22" fmla="*/ 156 w 173"/>
                  <a:gd name="T23" fmla="*/ 135 h 170"/>
                  <a:gd name="T24" fmla="*/ 166 w 173"/>
                  <a:gd name="T25" fmla="*/ 145 h 170"/>
                  <a:gd name="T26" fmla="*/ 173 w 173"/>
                  <a:gd name="T27" fmla="*/ 156 h 170"/>
                  <a:gd name="T28" fmla="*/ 163 w 173"/>
                  <a:gd name="T29" fmla="*/ 166 h 170"/>
                  <a:gd name="T30" fmla="*/ 158 w 173"/>
                  <a:gd name="T31" fmla="*/ 170 h 170"/>
                  <a:gd name="T32" fmla="*/ 142 w 173"/>
                  <a:gd name="T33" fmla="*/ 163 h 170"/>
                  <a:gd name="T34" fmla="*/ 127 w 173"/>
                  <a:gd name="T35" fmla="*/ 148 h 170"/>
                  <a:gd name="T36" fmla="*/ 121 w 173"/>
                  <a:gd name="T37" fmla="*/ 135 h 170"/>
                  <a:gd name="T38" fmla="*/ 112 w 173"/>
                  <a:gd name="T39" fmla="*/ 122 h 170"/>
                  <a:gd name="T40" fmla="*/ 70 w 173"/>
                  <a:gd name="T41" fmla="*/ 107 h 170"/>
                  <a:gd name="T42" fmla="*/ 62 w 173"/>
                  <a:gd name="T43" fmla="*/ 87 h 170"/>
                  <a:gd name="T44" fmla="*/ 51 w 173"/>
                  <a:gd name="T45" fmla="*/ 67 h 170"/>
                  <a:gd name="T46" fmla="*/ 36 w 173"/>
                  <a:gd name="T47" fmla="*/ 51 h 170"/>
                  <a:gd name="T48" fmla="*/ 17 w 173"/>
                  <a:gd name="T49" fmla="*/ 29 h 170"/>
                  <a:gd name="T50" fmla="*/ 33 w 173"/>
                  <a:gd name="T51" fmla="*/ 29 h 170"/>
                  <a:gd name="T52" fmla="*/ 48 w 173"/>
                  <a:gd name="T53" fmla="*/ 19 h 170"/>
                  <a:gd name="T54" fmla="*/ 40 w 173"/>
                  <a:gd name="T55" fmla="*/ 13 h 170"/>
                  <a:gd name="T56" fmla="*/ 29 w 173"/>
                  <a:gd name="T57" fmla="*/ 11 h 170"/>
                  <a:gd name="T58" fmla="*/ 18 w 173"/>
                  <a:gd name="T59" fmla="*/ 10 h 170"/>
                  <a:gd name="T60" fmla="*/ 9 w 173"/>
                  <a:gd name="T61" fmla="*/ 6 h 170"/>
                  <a:gd name="T62" fmla="*/ 3 w 173"/>
                  <a:gd name="T63" fmla="*/ 8 h 170"/>
                  <a:gd name="T64" fmla="*/ 1 w 173"/>
                  <a:gd name="T65" fmla="*/ 2 h 170"/>
                  <a:gd name="T66" fmla="*/ 6 w 173"/>
                  <a:gd name="T67" fmla="*/ 0 h 170"/>
                  <a:gd name="T68" fmla="*/ 18 w 173"/>
                  <a:gd name="T69" fmla="*/ 1 h 170"/>
                  <a:gd name="T70" fmla="*/ 30 w 173"/>
                  <a:gd name="T71" fmla="*/ 3 h 170"/>
                  <a:gd name="T72" fmla="*/ 43 w 173"/>
                  <a:gd name="T73" fmla="*/ 4 h 170"/>
                  <a:gd name="T74" fmla="*/ 56 w 173"/>
                  <a:gd name="T75" fmla="*/ 4 h 170"/>
                  <a:gd name="T76" fmla="*/ 71 w 173"/>
                  <a:gd name="T77" fmla="*/ 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 h="170">
                    <a:moveTo>
                      <a:pt x="78" y="9"/>
                    </a:moveTo>
                    <a:lnTo>
                      <a:pt x="83" y="22"/>
                    </a:lnTo>
                    <a:lnTo>
                      <a:pt x="88" y="33"/>
                    </a:lnTo>
                    <a:lnTo>
                      <a:pt x="92" y="46"/>
                    </a:lnTo>
                    <a:lnTo>
                      <a:pt x="97" y="57"/>
                    </a:lnTo>
                    <a:lnTo>
                      <a:pt x="96" y="59"/>
                    </a:lnTo>
                    <a:lnTo>
                      <a:pt x="97" y="61"/>
                    </a:lnTo>
                    <a:lnTo>
                      <a:pt x="98" y="63"/>
                    </a:lnTo>
                    <a:lnTo>
                      <a:pt x="99" y="64"/>
                    </a:lnTo>
                    <a:lnTo>
                      <a:pt x="97" y="64"/>
                    </a:lnTo>
                    <a:lnTo>
                      <a:pt x="97" y="71"/>
                    </a:lnTo>
                    <a:lnTo>
                      <a:pt x="101" y="78"/>
                    </a:lnTo>
                    <a:lnTo>
                      <a:pt x="105" y="83"/>
                    </a:lnTo>
                    <a:lnTo>
                      <a:pt x="110" y="88"/>
                    </a:lnTo>
                    <a:lnTo>
                      <a:pt x="116" y="93"/>
                    </a:lnTo>
                    <a:lnTo>
                      <a:pt x="121" y="97"/>
                    </a:lnTo>
                    <a:lnTo>
                      <a:pt x="127" y="104"/>
                    </a:lnTo>
                    <a:lnTo>
                      <a:pt x="130" y="110"/>
                    </a:lnTo>
                    <a:lnTo>
                      <a:pt x="132" y="108"/>
                    </a:lnTo>
                    <a:lnTo>
                      <a:pt x="136" y="114"/>
                    </a:lnTo>
                    <a:lnTo>
                      <a:pt x="142" y="119"/>
                    </a:lnTo>
                    <a:lnTo>
                      <a:pt x="146" y="124"/>
                    </a:lnTo>
                    <a:lnTo>
                      <a:pt x="150" y="130"/>
                    </a:lnTo>
                    <a:lnTo>
                      <a:pt x="156" y="135"/>
                    </a:lnTo>
                    <a:lnTo>
                      <a:pt x="160" y="141"/>
                    </a:lnTo>
                    <a:lnTo>
                      <a:pt x="166" y="145"/>
                    </a:lnTo>
                    <a:lnTo>
                      <a:pt x="171" y="148"/>
                    </a:lnTo>
                    <a:lnTo>
                      <a:pt x="173" y="156"/>
                    </a:lnTo>
                    <a:lnTo>
                      <a:pt x="170" y="161"/>
                    </a:lnTo>
                    <a:lnTo>
                      <a:pt x="163" y="166"/>
                    </a:lnTo>
                    <a:lnTo>
                      <a:pt x="158" y="169"/>
                    </a:lnTo>
                    <a:lnTo>
                      <a:pt x="158" y="170"/>
                    </a:lnTo>
                    <a:lnTo>
                      <a:pt x="151" y="168"/>
                    </a:lnTo>
                    <a:lnTo>
                      <a:pt x="142" y="163"/>
                    </a:lnTo>
                    <a:lnTo>
                      <a:pt x="133" y="158"/>
                    </a:lnTo>
                    <a:lnTo>
                      <a:pt x="127" y="148"/>
                    </a:lnTo>
                    <a:lnTo>
                      <a:pt x="124" y="142"/>
                    </a:lnTo>
                    <a:lnTo>
                      <a:pt x="121" y="135"/>
                    </a:lnTo>
                    <a:lnTo>
                      <a:pt x="117" y="129"/>
                    </a:lnTo>
                    <a:lnTo>
                      <a:pt x="112" y="122"/>
                    </a:lnTo>
                    <a:lnTo>
                      <a:pt x="74" y="117"/>
                    </a:lnTo>
                    <a:lnTo>
                      <a:pt x="70" y="107"/>
                    </a:lnTo>
                    <a:lnTo>
                      <a:pt x="67" y="96"/>
                    </a:lnTo>
                    <a:lnTo>
                      <a:pt x="62" y="87"/>
                    </a:lnTo>
                    <a:lnTo>
                      <a:pt x="57" y="77"/>
                    </a:lnTo>
                    <a:lnTo>
                      <a:pt x="51" y="67"/>
                    </a:lnTo>
                    <a:lnTo>
                      <a:pt x="43" y="58"/>
                    </a:lnTo>
                    <a:lnTo>
                      <a:pt x="36" y="51"/>
                    </a:lnTo>
                    <a:lnTo>
                      <a:pt x="27" y="44"/>
                    </a:lnTo>
                    <a:lnTo>
                      <a:pt x="17" y="29"/>
                    </a:lnTo>
                    <a:lnTo>
                      <a:pt x="25" y="29"/>
                    </a:lnTo>
                    <a:lnTo>
                      <a:pt x="33" y="29"/>
                    </a:lnTo>
                    <a:lnTo>
                      <a:pt x="42" y="26"/>
                    </a:lnTo>
                    <a:lnTo>
                      <a:pt x="48" y="19"/>
                    </a:lnTo>
                    <a:lnTo>
                      <a:pt x="44" y="16"/>
                    </a:lnTo>
                    <a:lnTo>
                      <a:pt x="40" y="13"/>
                    </a:lnTo>
                    <a:lnTo>
                      <a:pt x="35" y="12"/>
                    </a:lnTo>
                    <a:lnTo>
                      <a:pt x="29" y="11"/>
                    </a:lnTo>
                    <a:lnTo>
                      <a:pt x="24" y="11"/>
                    </a:lnTo>
                    <a:lnTo>
                      <a:pt x="18" y="10"/>
                    </a:lnTo>
                    <a:lnTo>
                      <a:pt x="13" y="9"/>
                    </a:lnTo>
                    <a:lnTo>
                      <a:pt x="9" y="6"/>
                    </a:lnTo>
                    <a:lnTo>
                      <a:pt x="4" y="11"/>
                    </a:lnTo>
                    <a:lnTo>
                      <a:pt x="3" y="8"/>
                    </a:lnTo>
                    <a:lnTo>
                      <a:pt x="2" y="5"/>
                    </a:lnTo>
                    <a:lnTo>
                      <a:pt x="1" y="2"/>
                    </a:lnTo>
                    <a:lnTo>
                      <a:pt x="0" y="0"/>
                    </a:lnTo>
                    <a:lnTo>
                      <a:pt x="6" y="0"/>
                    </a:lnTo>
                    <a:lnTo>
                      <a:pt x="12" y="1"/>
                    </a:lnTo>
                    <a:lnTo>
                      <a:pt x="18" y="1"/>
                    </a:lnTo>
                    <a:lnTo>
                      <a:pt x="24" y="2"/>
                    </a:lnTo>
                    <a:lnTo>
                      <a:pt x="30" y="3"/>
                    </a:lnTo>
                    <a:lnTo>
                      <a:pt x="36" y="4"/>
                    </a:lnTo>
                    <a:lnTo>
                      <a:pt x="43" y="4"/>
                    </a:lnTo>
                    <a:lnTo>
                      <a:pt x="50" y="5"/>
                    </a:lnTo>
                    <a:lnTo>
                      <a:pt x="56" y="4"/>
                    </a:lnTo>
                    <a:lnTo>
                      <a:pt x="64" y="4"/>
                    </a:lnTo>
                    <a:lnTo>
                      <a:pt x="71" y="5"/>
                    </a:lnTo>
                    <a:lnTo>
                      <a:pt x="78"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4" name="Freeform 334"/>
              <p:cNvSpPr>
                <a:spLocks/>
              </p:cNvSpPr>
              <p:nvPr/>
            </p:nvSpPr>
            <p:spPr bwMode="auto">
              <a:xfrm>
                <a:off x="2263" y="1081"/>
                <a:ext cx="10" cy="13"/>
              </a:xfrm>
              <a:custGeom>
                <a:avLst/>
                <a:gdLst>
                  <a:gd name="T0" fmla="*/ 0 w 41"/>
                  <a:gd name="T1" fmla="*/ 52 h 52"/>
                  <a:gd name="T2" fmla="*/ 2 w 41"/>
                  <a:gd name="T3" fmla="*/ 40 h 52"/>
                  <a:gd name="T4" fmla="*/ 8 w 41"/>
                  <a:gd name="T5" fmla="*/ 30 h 52"/>
                  <a:gd name="T6" fmla="*/ 15 w 41"/>
                  <a:gd name="T7" fmla="*/ 21 h 52"/>
                  <a:gd name="T8" fmla="*/ 22 w 41"/>
                  <a:gd name="T9" fmla="*/ 11 h 52"/>
                  <a:gd name="T10" fmla="*/ 24 w 41"/>
                  <a:gd name="T11" fmla="*/ 10 h 52"/>
                  <a:gd name="T12" fmla="*/ 28 w 41"/>
                  <a:gd name="T13" fmla="*/ 8 h 52"/>
                  <a:gd name="T14" fmla="*/ 34 w 41"/>
                  <a:gd name="T15" fmla="*/ 5 h 52"/>
                  <a:gd name="T16" fmla="*/ 38 w 41"/>
                  <a:gd name="T17" fmla="*/ 2 h 52"/>
                  <a:gd name="T18" fmla="*/ 41 w 41"/>
                  <a:gd name="T19" fmla="*/ 0 h 52"/>
                  <a:gd name="T20" fmla="*/ 38 w 41"/>
                  <a:gd name="T21" fmla="*/ 7 h 52"/>
                  <a:gd name="T22" fmla="*/ 34 w 41"/>
                  <a:gd name="T23" fmla="*/ 13 h 52"/>
                  <a:gd name="T24" fmla="*/ 29 w 41"/>
                  <a:gd name="T25" fmla="*/ 20 h 52"/>
                  <a:gd name="T26" fmla="*/ 24 w 41"/>
                  <a:gd name="T27" fmla="*/ 26 h 52"/>
                  <a:gd name="T28" fmla="*/ 19 w 41"/>
                  <a:gd name="T29" fmla="*/ 34 h 52"/>
                  <a:gd name="T30" fmla="*/ 13 w 41"/>
                  <a:gd name="T31" fmla="*/ 40 h 52"/>
                  <a:gd name="T32" fmla="*/ 7 w 41"/>
                  <a:gd name="T33" fmla="*/ 47 h 52"/>
                  <a:gd name="T34" fmla="*/ 0 w 41"/>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2">
                    <a:moveTo>
                      <a:pt x="0" y="52"/>
                    </a:moveTo>
                    <a:lnTo>
                      <a:pt x="2" y="40"/>
                    </a:lnTo>
                    <a:lnTo>
                      <a:pt x="8" y="30"/>
                    </a:lnTo>
                    <a:lnTo>
                      <a:pt x="15" y="21"/>
                    </a:lnTo>
                    <a:lnTo>
                      <a:pt x="22" y="11"/>
                    </a:lnTo>
                    <a:lnTo>
                      <a:pt x="24" y="10"/>
                    </a:lnTo>
                    <a:lnTo>
                      <a:pt x="28" y="8"/>
                    </a:lnTo>
                    <a:lnTo>
                      <a:pt x="34" y="5"/>
                    </a:lnTo>
                    <a:lnTo>
                      <a:pt x="38" y="2"/>
                    </a:lnTo>
                    <a:lnTo>
                      <a:pt x="41" y="0"/>
                    </a:lnTo>
                    <a:lnTo>
                      <a:pt x="38" y="7"/>
                    </a:lnTo>
                    <a:lnTo>
                      <a:pt x="34" y="13"/>
                    </a:lnTo>
                    <a:lnTo>
                      <a:pt x="29" y="20"/>
                    </a:lnTo>
                    <a:lnTo>
                      <a:pt x="24" y="26"/>
                    </a:lnTo>
                    <a:lnTo>
                      <a:pt x="19" y="34"/>
                    </a:lnTo>
                    <a:lnTo>
                      <a:pt x="13" y="40"/>
                    </a:lnTo>
                    <a:lnTo>
                      <a:pt x="7" y="47"/>
                    </a:lnTo>
                    <a:lnTo>
                      <a:pt x="0" y="5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5" name="Freeform 335"/>
              <p:cNvSpPr>
                <a:spLocks/>
              </p:cNvSpPr>
              <p:nvPr/>
            </p:nvSpPr>
            <p:spPr bwMode="auto">
              <a:xfrm>
                <a:off x="2268" y="1085"/>
                <a:ext cx="59" cy="78"/>
              </a:xfrm>
              <a:custGeom>
                <a:avLst/>
                <a:gdLst>
                  <a:gd name="T0" fmla="*/ 38 w 235"/>
                  <a:gd name="T1" fmla="*/ 18 h 314"/>
                  <a:gd name="T2" fmla="*/ 33 w 235"/>
                  <a:gd name="T3" fmla="*/ 46 h 314"/>
                  <a:gd name="T4" fmla="*/ 66 w 235"/>
                  <a:gd name="T5" fmla="*/ 16 h 314"/>
                  <a:gd name="T6" fmla="*/ 57 w 235"/>
                  <a:gd name="T7" fmla="*/ 38 h 314"/>
                  <a:gd name="T8" fmla="*/ 75 w 235"/>
                  <a:gd name="T9" fmla="*/ 43 h 314"/>
                  <a:gd name="T10" fmla="*/ 95 w 235"/>
                  <a:gd name="T11" fmla="*/ 26 h 314"/>
                  <a:gd name="T12" fmla="*/ 94 w 235"/>
                  <a:gd name="T13" fmla="*/ 42 h 314"/>
                  <a:gd name="T14" fmla="*/ 105 w 235"/>
                  <a:gd name="T15" fmla="*/ 53 h 314"/>
                  <a:gd name="T16" fmla="*/ 131 w 235"/>
                  <a:gd name="T17" fmla="*/ 38 h 314"/>
                  <a:gd name="T18" fmla="*/ 123 w 235"/>
                  <a:gd name="T19" fmla="*/ 75 h 314"/>
                  <a:gd name="T20" fmla="*/ 149 w 235"/>
                  <a:gd name="T21" fmla="*/ 45 h 314"/>
                  <a:gd name="T22" fmla="*/ 139 w 235"/>
                  <a:gd name="T23" fmla="*/ 68 h 314"/>
                  <a:gd name="T24" fmla="*/ 139 w 235"/>
                  <a:gd name="T25" fmla="*/ 91 h 314"/>
                  <a:gd name="T26" fmla="*/ 164 w 235"/>
                  <a:gd name="T27" fmla="*/ 69 h 314"/>
                  <a:gd name="T28" fmla="*/ 183 w 235"/>
                  <a:gd name="T29" fmla="*/ 81 h 314"/>
                  <a:gd name="T30" fmla="*/ 200 w 235"/>
                  <a:gd name="T31" fmla="*/ 104 h 314"/>
                  <a:gd name="T32" fmla="*/ 235 w 235"/>
                  <a:gd name="T33" fmla="*/ 112 h 314"/>
                  <a:gd name="T34" fmla="*/ 186 w 235"/>
                  <a:gd name="T35" fmla="*/ 140 h 314"/>
                  <a:gd name="T36" fmla="*/ 177 w 235"/>
                  <a:gd name="T37" fmla="*/ 153 h 314"/>
                  <a:gd name="T38" fmla="*/ 188 w 235"/>
                  <a:gd name="T39" fmla="*/ 167 h 314"/>
                  <a:gd name="T40" fmla="*/ 152 w 235"/>
                  <a:gd name="T41" fmla="*/ 162 h 314"/>
                  <a:gd name="T42" fmla="*/ 152 w 235"/>
                  <a:gd name="T43" fmla="*/ 179 h 314"/>
                  <a:gd name="T44" fmla="*/ 181 w 235"/>
                  <a:gd name="T45" fmla="*/ 182 h 314"/>
                  <a:gd name="T46" fmla="*/ 156 w 235"/>
                  <a:gd name="T47" fmla="*/ 189 h 314"/>
                  <a:gd name="T48" fmla="*/ 122 w 235"/>
                  <a:gd name="T49" fmla="*/ 187 h 314"/>
                  <a:gd name="T50" fmla="*/ 133 w 235"/>
                  <a:gd name="T51" fmla="*/ 196 h 314"/>
                  <a:gd name="T52" fmla="*/ 163 w 235"/>
                  <a:gd name="T53" fmla="*/ 204 h 314"/>
                  <a:gd name="T54" fmla="*/ 148 w 235"/>
                  <a:gd name="T55" fmla="*/ 215 h 314"/>
                  <a:gd name="T56" fmla="*/ 112 w 235"/>
                  <a:gd name="T57" fmla="*/ 214 h 314"/>
                  <a:gd name="T58" fmla="*/ 124 w 235"/>
                  <a:gd name="T59" fmla="*/ 228 h 314"/>
                  <a:gd name="T60" fmla="*/ 144 w 235"/>
                  <a:gd name="T61" fmla="*/ 237 h 314"/>
                  <a:gd name="T62" fmla="*/ 107 w 235"/>
                  <a:gd name="T63" fmla="*/ 235 h 314"/>
                  <a:gd name="T64" fmla="*/ 86 w 235"/>
                  <a:gd name="T65" fmla="*/ 239 h 314"/>
                  <a:gd name="T66" fmla="*/ 125 w 235"/>
                  <a:gd name="T67" fmla="*/ 260 h 314"/>
                  <a:gd name="T68" fmla="*/ 99 w 235"/>
                  <a:gd name="T69" fmla="*/ 262 h 314"/>
                  <a:gd name="T70" fmla="*/ 66 w 235"/>
                  <a:gd name="T71" fmla="*/ 261 h 314"/>
                  <a:gd name="T72" fmla="*/ 91 w 235"/>
                  <a:gd name="T73" fmla="*/ 274 h 314"/>
                  <a:gd name="T74" fmla="*/ 99 w 235"/>
                  <a:gd name="T75" fmla="*/ 291 h 314"/>
                  <a:gd name="T76" fmla="*/ 55 w 235"/>
                  <a:gd name="T77" fmla="*/ 282 h 314"/>
                  <a:gd name="T78" fmla="*/ 40 w 235"/>
                  <a:gd name="T79" fmla="*/ 285 h 314"/>
                  <a:gd name="T80" fmla="*/ 72 w 235"/>
                  <a:gd name="T81" fmla="*/ 300 h 314"/>
                  <a:gd name="T82" fmla="*/ 79 w 235"/>
                  <a:gd name="T83" fmla="*/ 313 h 314"/>
                  <a:gd name="T84" fmla="*/ 46 w 235"/>
                  <a:gd name="T85" fmla="*/ 312 h 314"/>
                  <a:gd name="T86" fmla="*/ 21 w 235"/>
                  <a:gd name="T87" fmla="*/ 302 h 314"/>
                  <a:gd name="T88" fmla="*/ 15 w 235"/>
                  <a:gd name="T89" fmla="*/ 263 h 314"/>
                  <a:gd name="T90" fmla="*/ 71 w 235"/>
                  <a:gd name="T91" fmla="*/ 145 h 314"/>
                  <a:gd name="T92" fmla="*/ 111 w 235"/>
                  <a:gd name="T93" fmla="*/ 104 h 314"/>
                  <a:gd name="T94" fmla="*/ 55 w 235"/>
                  <a:gd name="T95" fmla="*/ 103 h 314"/>
                  <a:gd name="T96" fmla="*/ 0 w 235"/>
                  <a:gd name="T97" fmla="*/ 73 h 314"/>
                  <a:gd name="T98" fmla="*/ 28 w 235"/>
                  <a:gd name="T99" fmla="*/ 14 h 314"/>
                  <a:gd name="T100" fmla="*/ 57 w 235"/>
                  <a:gd name="T10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5" h="314">
                    <a:moveTo>
                      <a:pt x="64" y="0"/>
                    </a:moveTo>
                    <a:lnTo>
                      <a:pt x="57" y="5"/>
                    </a:lnTo>
                    <a:lnTo>
                      <a:pt x="51" y="9"/>
                    </a:lnTo>
                    <a:lnTo>
                      <a:pt x="44" y="13"/>
                    </a:lnTo>
                    <a:lnTo>
                      <a:pt x="38" y="18"/>
                    </a:lnTo>
                    <a:lnTo>
                      <a:pt x="32" y="23"/>
                    </a:lnTo>
                    <a:lnTo>
                      <a:pt x="28" y="31"/>
                    </a:lnTo>
                    <a:lnTo>
                      <a:pt x="26" y="38"/>
                    </a:lnTo>
                    <a:lnTo>
                      <a:pt x="26" y="47"/>
                    </a:lnTo>
                    <a:lnTo>
                      <a:pt x="33" y="46"/>
                    </a:lnTo>
                    <a:lnTo>
                      <a:pt x="40" y="39"/>
                    </a:lnTo>
                    <a:lnTo>
                      <a:pt x="45" y="32"/>
                    </a:lnTo>
                    <a:lnTo>
                      <a:pt x="51" y="25"/>
                    </a:lnTo>
                    <a:lnTo>
                      <a:pt x="58" y="20"/>
                    </a:lnTo>
                    <a:lnTo>
                      <a:pt x="66" y="16"/>
                    </a:lnTo>
                    <a:lnTo>
                      <a:pt x="75" y="13"/>
                    </a:lnTo>
                    <a:lnTo>
                      <a:pt x="82" y="12"/>
                    </a:lnTo>
                    <a:lnTo>
                      <a:pt x="72" y="21"/>
                    </a:lnTo>
                    <a:lnTo>
                      <a:pt x="64" y="29"/>
                    </a:lnTo>
                    <a:lnTo>
                      <a:pt x="57" y="38"/>
                    </a:lnTo>
                    <a:lnTo>
                      <a:pt x="57" y="50"/>
                    </a:lnTo>
                    <a:lnTo>
                      <a:pt x="63" y="51"/>
                    </a:lnTo>
                    <a:lnTo>
                      <a:pt x="67" y="49"/>
                    </a:lnTo>
                    <a:lnTo>
                      <a:pt x="71" y="47"/>
                    </a:lnTo>
                    <a:lnTo>
                      <a:pt x="75" y="43"/>
                    </a:lnTo>
                    <a:lnTo>
                      <a:pt x="78" y="38"/>
                    </a:lnTo>
                    <a:lnTo>
                      <a:pt x="82" y="34"/>
                    </a:lnTo>
                    <a:lnTo>
                      <a:pt x="86" y="30"/>
                    </a:lnTo>
                    <a:lnTo>
                      <a:pt x="91" y="27"/>
                    </a:lnTo>
                    <a:lnTo>
                      <a:pt x="95" y="26"/>
                    </a:lnTo>
                    <a:lnTo>
                      <a:pt x="99" y="24"/>
                    </a:lnTo>
                    <a:lnTo>
                      <a:pt x="104" y="24"/>
                    </a:lnTo>
                    <a:lnTo>
                      <a:pt x="107" y="27"/>
                    </a:lnTo>
                    <a:lnTo>
                      <a:pt x="100" y="34"/>
                    </a:lnTo>
                    <a:lnTo>
                      <a:pt x="94" y="42"/>
                    </a:lnTo>
                    <a:lnTo>
                      <a:pt x="90" y="50"/>
                    </a:lnTo>
                    <a:lnTo>
                      <a:pt x="89" y="60"/>
                    </a:lnTo>
                    <a:lnTo>
                      <a:pt x="95" y="60"/>
                    </a:lnTo>
                    <a:lnTo>
                      <a:pt x="100" y="58"/>
                    </a:lnTo>
                    <a:lnTo>
                      <a:pt x="105" y="53"/>
                    </a:lnTo>
                    <a:lnTo>
                      <a:pt x="109" y="49"/>
                    </a:lnTo>
                    <a:lnTo>
                      <a:pt x="113" y="45"/>
                    </a:lnTo>
                    <a:lnTo>
                      <a:pt x="118" y="40"/>
                    </a:lnTo>
                    <a:lnTo>
                      <a:pt x="124" y="38"/>
                    </a:lnTo>
                    <a:lnTo>
                      <a:pt x="131" y="38"/>
                    </a:lnTo>
                    <a:lnTo>
                      <a:pt x="124" y="45"/>
                    </a:lnTo>
                    <a:lnTo>
                      <a:pt x="117" y="53"/>
                    </a:lnTo>
                    <a:lnTo>
                      <a:pt x="112" y="62"/>
                    </a:lnTo>
                    <a:lnTo>
                      <a:pt x="116" y="72"/>
                    </a:lnTo>
                    <a:lnTo>
                      <a:pt x="123" y="75"/>
                    </a:lnTo>
                    <a:lnTo>
                      <a:pt x="128" y="70"/>
                    </a:lnTo>
                    <a:lnTo>
                      <a:pt x="131" y="62"/>
                    </a:lnTo>
                    <a:lnTo>
                      <a:pt x="136" y="56"/>
                    </a:lnTo>
                    <a:lnTo>
                      <a:pt x="143" y="50"/>
                    </a:lnTo>
                    <a:lnTo>
                      <a:pt x="149" y="45"/>
                    </a:lnTo>
                    <a:lnTo>
                      <a:pt x="156" y="42"/>
                    </a:lnTo>
                    <a:lnTo>
                      <a:pt x="163" y="47"/>
                    </a:lnTo>
                    <a:lnTo>
                      <a:pt x="155" y="51"/>
                    </a:lnTo>
                    <a:lnTo>
                      <a:pt x="147" y="58"/>
                    </a:lnTo>
                    <a:lnTo>
                      <a:pt x="139" y="68"/>
                    </a:lnTo>
                    <a:lnTo>
                      <a:pt x="134" y="76"/>
                    </a:lnTo>
                    <a:lnTo>
                      <a:pt x="134" y="81"/>
                    </a:lnTo>
                    <a:lnTo>
                      <a:pt x="135" y="84"/>
                    </a:lnTo>
                    <a:lnTo>
                      <a:pt x="136" y="88"/>
                    </a:lnTo>
                    <a:lnTo>
                      <a:pt x="139" y="91"/>
                    </a:lnTo>
                    <a:lnTo>
                      <a:pt x="147" y="86"/>
                    </a:lnTo>
                    <a:lnTo>
                      <a:pt x="152" y="78"/>
                    </a:lnTo>
                    <a:lnTo>
                      <a:pt x="157" y="71"/>
                    </a:lnTo>
                    <a:lnTo>
                      <a:pt x="163" y="64"/>
                    </a:lnTo>
                    <a:lnTo>
                      <a:pt x="164" y="69"/>
                    </a:lnTo>
                    <a:lnTo>
                      <a:pt x="168" y="72"/>
                    </a:lnTo>
                    <a:lnTo>
                      <a:pt x="171" y="75"/>
                    </a:lnTo>
                    <a:lnTo>
                      <a:pt x="175" y="77"/>
                    </a:lnTo>
                    <a:lnTo>
                      <a:pt x="182" y="76"/>
                    </a:lnTo>
                    <a:lnTo>
                      <a:pt x="183" y="81"/>
                    </a:lnTo>
                    <a:lnTo>
                      <a:pt x="183" y="86"/>
                    </a:lnTo>
                    <a:lnTo>
                      <a:pt x="184" y="91"/>
                    </a:lnTo>
                    <a:lnTo>
                      <a:pt x="188" y="97"/>
                    </a:lnTo>
                    <a:lnTo>
                      <a:pt x="194" y="101"/>
                    </a:lnTo>
                    <a:lnTo>
                      <a:pt x="200" y="104"/>
                    </a:lnTo>
                    <a:lnTo>
                      <a:pt x="207" y="108"/>
                    </a:lnTo>
                    <a:lnTo>
                      <a:pt x="213" y="110"/>
                    </a:lnTo>
                    <a:lnTo>
                      <a:pt x="220" y="111"/>
                    </a:lnTo>
                    <a:lnTo>
                      <a:pt x="227" y="112"/>
                    </a:lnTo>
                    <a:lnTo>
                      <a:pt x="235" y="112"/>
                    </a:lnTo>
                    <a:lnTo>
                      <a:pt x="211" y="141"/>
                    </a:lnTo>
                    <a:lnTo>
                      <a:pt x="205" y="142"/>
                    </a:lnTo>
                    <a:lnTo>
                      <a:pt x="199" y="142"/>
                    </a:lnTo>
                    <a:lnTo>
                      <a:pt x="192" y="141"/>
                    </a:lnTo>
                    <a:lnTo>
                      <a:pt x="186" y="140"/>
                    </a:lnTo>
                    <a:lnTo>
                      <a:pt x="181" y="140"/>
                    </a:lnTo>
                    <a:lnTo>
                      <a:pt x="175" y="141"/>
                    </a:lnTo>
                    <a:lnTo>
                      <a:pt x="172" y="144"/>
                    </a:lnTo>
                    <a:lnTo>
                      <a:pt x="171" y="151"/>
                    </a:lnTo>
                    <a:lnTo>
                      <a:pt x="177" y="153"/>
                    </a:lnTo>
                    <a:lnTo>
                      <a:pt x="183" y="156"/>
                    </a:lnTo>
                    <a:lnTo>
                      <a:pt x="189" y="157"/>
                    </a:lnTo>
                    <a:lnTo>
                      <a:pt x="197" y="156"/>
                    </a:lnTo>
                    <a:lnTo>
                      <a:pt x="195" y="165"/>
                    </a:lnTo>
                    <a:lnTo>
                      <a:pt x="188" y="167"/>
                    </a:lnTo>
                    <a:lnTo>
                      <a:pt x="178" y="166"/>
                    </a:lnTo>
                    <a:lnTo>
                      <a:pt x="169" y="165"/>
                    </a:lnTo>
                    <a:lnTo>
                      <a:pt x="162" y="160"/>
                    </a:lnTo>
                    <a:lnTo>
                      <a:pt x="158" y="162"/>
                    </a:lnTo>
                    <a:lnTo>
                      <a:pt x="152" y="162"/>
                    </a:lnTo>
                    <a:lnTo>
                      <a:pt x="147" y="164"/>
                    </a:lnTo>
                    <a:lnTo>
                      <a:pt x="143" y="168"/>
                    </a:lnTo>
                    <a:lnTo>
                      <a:pt x="145" y="174"/>
                    </a:lnTo>
                    <a:lnTo>
                      <a:pt x="148" y="177"/>
                    </a:lnTo>
                    <a:lnTo>
                      <a:pt x="152" y="179"/>
                    </a:lnTo>
                    <a:lnTo>
                      <a:pt x="158" y="180"/>
                    </a:lnTo>
                    <a:lnTo>
                      <a:pt x="164" y="181"/>
                    </a:lnTo>
                    <a:lnTo>
                      <a:pt x="170" y="181"/>
                    </a:lnTo>
                    <a:lnTo>
                      <a:pt x="175" y="181"/>
                    </a:lnTo>
                    <a:lnTo>
                      <a:pt x="181" y="182"/>
                    </a:lnTo>
                    <a:lnTo>
                      <a:pt x="184" y="182"/>
                    </a:lnTo>
                    <a:lnTo>
                      <a:pt x="177" y="187"/>
                    </a:lnTo>
                    <a:lnTo>
                      <a:pt x="171" y="189"/>
                    </a:lnTo>
                    <a:lnTo>
                      <a:pt x="163" y="189"/>
                    </a:lnTo>
                    <a:lnTo>
                      <a:pt x="156" y="189"/>
                    </a:lnTo>
                    <a:lnTo>
                      <a:pt x="148" y="188"/>
                    </a:lnTo>
                    <a:lnTo>
                      <a:pt x="141" y="187"/>
                    </a:lnTo>
                    <a:lnTo>
                      <a:pt x="132" y="186"/>
                    </a:lnTo>
                    <a:lnTo>
                      <a:pt x="124" y="184"/>
                    </a:lnTo>
                    <a:lnTo>
                      <a:pt x="122" y="187"/>
                    </a:lnTo>
                    <a:lnTo>
                      <a:pt x="121" y="188"/>
                    </a:lnTo>
                    <a:lnTo>
                      <a:pt x="120" y="190"/>
                    </a:lnTo>
                    <a:lnTo>
                      <a:pt x="120" y="193"/>
                    </a:lnTo>
                    <a:lnTo>
                      <a:pt x="126" y="195"/>
                    </a:lnTo>
                    <a:lnTo>
                      <a:pt x="133" y="196"/>
                    </a:lnTo>
                    <a:lnTo>
                      <a:pt x="139" y="198"/>
                    </a:lnTo>
                    <a:lnTo>
                      <a:pt x="145" y="201"/>
                    </a:lnTo>
                    <a:lnTo>
                      <a:pt x="151" y="202"/>
                    </a:lnTo>
                    <a:lnTo>
                      <a:pt x="157" y="203"/>
                    </a:lnTo>
                    <a:lnTo>
                      <a:pt x="163" y="204"/>
                    </a:lnTo>
                    <a:lnTo>
                      <a:pt x="171" y="205"/>
                    </a:lnTo>
                    <a:lnTo>
                      <a:pt x="162" y="215"/>
                    </a:lnTo>
                    <a:lnTo>
                      <a:pt x="163" y="216"/>
                    </a:lnTo>
                    <a:lnTo>
                      <a:pt x="156" y="216"/>
                    </a:lnTo>
                    <a:lnTo>
                      <a:pt x="148" y="215"/>
                    </a:lnTo>
                    <a:lnTo>
                      <a:pt x="142" y="215"/>
                    </a:lnTo>
                    <a:lnTo>
                      <a:pt x="134" y="214"/>
                    </a:lnTo>
                    <a:lnTo>
                      <a:pt x="126" y="214"/>
                    </a:lnTo>
                    <a:lnTo>
                      <a:pt x="120" y="213"/>
                    </a:lnTo>
                    <a:lnTo>
                      <a:pt x="112" y="214"/>
                    </a:lnTo>
                    <a:lnTo>
                      <a:pt x="106" y="214"/>
                    </a:lnTo>
                    <a:lnTo>
                      <a:pt x="108" y="219"/>
                    </a:lnTo>
                    <a:lnTo>
                      <a:pt x="112" y="223"/>
                    </a:lnTo>
                    <a:lnTo>
                      <a:pt x="118" y="226"/>
                    </a:lnTo>
                    <a:lnTo>
                      <a:pt x="124" y="228"/>
                    </a:lnTo>
                    <a:lnTo>
                      <a:pt x="131" y="228"/>
                    </a:lnTo>
                    <a:lnTo>
                      <a:pt x="137" y="229"/>
                    </a:lnTo>
                    <a:lnTo>
                      <a:pt x="144" y="230"/>
                    </a:lnTo>
                    <a:lnTo>
                      <a:pt x="150" y="232"/>
                    </a:lnTo>
                    <a:lnTo>
                      <a:pt x="144" y="237"/>
                    </a:lnTo>
                    <a:lnTo>
                      <a:pt x="137" y="240"/>
                    </a:lnTo>
                    <a:lnTo>
                      <a:pt x="130" y="241"/>
                    </a:lnTo>
                    <a:lnTo>
                      <a:pt x="122" y="240"/>
                    </a:lnTo>
                    <a:lnTo>
                      <a:pt x="115" y="237"/>
                    </a:lnTo>
                    <a:lnTo>
                      <a:pt x="107" y="235"/>
                    </a:lnTo>
                    <a:lnTo>
                      <a:pt x="99" y="234"/>
                    </a:lnTo>
                    <a:lnTo>
                      <a:pt x="93" y="233"/>
                    </a:lnTo>
                    <a:lnTo>
                      <a:pt x="89" y="233"/>
                    </a:lnTo>
                    <a:lnTo>
                      <a:pt x="86" y="235"/>
                    </a:lnTo>
                    <a:lnTo>
                      <a:pt x="86" y="239"/>
                    </a:lnTo>
                    <a:lnTo>
                      <a:pt x="86" y="241"/>
                    </a:lnTo>
                    <a:lnTo>
                      <a:pt x="91" y="245"/>
                    </a:lnTo>
                    <a:lnTo>
                      <a:pt x="125" y="254"/>
                    </a:lnTo>
                    <a:lnTo>
                      <a:pt x="126" y="257"/>
                    </a:lnTo>
                    <a:lnTo>
                      <a:pt x="125" y="260"/>
                    </a:lnTo>
                    <a:lnTo>
                      <a:pt x="123" y="263"/>
                    </a:lnTo>
                    <a:lnTo>
                      <a:pt x="120" y="267"/>
                    </a:lnTo>
                    <a:lnTo>
                      <a:pt x="113" y="266"/>
                    </a:lnTo>
                    <a:lnTo>
                      <a:pt x="106" y="265"/>
                    </a:lnTo>
                    <a:lnTo>
                      <a:pt x="99" y="262"/>
                    </a:lnTo>
                    <a:lnTo>
                      <a:pt x="92" y="260"/>
                    </a:lnTo>
                    <a:lnTo>
                      <a:pt x="84" y="259"/>
                    </a:lnTo>
                    <a:lnTo>
                      <a:pt x="78" y="259"/>
                    </a:lnTo>
                    <a:lnTo>
                      <a:pt x="71" y="259"/>
                    </a:lnTo>
                    <a:lnTo>
                      <a:pt x="66" y="261"/>
                    </a:lnTo>
                    <a:lnTo>
                      <a:pt x="69" y="267"/>
                    </a:lnTo>
                    <a:lnTo>
                      <a:pt x="73" y="270"/>
                    </a:lnTo>
                    <a:lnTo>
                      <a:pt x="78" y="272"/>
                    </a:lnTo>
                    <a:lnTo>
                      <a:pt x="84" y="273"/>
                    </a:lnTo>
                    <a:lnTo>
                      <a:pt x="91" y="274"/>
                    </a:lnTo>
                    <a:lnTo>
                      <a:pt x="97" y="275"/>
                    </a:lnTo>
                    <a:lnTo>
                      <a:pt x="103" y="278"/>
                    </a:lnTo>
                    <a:lnTo>
                      <a:pt x="108" y="280"/>
                    </a:lnTo>
                    <a:lnTo>
                      <a:pt x="105" y="287"/>
                    </a:lnTo>
                    <a:lnTo>
                      <a:pt x="99" y="291"/>
                    </a:lnTo>
                    <a:lnTo>
                      <a:pt x="92" y="292"/>
                    </a:lnTo>
                    <a:lnTo>
                      <a:pt x="83" y="289"/>
                    </a:lnTo>
                    <a:lnTo>
                      <a:pt x="75" y="286"/>
                    </a:lnTo>
                    <a:lnTo>
                      <a:pt x="65" y="284"/>
                    </a:lnTo>
                    <a:lnTo>
                      <a:pt x="55" y="282"/>
                    </a:lnTo>
                    <a:lnTo>
                      <a:pt x="46" y="282"/>
                    </a:lnTo>
                    <a:lnTo>
                      <a:pt x="44" y="282"/>
                    </a:lnTo>
                    <a:lnTo>
                      <a:pt x="43" y="282"/>
                    </a:lnTo>
                    <a:lnTo>
                      <a:pt x="41" y="284"/>
                    </a:lnTo>
                    <a:lnTo>
                      <a:pt x="40" y="285"/>
                    </a:lnTo>
                    <a:lnTo>
                      <a:pt x="45" y="289"/>
                    </a:lnTo>
                    <a:lnTo>
                      <a:pt x="52" y="293"/>
                    </a:lnTo>
                    <a:lnTo>
                      <a:pt x="58" y="296"/>
                    </a:lnTo>
                    <a:lnTo>
                      <a:pt x="66" y="298"/>
                    </a:lnTo>
                    <a:lnTo>
                      <a:pt x="72" y="300"/>
                    </a:lnTo>
                    <a:lnTo>
                      <a:pt x="79" y="302"/>
                    </a:lnTo>
                    <a:lnTo>
                      <a:pt x="85" y="305"/>
                    </a:lnTo>
                    <a:lnTo>
                      <a:pt x="91" y="309"/>
                    </a:lnTo>
                    <a:lnTo>
                      <a:pt x="85" y="312"/>
                    </a:lnTo>
                    <a:lnTo>
                      <a:pt x="79" y="313"/>
                    </a:lnTo>
                    <a:lnTo>
                      <a:pt x="73" y="314"/>
                    </a:lnTo>
                    <a:lnTo>
                      <a:pt x="67" y="314"/>
                    </a:lnTo>
                    <a:lnTo>
                      <a:pt x="59" y="314"/>
                    </a:lnTo>
                    <a:lnTo>
                      <a:pt x="53" y="313"/>
                    </a:lnTo>
                    <a:lnTo>
                      <a:pt x="46" y="312"/>
                    </a:lnTo>
                    <a:lnTo>
                      <a:pt x="40" y="311"/>
                    </a:lnTo>
                    <a:lnTo>
                      <a:pt x="34" y="310"/>
                    </a:lnTo>
                    <a:lnTo>
                      <a:pt x="30" y="308"/>
                    </a:lnTo>
                    <a:lnTo>
                      <a:pt x="25" y="306"/>
                    </a:lnTo>
                    <a:lnTo>
                      <a:pt x="21" y="302"/>
                    </a:lnTo>
                    <a:lnTo>
                      <a:pt x="17" y="298"/>
                    </a:lnTo>
                    <a:lnTo>
                      <a:pt x="13" y="295"/>
                    </a:lnTo>
                    <a:lnTo>
                      <a:pt x="10" y="291"/>
                    </a:lnTo>
                    <a:lnTo>
                      <a:pt x="5" y="287"/>
                    </a:lnTo>
                    <a:lnTo>
                      <a:pt x="15" y="263"/>
                    </a:lnTo>
                    <a:lnTo>
                      <a:pt x="25" y="239"/>
                    </a:lnTo>
                    <a:lnTo>
                      <a:pt x="34" y="214"/>
                    </a:lnTo>
                    <a:lnTo>
                      <a:pt x="44" y="190"/>
                    </a:lnTo>
                    <a:lnTo>
                      <a:pt x="56" y="166"/>
                    </a:lnTo>
                    <a:lnTo>
                      <a:pt x="71" y="145"/>
                    </a:lnTo>
                    <a:lnTo>
                      <a:pt x="90" y="126"/>
                    </a:lnTo>
                    <a:lnTo>
                      <a:pt x="113" y="110"/>
                    </a:lnTo>
                    <a:lnTo>
                      <a:pt x="113" y="108"/>
                    </a:lnTo>
                    <a:lnTo>
                      <a:pt x="112" y="106"/>
                    </a:lnTo>
                    <a:lnTo>
                      <a:pt x="111" y="104"/>
                    </a:lnTo>
                    <a:lnTo>
                      <a:pt x="110" y="103"/>
                    </a:lnTo>
                    <a:lnTo>
                      <a:pt x="96" y="106"/>
                    </a:lnTo>
                    <a:lnTo>
                      <a:pt x="83" y="106"/>
                    </a:lnTo>
                    <a:lnTo>
                      <a:pt x="69" y="105"/>
                    </a:lnTo>
                    <a:lnTo>
                      <a:pt x="55" y="103"/>
                    </a:lnTo>
                    <a:lnTo>
                      <a:pt x="42" y="101"/>
                    </a:lnTo>
                    <a:lnTo>
                      <a:pt x="28" y="98"/>
                    </a:lnTo>
                    <a:lnTo>
                      <a:pt x="15" y="95"/>
                    </a:lnTo>
                    <a:lnTo>
                      <a:pt x="2" y="91"/>
                    </a:lnTo>
                    <a:lnTo>
                      <a:pt x="0" y="73"/>
                    </a:lnTo>
                    <a:lnTo>
                      <a:pt x="2" y="55"/>
                    </a:lnTo>
                    <a:lnTo>
                      <a:pt x="7" y="38"/>
                    </a:lnTo>
                    <a:lnTo>
                      <a:pt x="17" y="24"/>
                    </a:lnTo>
                    <a:lnTo>
                      <a:pt x="23" y="20"/>
                    </a:lnTo>
                    <a:lnTo>
                      <a:pt x="28" y="14"/>
                    </a:lnTo>
                    <a:lnTo>
                      <a:pt x="33" y="11"/>
                    </a:lnTo>
                    <a:lnTo>
                      <a:pt x="39" y="7"/>
                    </a:lnTo>
                    <a:lnTo>
                      <a:pt x="44" y="5"/>
                    </a:lnTo>
                    <a:lnTo>
                      <a:pt x="51" y="3"/>
                    </a:lnTo>
                    <a:lnTo>
                      <a:pt x="57" y="0"/>
                    </a:lnTo>
                    <a:lnTo>
                      <a:pt x="64"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6" name="Freeform 336"/>
              <p:cNvSpPr>
                <a:spLocks/>
              </p:cNvSpPr>
              <p:nvPr/>
            </p:nvSpPr>
            <p:spPr bwMode="auto">
              <a:xfrm>
                <a:off x="2236" y="1099"/>
                <a:ext cx="48" cy="21"/>
              </a:xfrm>
              <a:custGeom>
                <a:avLst/>
                <a:gdLst>
                  <a:gd name="T0" fmla="*/ 130 w 194"/>
                  <a:gd name="T1" fmla="*/ 47 h 82"/>
                  <a:gd name="T2" fmla="*/ 136 w 194"/>
                  <a:gd name="T3" fmla="*/ 50 h 82"/>
                  <a:gd name="T4" fmla="*/ 143 w 194"/>
                  <a:gd name="T5" fmla="*/ 51 h 82"/>
                  <a:gd name="T6" fmla="*/ 149 w 194"/>
                  <a:gd name="T7" fmla="*/ 51 h 82"/>
                  <a:gd name="T8" fmla="*/ 157 w 194"/>
                  <a:gd name="T9" fmla="*/ 52 h 82"/>
                  <a:gd name="T10" fmla="*/ 162 w 194"/>
                  <a:gd name="T11" fmla="*/ 54 h 82"/>
                  <a:gd name="T12" fmla="*/ 169 w 194"/>
                  <a:gd name="T13" fmla="*/ 55 h 82"/>
                  <a:gd name="T14" fmla="*/ 174 w 194"/>
                  <a:gd name="T15" fmla="*/ 58 h 82"/>
                  <a:gd name="T16" fmla="*/ 180 w 194"/>
                  <a:gd name="T17" fmla="*/ 63 h 82"/>
                  <a:gd name="T18" fmla="*/ 194 w 194"/>
                  <a:gd name="T19" fmla="*/ 65 h 82"/>
                  <a:gd name="T20" fmla="*/ 187 w 194"/>
                  <a:gd name="T21" fmla="*/ 75 h 82"/>
                  <a:gd name="T22" fmla="*/ 180 w 194"/>
                  <a:gd name="T23" fmla="*/ 80 h 82"/>
                  <a:gd name="T24" fmla="*/ 170 w 194"/>
                  <a:gd name="T25" fmla="*/ 82 h 82"/>
                  <a:gd name="T26" fmla="*/ 159 w 194"/>
                  <a:gd name="T27" fmla="*/ 82 h 82"/>
                  <a:gd name="T28" fmla="*/ 147 w 194"/>
                  <a:gd name="T29" fmla="*/ 81 h 82"/>
                  <a:gd name="T30" fmla="*/ 136 w 194"/>
                  <a:gd name="T31" fmla="*/ 79 h 82"/>
                  <a:gd name="T32" fmla="*/ 126 w 194"/>
                  <a:gd name="T33" fmla="*/ 78 h 82"/>
                  <a:gd name="T34" fmla="*/ 115 w 194"/>
                  <a:gd name="T35" fmla="*/ 77 h 82"/>
                  <a:gd name="T36" fmla="*/ 103 w 194"/>
                  <a:gd name="T37" fmla="*/ 76 h 82"/>
                  <a:gd name="T38" fmla="*/ 90 w 194"/>
                  <a:gd name="T39" fmla="*/ 76 h 82"/>
                  <a:gd name="T40" fmla="*/ 77 w 194"/>
                  <a:gd name="T41" fmla="*/ 73 h 82"/>
                  <a:gd name="T42" fmla="*/ 64 w 194"/>
                  <a:gd name="T43" fmla="*/ 72 h 82"/>
                  <a:gd name="T44" fmla="*/ 51 w 194"/>
                  <a:gd name="T45" fmla="*/ 70 h 82"/>
                  <a:gd name="T46" fmla="*/ 38 w 194"/>
                  <a:gd name="T47" fmla="*/ 69 h 82"/>
                  <a:gd name="T48" fmla="*/ 25 w 194"/>
                  <a:gd name="T49" fmla="*/ 67 h 82"/>
                  <a:gd name="T50" fmla="*/ 13 w 194"/>
                  <a:gd name="T51" fmla="*/ 65 h 82"/>
                  <a:gd name="T52" fmla="*/ 0 w 194"/>
                  <a:gd name="T53" fmla="*/ 3 h 82"/>
                  <a:gd name="T54" fmla="*/ 3 w 194"/>
                  <a:gd name="T55" fmla="*/ 4 h 82"/>
                  <a:gd name="T56" fmla="*/ 6 w 194"/>
                  <a:gd name="T57" fmla="*/ 3 h 82"/>
                  <a:gd name="T58" fmla="*/ 8 w 194"/>
                  <a:gd name="T59" fmla="*/ 1 h 82"/>
                  <a:gd name="T60" fmla="*/ 11 w 194"/>
                  <a:gd name="T61" fmla="*/ 0 h 82"/>
                  <a:gd name="T62" fmla="*/ 26 w 194"/>
                  <a:gd name="T63" fmla="*/ 3 h 82"/>
                  <a:gd name="T64" fmla="*/ 42 w 194"/>
                  <a:gd name="T65" fmla="*/ 9 h 82"/>
                  <a:gd name="T66" fmla="*/ 56 w 194"/>
                  <a:gd name="T67" fmla="*/ 14 h 82"/>
                  <a:gd name="T68" fmla="*/ 72 w 194"/>
                  <a:gd name="T69" fmla="*/ 19 h 82"/>
                  <a:gd name="T70" fmla="*/ 87 w 194"/>
                  <a:gd name="T71" fmla="*/ 26 h 82"/>
                  <a:gd name="T72" fmla="*/ 101 w 194"/>
                  <a:gd name="T73" fmla="*/ 33 h 82"/>
                  <a:gd name="T74" fmla="*/ 116 w 194"/>
                  <a:gd name="T75" fmla="*/ 40 h 82"/>
                  <a:gd name="T76" fmla="*/ 130 w 194"/>
                  <a:gd name="T7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82">
                    <a:moveTo>
                      <a:pt x="130" y="47"/>
                    </a:moveTo>
                    <a:lnTo>
                      <a:pt x="136" y="50"/>
                    </a:lnTo>
                    <a:lnTo>
                      <a:pt x="143" y="51"/>
                    </a:lnTo>
                    <a:lnTo>
                      <a:pt x="149" y="51"/>
                    </a:lnTo>
                    <a:lnTo>
                      <a:pt x="157" y="52"/>
                    </a:lnTo>
                    <a:lnTo>
                      <a:pt x="162" y="54"/>
                    </a:lnTo>
                    <a:lnTo>
                      <a:pt x="169" y="55"/>
                    </a:lnTo>
                    <a:lnTo>
                      <a:pt x="174" y="58"/>
                    </a:lnTo>
                    <a:lnTo>
                      <a:pt x="180" y="63"/>
                    </a:lnTo>
                    <a:lnTo>
                      <a:pt x="194" y="65"/>
                    </a:lnTo>
                    <a:lnTo>
                      <a:pt x="187" y="75"/>
                    </a:lnTo>
                    <a:lnTo>
                      <a:pt x="180" y="80"/>
                    </a:lnTo>
                    <a:lnTo>
                      <a:pt x="170" y="82"/>
                    </a:lnTo>
                    <a:lnTo>
                      <a:pt x="159" y="82"/>
                    </a:lnTo>
                    <a:lnTo>
                      <a:pt x="147" y="81"/>
                    </a:lnTo>
                    <a:lnTo>
                      <a:pt x="136" y="79"/>
                    </a:lnTo>
                    <a:lnTo>
                      <a:pt x="126" y="78"/>
                    </a:lnTo>
                    <a:lnTo>
                      <a:pt x="115" y="77"/>
                    </a:lnTo>
                    <a:lnTo>
                      <a:pt x="103" y="76"/>
                    </a:lnTo>
                    <a:lnTo>
                      <a:pt x="90" y="76"/>
                    </a:lnTo>
                    <a:lnTo>
                      <a:pt x="77" y="73"/>
                    </a:lnTo>
                    <a:lnTo>
                      <a:pt x="64" y="72"/>
                    </a:lnTo>
                    <a:lnTo>
                      <a:pt x="51" y="70"/>
                    </a:lnTo>
                    <a:lnTo>
                      <a:pt x="38" y="69"/>
                    </a:lnTo>
                    <a:lnTo>
                      <a:pt x="25" y="67"/>
                    </a:lnTo>
                    <a:lnTo>
                      <a:pt x="13" y="65"/>
                    </a:lnTo>
                    <a:lnTo>
                      <a:pt x="0" y="3"/>
                    </a:lnTo>
                    <a:lnTo>
                      <a:pt x="3" y="4"/>
                    </a:lnTo>
                    <a:lnTo>
                      <a:pt x="6" y="3"/>
                    </a:lnTo>
                    <a:lnTo>
                      <a:pt x="8" y="1"/>
                    </a:lnTo>
                    <a:lnTo>
                      <a:pt x="11" y="0"/>
                    </a:lnTo>
                    <a:lnTo>
                      <a:pt x="26" y="3"/>
                    </a:lnTo>
                    <a:lnTo>
                      <a:pt x="42" y="9"/>
                    </a:lnTo>
                    <a:lnTo>
                      <a:pt x="56" y="14"/>
                    </a:lnTo>
                    <a:lnTo>
                      <a:pt x="72" y="19"/>
                    </a:lnTo>
                    <a:lnTo>
                      <a:pt x="87" y="26"/>
                    </a:lnTo>
                    <a:lnTo>
                      <a:pt x="101" y="33"/>
                    </a:lnTo>
                    <a:lnTo>
                      <a:pt x="116" y="40"/>
                    </a:lnTo>
                    <a:lnTo>
                      <a:pt x="130" y="4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7" name="Freeform 337"/>
              <p:cNvSpPr>
                <a:spLocks/>
              </p:cNvSpPr>
              <p:nvPr/>
            </p:nvSpPr>
            <p:spPr bwMode="auto">
              <a:xfrm>
                <a:off x="2305" y="1105"/>
                <a:ext cx="6" cy="5"/>
              </a:xfrm>
              <a:custGeom>
                <a:avLst/>
                <a:gdLst>
                  <a:gd name="T0" fmla="*/ 22 w 22"/>
                  <a:gd name="T1" fmla="*/ 0 h 21"/>
                  <a:gd name="T2" fmla="*/ 22 w 22"/>
                  <a:gd name="T3" fmla="*/ 7 h 21"/>
                  <a:gd name="T4" fmla="*/ 16 w 22"/>
                  <a:gd name="T5" fmla="*/ 10 h 21"/>
                  <a:gd name="T6" fmla="*/ 10 w 22"/>
                  <a:gd name="T7" fmla="*/ 15 h 21"/>
                  <a:gd name="T8" fmla="*/ 6 w 22"/>
                  <a:gd name="T9" fmla="*/ 21 h 21"/>
                  <a:gd name="T10" fmla="*/ 1 w 22"/>
                  <a:gd name="T11" fmla="*/ 21 h 21"/>
                  <a:gd name="T12" fmla="*/ 0 w 22"/>
                  <a:gd name="T13" fmla="*/ 11 h 21"/>
                  <a:gd name="T14" fmla="*/ 6 w 22"/>
                  <a:gd name="T15" fmla="*/ 5 h 21"/>
                  <a:gd name="T16" fmla="*/ 13 w 22"/>
                  <a:gd name="T17" fmla="*/ 1 h 21"/>
                  <a:gd name="T18" fmla="*/ 22 w 22"/>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22" y="0"/>
                    </a:moveTo>
                    <a:lnTo>
                      <a:pt x="22" y="7"/>
                    </a:lnTo>
                    <a:lnTo>
                      <a:pt x="16" y="10"/>
                    </a:lnTo>
                    <a:lnTo>
                      <a:pt x="10" y="15"/>
                    </a:lnTo>
                    <a:lnTo>
                      <a:pt x="6" y="21"/>
                    </a:lnTo>
                    <a:lnTo>
                      <a:pt x="1" y="21"/>
                    </a:lnTo>
                    <a:lnTo>
                      <a:pt x="0" y="11"/>
                    </a:lnTo>
                    <a:lnTo>
                      <a:pt x="6" y="5"/>
                    </a:lnTo>
                    <a:lnTo>
                      <a:pt x="13" y="1"/>
                    </a:lnTo>
                    <a:lnTo>
                      <a:pt x="22"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8" name="Freeform 338"/>
              <p:cNvSpPr>
                <a:spLocks/>
              </p:cNvSpPr>
              <p:nvPr/>
            </p:nvSpPr>
            <p:spPr bwMode="auto">
              <a:xfrm>
                <a:off x="2241" y="1106"/>
                <a:ext cx="31" cy="11"/>
              </a:xfrm>
              <a:custGeom>
                <a:avLst/>
                <a:gdLst>
                  <a:gd name="T0" fmla="*/ 122 w 122"/>
                  <a:gd name="T1" fmla="*/ 39 h 43"/>
                  <a:gd name="T2" fmla="*/ 114 w 122"/>
                  <a:gd name="T3" fmla="*/ 43 h 43"/>
                  <a:gd name="T4" fmla="*/ 107 w 122"/>
                  <a:gd name="T5" fmla="*/ 42 h 43"/>
                  <a:gd name="T6" fmla="*/ 99 w 122"/>
                  <a:gd name="T7" fmla="*/ 39 h 43"/>
                  <a:gd name="T8" fmla="*/ 93 w 122"/>
                  <a:gd name="T9" fmla="*/ 36 h 43"/>
                  <a:gd name="T10" fmla="*/ 88 w 122"/>
                  <a:gd name="T11" fmla="*/ 42 h 43"/>
                  <a:gd name="T12" fmla="*/ 79 w 122"/>
                  <a:gd name="T13" fmla="*/ 39 h 43"/>
                  <a:gd name="T14" fmla="*/ 68 w 122"/>
                  <a:gd name="T15" fmla="*/ 37 h 43"/>
                  <a:gd name="T16" fmla="*/ 56 w 122"/>
                  <a:gd name="T17" fmla="*/ 36 h 43"/>
                  <a:gd name="T18" fmla="*/ 45 w 122"/>
                  <a:gd name="T19" fmla="*/ 34 h 43"/>
                  <a:gd name="T20" fmla="*/ 34 w 122"/>
                  <a:gd name="T21" fmla="*/ 33 h 43"/>
                  <a:gd name="T22" fmla="*/ 25 w 122"/>
                  <a:gd name="T23" fmla="*/ 32 h 43"/>
                  <a:gd name="T24" fmla="*/ 15 w 122"/>
                  <a:gd name="T25" fmla="*/ 28 h 43"/>
                  <a:gd name="T26" fmla="*/ 7 w 122"/>
                  <a:gd name="T27" fmla="*/ 23 h 43"/>
                  <a:gd name="T28" fmla="*/ 16 w 122"/>
                  <a:gd name="T29" fmla="*/ 23 h 43"/>
                  <a:gd name="T30" fmla="*/ 26 w 122"/>
                  <a:gd name="T31" fmla="*/ 23 h 43"/>
                  <a:gd name="T32" fmla="*/ 35 w 122"/>
                  <a:gd name="T33" fmla="*/ 24 h 43"/>
                  <a:gd name="T34" fmla="*/ 45 w 122"/>
                  <a:gd name="T35" fmla="*/ 26 h 43"/>
                  <a:gd name="T36" fmla="*/ 55 w 122"/>
                  <a:gd name="T37" fmla="*/ 28 h 43"/>
                  <a:gd name="T38" fmla="*/ 64 w 122"/>
                  <a:gd name="T39" fmla="*/ 29 h 43"/>
                  <a:gd name="T40" fmla="*/ 73 w 122"/>
                  <a:gd name="T41" fmla="*/ 30 h 43"/>
                  <a:gd name="T42" fmla="*/ 83 w 122"/>
                  <a:gd name="T43" fmla="*/ 31 h 43"/>
                  <a:gd name="T44" fmla="*/ 73 w 122"/>
                  <a:gd name="T45" fmla="*/ 25 h 43"/>
                  <a:gd name="T46" fmla="*/ 64 w 122"/>
                  <a:gd name="T47" fmla="*/ 21 h 43"/>
                  <a:gd name="T48" fmla="*/ 53 w 122"/>
                  <a:gd name="T49" fmla="*/ 19 h 43"/>
                  <a:gd name="T50" fmla="*/ 41 w 122"/>
                  <a:gd name="T51" fmla="*/ 18 h 43"/>
                  <a:gd name="T52" fmla="*/ 30 w 122"/>
                  <a:gd name="T53" fmla="*/ 17 h 43"/>
                  <a:gd name="T54" fmla="*/ 19 w 122"/>
                  <a:gd name="T55" fmla="*/ 16 h 43"/>
                  <a:gd name="T56" fmla="*/ 8 w 122"/>
                  <a:gd name="T57" fmla="*/ 14 h 43"/>
                  <a:gd name="T58" fmla="*/ 0 w 122"/>
                  <a:gd name="T59" fmla="*/ 10 h 43"/>
                  <a:gd name="T60" fmla="*/ 3 w 122"/>
                  <a:gd name="T61" fmla="*/ 0 h 43"/>
                  <a:gd name="T62" fmla="*/ 18 w 122"/>
                  <a:gd name="T63" fmla="*/ 2 h 43"/>
                  <a:gd name="T64" fmla="*/ 33 w 122"/>
                  <a:gd name="T65" fmla="*/ 5 h 43"/>
                  <a:gd name="T66" fmla="*/ 48 w 122"/>
                  <a:gd name="T67" fmla="*/ 10 h 43"/>
                  <a:gd name="T68" fmla="*/ 65 w 122"/>
                  <a:gd name="T69" fmla="*/ 14 h 43"/>
                  <a:gd name="T70" fmla="*/ 79 w 122"/>
                  <a:gd name="T71" fmla="*/ 19 h 43"/>
                  <a:gd name="T72" fmla="*/ 94 w 122"/>
                  <a:gd name="T73" fmla="*/ 26 h 43"/>
                  <a:gd name="T74" fmla="*/ 108 w 122"/>
                  <a:gd name="T75" fmla="*/ 32 h 43"/>
                  <a:gd name="T76" fmla="*/ 122 w 122"/>
                  <a:gd name="T7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43">
                    <a:moveTo>
                      <a:pt x="122" y="39"/>
                    </a:moveTo>
                    <a:lnTo>
                      <a:pt x="114" y="43"/>
                    </a:lnTo>
                    <a:lnTo>
                      <a:pt x="107" y="42"/>
                    </a:lnTo>
                    <a:lnTo>
                      <a:pt x="99" y="39"/>
                    </a:lnTo>
                    <a:lnTo>
                      <a:pt x="93" y="36"/>
                    </a:lnTo>
                    <a:lnTo>
                      <a:pt x="88" y="42"/>
                    </a:lnTo>
                    <a:lnTo>
                      <a:pt x="79" y="39"/>
                    </a:lnTo>
                    <a:lnTo>
                      <a:pt x="68" y="37"/>
                    </a:lnTo>
                    <a:lnTo>
                      <a:pt x="56" y="36"/>
                    </a:lnTo>
                    <a:lnTo>
                      <a:pt x="45" y="34"/>
                    </a:lnTo>
                    <a:lnTo>
                      <a:pt x="34" y="33"/>
                    </a:lnTo>
                    <a:lnTo>
                      <a:pt x="25" y="32"/>
                    </a:lnTo>
                    <a:lnTo>
                      <a:pt x="15" y="28"/>
                    </a:lnTo>
                    <a:lnTo>
                      <a:pt x="7" y="23"/>
                    </a:lnTo>
                    <a:lnTo>
                      <a:pt x="16" y="23"/>
                    </a:lnTo>
                    <a:lnTo>
                      <a:pt x="26" y="23"/>
                    </a:lnTo>
                    <a:lnTo>
                      <a:pt x="35" y="24"/>
                    </a:lnTo>
                    <a:lnTo>
                      <a:pt x="45" y="26"/>
                    </a:lnTo>
                    <a:lnTo>
                      <a:pt x="55" y="28"/>
                    </a:lnTo>
                    <a:lnTo>
                      <a:pt x="64" y="29"/>
                    </a:lnTo>
                    <a:lnTo>
                      <a:pt x="73" y="30"/>
                    </a:lnTo>
                    <a:lnTo>
                      <a:pt x="83" y="31"/>
                    </a:lnTo>
                    <a:lnTo>
                      <a:pt x="73" y="25"/>
                    </a:lnTo>
                    <a:lnTo>
                      <a:pt x="64" y="21"/>
                    </a:lnTo>
                    <a:lnTo>
                      <a:pt x="53" y="19"/>
                    </a:lnTo>
                    <a:lnTo>
                      <a:pt x="41" y="18"/>
                    </a:lnTo>
                    <a:lnTo>
                      <a:pt x="30" y="17"/>
                    </a:lnTo>
                    <a:lnTo>
                      <a:pt x="19" y="16"/>
                    </a:lnTo>
                    <a:lnTo>
                      <a:pt x="8" y="14"/>
                    </a:lnTo>
                    <a:lnTo>
                      <a:pt x="0" y="10"/>
                    </a:lnTo>
                    <a:lnTo>
                      <a:pt x="3" y="0"/>
                    </a:lnTo>
                    <a:lnTo>
                      <a:pt x="18" y="2"/>
                    </a:lnTo>
                    <a:lnTo>
                      <a:pt x="33" y="5"/>
                    </a:lnTo>
                    <a:lnTo>
                      <a:pt x="48" y="10"/>
                    </a:lnTo>
                    <a:lnTo>
                      <a:pt x="65" y="14"/>
                    </a:lnTo>
                    <a:lnTo>
                      <a:pt x="79" y="19"/>
                    </a:lnTo>
                    <a:lnTo>
                      <a:pt x="94" y="26"/>
                    </a:lnTo>
                    <a:lnTo>
                      <a:pt x="108" y="32"/>
                    </a:lnTo>
                    <a:lnTo>
                      <a:pt x="122" y="39"/>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79" name="Freeform 339"/>
              <p:cNvSpPr>
                <a:spLocks/>
              </p:cNvSpPr>
              <p:nvPr/>
            </p:nvSpPr>
            <p:spPr bwMode="auto">
              <a:xfrm>
                <a:off x="2323" y="1108"/>
                <a:ext cx="36" cy="17"/>
              </a:xfrm>
              <a:custGeom>
                <a:avLst/>
                <a:gdLst>
                  <a:gd name="T0" fmla="*/ 144 w 144"/>
                  <a:gd name="T1" fmla="*/ 22 h 67"/>
                  <a:gd name="T2" fmla="*/ 144 w 144"/>
                  <a:gd name="T3" fmla="*/ 31 h 67"/>
                  <a:gd name="T4" fmla="*/ 137 w 144"/>
                  <a:gd name="T5" fmla="*/ 36 h 67"/>
                  <a:gd name="T6" fmla="*/ 129 w 144"/>
                  <a:gd name="T7" fmla="*/ 42 h 67"/>
                  <a:gd name="T8" fmla="*/ 124 w 144"/>
                  <a:gd name="T9" fmla="*/ 51 h 67"/>
                  <a:gd name="T10" fmla="*/ 120 w 144"/>
                  <a:gd name="T11" fmla="*/ 67 h 67"/>
                  <a:gd name="T12" fmla="*/ 105 w 144"/>
                  <a:gd name="T13" fmla="*/ 67 h 67"/>
                  <a:gd name="T14" fmla="*/ 91 w 144"/>
                  <a:gd name="T15" fmla="*/ 67 h 67"/>
                  <a:gd name="T16" fmla="*/ 75 w 144"/>
                  <a:gd name="T17" fmla="*/ 65 h 67"/>
                  <a:gd name="T18" fmla="*/ 60 w 144"/>
                  <a:gd name="T19" fmla="*/ 64 h 67"/>
                  <a:gd name="T20" fmla="*/ 45 w 144"/>
                  <a:gd name="T21" fmla="*/ 61 h 67"/>
                  <a:gd name="T22" fmla="*/ 31 w 144"/>
                  <a:gd name="T23" fmla="*/ 59 h 67"/>
                  <a:gd name="T24" fmla="*/ 17 w 144"/>
                  <a:gd name="T25" fmla="*/ 58 h 67"/>
                  <a:gd name="T26" fmla="*/ 4 w 144"/>
                  <a:gd name="T27" fmla="*/ 57 h 67"/>
                  <a:gd name="T28" fmla="*/ 2 w 144"/>
                  <a:gd name="T29" fmla="*/ 55 h 67"/>
                  <a:gd name="T30" fmla="*/ 1 w 144"/>
                  <a:gd name="T31" fmla="*/ 53 h 67"/>
                  <a:gd name="T32" fmla="*/ 0 w 144"/>
                  <a:gd name="T33" fmla="*/ 51 h 67"/>
                  <a:gd name="T34" fmla="*/ 0 w 144"/>
                  <a:gd name="T35" fmla="*/ 48 h 67"/>
                  <a:gd name="T36" fmla="*/ 5 w 144"/>
                  <a:gd name="T37" fmla="*/ 40 h 67"/>
                  <a:gd name="T38" fmla="*/ 13 w 144"/>
                  <a:gd name="T39" fmla="*/ 31 h 67"/>
                  <a:gd name="T40" fmla="*/ 19 w 144"/>
                  <a:gd name="T41" fmla="*/ 23 h 67"/>
                  <a:gd name="T42" fmla="*/ 20 w 144"/>
                  <a:gd name="T43" fmla="*/ 14 h 67"/>
                  <a:gd name="T44" fmla="*/ 22 w 144"/>
                  <a:gd name="T45" fmla="*/ 13 h 67"/>
                  <a:gd name="T46" fmla="*/ 24 w 144"/>
                  <a:gd name="T47" fmla="*/ 12 h 67"/>
                  <a:gd name="T48" fmla="*/ 26 w 144"/>
                  <a:gd name="T49" fmla="*/ 10 h 67"/>
                  <a:gd name="T50" fmla="*/ 27 w 144"/>
                  <a:gd name="T51" fmla="*/ 8 h 67"/>
                  <a:gd name="T52" fmla="*/ 29 w 144"/>
                  <a:gd name="T53" fmla="*/ 14 h 67"/>
                  <a:gd name="T54" fmla="*/ 32 w 144"/>
                  <a:gd name="T55" fmla="*/ 20 h 67"/>
                  <a:gd name="T56" fmla="*/ 38 w 144"/>
                  <a:gd name="T57" fmla="*/ 22 h 67"/>
                  <a:gd name="T58" fmla="*/ 44 w 144"/>
                  <a:gd name="T59" fmla="*/ 20 h 67"/>
                  <a:gd name="T60" fmla="*/ 47 w 144"/>
                  <a:gd name="T61" fmla="*/ 18 h 67"/>
                  <a:gd name="T62" fmla="*/ 52 w 144"/>
                  <a:gd name="T63" fmla="*/ 18 h 67"/>
                  <a:gd name="T64" fmla="*/ 56 w 144"/>
                  <a:gd name="T65" fmla="*/ 19 h 67"/>
                  <a:gd name="T66" fmla="*/ 60 w 144"/>
                  <a:gd name="T67" fmla="*/ 19 h 67"/>
                  <a:gd name="T68" fmla="*/ 66 w 144"/>
                  <a:gd name="T69" fmla="*/ 20 h 67"/>
                  <a:gd name="T70" fmla="*/ 70 w 144"/>
                  <a:gd name="T71" fmla="*/ 20 h 67"/>
                  <a:gd name="T72" fmla="*/ 74 w 144"/>
                  <a:gd name="T73" fmla="*/ 19 h 67"/>
                  <a:gd name="T74" fmla="*/ 78 w 144"/>
                  <a:gd name="T75" fmla="*/ 16 h 67"/>
                  <a:gd name="T76" fmla="*/ 78 w 144"/>
                  <a:gd name="T77" fmla="*/ 0 h 67"/>
                  <a:gd name="T78" fmla="*/ 84 w 144"/>
                  <a:gd name="T79" fmla="*/ 6 h 67"/>
                  <a:gd name="T80" fmla="*/ 92 w 144"/>
                  <a:gd name="T81" fmla="*/ 12 h 67"/>
                  <a:gd name="T82" fmla="*/ 100 w 144"/>
                  <a:gd name="T83" fmla="*/ 14 h 67"/>
                  <a:gd name="T84" fmla="*/ 109 w 144"/>
                  <a:gd name="T85" fmla="*/ 16 h 67"/>
                  <a:gd name="T86" fmla="*/ 118 w 144"/>
                  <a:gd name="T87" fmla="*/ 17 h 67"/>
                  <a:gd name="T88" fmla="*/ 126 w 144"/>
                  <a:gd name="T89" fmla="*/ 18 h 67"/>
                  <a:gd name="T90" fmla="*/ 135 w 144"/>
                  <a:gd name="T91" fmla="*/ 20 h 67"/>
                  <a:gd name="T92" fmla="*/ 144 w 144"/>
                  <a:gd name="T93" fmla="*/ 2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7">
                    <a:moveTo>
                      <a:pt x="144" y="22"/>
                    </a:moveTo>
                    <a:lnTo>
                      <a:pt x="144" y="31"/>
                    </a:lnTo>
                    <a:lnTo>
                      <a:pt x="137" y="36"/>
                    </a:lnTo>
                    <a:lnTo>
                      <a:pt x="129" y="42"/>
                    </a:lnTo>
                    <a:lnTo>
                      <a:pt x="124" y="51"/>
                    </a:lnTo>
                    <a:lnTo>
                      <a:pt x="120" y="67"/>
                    </a:lnTo>
                    <a:lnTo>
                      <a:pt x="105" y="67"/>
                    </a:lnTo>
                    <a:lnTo>
                      <a:pt x="91" y="67"/>
                    </a:lnTo>
                    <a:lnTo>
                      <a:pt x="75" y="65"/>
                    </a:lnTo>
                    <a:lnTo>
                      <a:pt x="60" y="64"/>
                    </a:lnTo>
                    <a:lnTo>
                      <a:pt x="45" y="61"/>
                    </a:lnTo>
                    <a:lnTo>
                      <a:pt x="31" y="59"/>
                    </a:lnTo>
                    <a:lnTo>
                      <a:pt x="17" y="58"/>
                    </a:lnTo>
                    <a:lnTo>
                      <a:pt x="4" y="57"/>
                    </a:lnTo>
                    <a:lnTo>
                      <a:pt x="2" y="55"/>
                    </a:lnTo>
                    <a:lnTo>
                      <a:pt x="1" y="53"/>
                    </a:lnTo>
                    <a:lnTo>
                      <a:pt x="0" y="51"/>
                    </a:lnTo>
                    <a:lnTo>
                      <a:pt x="0" y="48"/>
                    </a:lnTo>
                    <a:lnTo>
                      <a:pt x="5" y="40"/>
                    </a:lnTo>
                    <a:lnTo>
                      <a:pt x="13" y="31"/>
                    </a:lnTo>
                    <a:lnTo>
                      <a:pt x="19" y="23"/>
                    </a:lnTo>
                    <a:lnTo>
                      <a:pt x="20" y="14"/>
                    </a:lnTo>
                    <a:lnTo>
                      <a:pt x="22" y="13"/>
                    </a:lnTo>
                    <a:lnTo>
                      <a:pt x="24" y="12"/>
                    </a:lnTo>
                    <a:lnTo>
                      <a:pt x="26" y="10"/>
                    </a:lnTo>
                    <a:lnTo>
                      <a:pt x="27" y="8"/>
                    </a:lnTo>
                    <a:lnTo>
                      <a:pt x="29" y="14"/>
                    </a:lnTo>
                    <a:lnTo>
                      <a:pt x="32" y="20"/>
                    </a:lnTo>
                    <a:lnTo>
                      <a:pt x="38" y="22"/>
                    </a:lnTo>
                    <a:lnTo>
                      <a:pt x="44" y="20"/>
                    </a:lnTo>
                    <a:lnTo>
                      <a:pt x="47" y="18"/>
                    </a:lnTo>
                    <a:lnTo>
                      <a:pt x="52" y="18"/>
                    </a:lnTo>
                    <a:lnTo>
                      <a:pt x="56" y="19"/>
                    </a:lnTo>
                    <a:lnTo>
                      <a:pt x="60" y="19"/>
                    </a:lnTo>
                    <a:lnTo>
                      <a:pt x="66" y="20"/>
                    </a:lnTo>
                    <a:lnTo>
                      <a:pt x="70" y="20"/>
                    </a:lnTo>
                    <a:lnTo>
                      <a:pt x="74" y="19"/>
                    </a:lnTo>
                    <a:lnTo>
                      <a:pt x="78" y="16"/>
                    </a:lnTo>
                    <a:lnTo>
                      <a:pt x="78" y="0"/>
                    </a:lnTo>
                    <a:lnTo>
                      <a:pt x="84" y="6"/>
                    </a:lnTo>
                    <a:lnTo>
                      <a:pt x="92" y="12"/>
                    </a:lnTo>
                    <a:lnTo>
                      <a:pt x="100" y="14"/>
                    </a:lnTo>
                    <a:lnTo>
                      <a:pt x="109" y="16"/>
                    </a:lnTo>
                    <a:lnTo>
                      <a:pt x="118" y="17"/>
                    </a:lnTo>
                    <a:lnTo>
                      <a:pt x="126" y="18"/>
                    </a:lnTo>
                    <a:lnTo>
                      <a:pt x="135" y="20"/>
                    </a:lnTo>
                    <a:lnTo>
                      <a:pt x="144"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0" name="Freeform 340"/>
              <p:cNvSpPr>
                <a:spLocks/>
              </p:cNvSpPr>
              <p:nvPr/>
            </p:nvSpPr>
            <p:spPr bwMode="auto">
              <a:xfrm>
                <a:off x="2310" y="1109"/>
                <a:ext cx="5" cy="4"/>
              </a:xfrm>
              <a:custGeom>
                <a:avLst/>
                <a:gdLst>
                  <a:gd name="T0" fmla="*/ 21 w 21"/>
                  <a:gd name="T1" fmla="*/ 3 h 15"/>
                  <a:gd name="T2" fmla="*/ 18 w 21"/>
                  <a:gd name="T3" fmla="*/ 8 h 15"/>
                  <a:gd name="T4" fmla="*/ 14 w 21"/>
                  <a:gd name="T5" fmla="*/ 11 h 15"/>
                  <a:gd name="T6" fmla="*/ 8 w 21"/>
                  <a:gd name="T7" fmla="*/ 14 h 15"/>
                  <a:gd name="T8" fmla="*/ 4 w 21"/>
                  <a:gd name="T9" fmla="*/ 15 h 15"/>
                  <a:gd name="T10" fmla="*/ 2 w 21"/>
                  <a:gd name="T11" fmla="*/ 13 h 15"/>
                  <a:gd name="T12" fmla="*/ 1 w 21"/>
                  <a:gd name="T13" fmla="*/ 11 h 15"/>
                  <a:gd name="T14" fmla="*/ 0 w 21"/>
                  <a:gd name="T15" fmla="*/ 8 h 15"/>
                  <a:gd name="T16" fmla="*/ 0 w 21"/>
                  <a:gd name="T17" fmla="*/ 4 h 15"/>
                  <a:gd name="T18" fmla="*/ 5 w 21"/>
                  <a:gd name="T19" fmla="*/ 2 h 15"/>
                  <a:gd name="T20" fmla="*/ 10 w 21"/>
                  <a:gd name="T21" fmla="*/ 0 h 15"/>
                  <a:gd name="T22" fmla="*/ 16 w 21"/>
                  <a:gd name="T23" fmla="*/ 0 h 15"/>
                  <a:gd name="T24" fmla="*/ 21 w 21"/>
                  <a:gd name="T2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5">
                    <a:moveTo>
                      <a:pt x="21" y="3"/>
                    </a:moveTo>
                    <a:lnTo>
                      <a:pt x="18" y="8"/>
                    </a:lnTo>
                    <a:lnTo>
                      <a:pt x="14" y="11"/>
                    </a:lnTo>
                    <a:lnTo>
                      <a:pt x="8" y="14"/>
                    </a:lnTo>
                    <a:lnTo>
                      <a:pt x="4" y="15"/>
                    </a:lnTo>
                    <a:lnTo>
                      <a:pt x="2" y="13"/>
                    </a:lnTo>
                    <a:lnTo>
                      <a:pt x="1" y="11"/>
                    </a:lnTo>
                    <a:lnTo>
                      <a:pt x="0" y="8"/>
                    </a:lnTo>
                    <a:lnTo>
                      <a:pt x="0" y="4"/>
                    </a:lnTo>
                    <a:lnTo>
                      <a:pt x="5" y="2"/>
                    </a:lnTo>
                    <a:lnTo>
                      <a:pt x="10" y="0"/>
                    </a:lnTo>
                    <a:lnTo>
                      <a:pt x="16" y="0"/>
                    </a:lnTo>
                    <a:lnTo>
                      <a:pt x="21" y="3"/>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1" name="Freeform 341"/>
              <p:cNvSpPr>
                <a:spLocks/>
              </p:cNvSpPr>
              <p:nvPr/>
            </p:nvSpPr>
            <p:spPr bwMode="auto">
              <a:xfrm>
                <a:off x="2314" y="1113"/>
                <a:ext cx="8" cy="3"/>
              </a:xfrm>
              <a:custGeom>
                <a:avLst/>
                <a:gdLst>
                  <a:gd name="T0" fmla="*/ 33 w 33"/>
                  <a:gd name="T1" fmla="*/ 6 h 10"/>
                  <a:gd name="T2" fmla="*/ 33 w 33"/>
                  <a:gd name="T3" fmla="*/ 10 h 10"/>
                  <a:gd name="T4" fmla="*/ 0 w 33"/>
                  <a:gd name="T5" fmla="*/ 10 h 10"/>
                  <a:gd name="T6" fmla="*/ 0 w 33"/>
                  <a:gd name="T7" fmla="*/ 3 h 10"/>
                  <a:gd name="T8" fmla="*/ 7 w 33"/>
                  <a:gd name="T9" fmla="*/ 2 h 10"/>
                  <a:gd name="T10" fmla="*/ 16 w 33"/>
                  <a:gd name="T11" fmla="*/ 1 h 10"/>
                  <a:gd name="T12" fmla="*/ 24 w 33"/>
                  <a:gd name="T13" fmla="*/ 1 h 10"/>
                  <a:gd name="T14" fmla="*/ 31 w 33"/>
                  <a:gd name="T15" fmla="*/ 0 h 10"/>
                  <a:gd name="T16" fmla="*/ 33 w 3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
                    <a:moveTo>
                      <a:pt x="33" y="6"/>
                    </a:moveTo>
                    <a:lnTo>
                      <a:pt x="33" y="10"/>
                    </a:lnTo>
                    <a:lnTo>
                      <a:pt x="0" y="10"/>
                    </a:lnTo>
                    <a:lnTo>
                      <a:pt x="0" y="3"/>
                    </a:lnTo>
                    <a:lnTo>
                      <a:pt x="7" y="2"/>
                    </a:lnTo>
                    <a:lnTo>
                      <a:pt x="16" y="1"/>
                    </a:lnTo>
                    <a:lnTo>
                      <a:pt x="24" y="1"/>
                    </a:lnTo>
                    <a:lnTo>
                      <a:pt x="31" y="0"/>
                    </a:lnTo>
                    <a:lnTo>
                      <a:pt x="33" y="6"/>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2" name="Freeform 342"/>
              <p:cNvSpPr>
                <a:spLocks/>
              </p:cNvSpPr>
              <p:nvPr/>
            </p:nvSpPr>
            <p:spPr bwMode="auto">
              <a:xfrm>
                <a:off x="2207" y="1127"/>
                <a:ext cx="33" cy="86"/>
              </a:xfrm>
              <a:custGeom>
                <a:avLst/>
                <a:gdLst>
                  <a:gd name="T0" fmla="*/ 127 w 133"/>
                  <a:gd name="T1" fmla="*/ 236 h 346"/>
                  <a:gd name="T2" fmla="*/ 127 w 133"/>
                  <a:gd name="T3" fmla="*/ 255 h 346"/>
                  <a:gd name="T4" fmla="*/ 129 w 133"/>
                  <a:gd name="T5" fmla="*/ 272 h 346"/>
                  <a:gd name="T6" fmla="*/ 131 w 133"/>
                  <a:gd name="T7" fmla="*/ 290 h 346"/>
                  <a:gd name="T8" fmla="*/ 133 w 133"/>
                  <a:gd name="T9" fmla="*/ 309 h 346"/>
                  <a:gd name="T10" fmla="*/ 129 w 133"/>
                  <a:gd name="T11" fmla="*/ 312 h 346"/>
                  <a:gd name="T12" fmla="*/ 125 w 133"/>
                  <a:gd name="T13" fmla="*/ 316 h 346"/>
                  <a:gd name="T14" fmla="*/ 119 w 133"/>
                  <a:gd name="T15" fmla="*/ 320 h 346"/>
                  <a:gd name="T16" fmla="*/ 113 w 133"/>
                  <a:gd name="T17" fmla="*/ 319 h 346"/>
                  <a:gd name="T18" fmla="*/ 113 w 133"/>
                  <a:gd name="T19" fmla="*/ 326 h 346"/>
                  <a:gd name="T20" fmla="*/ 109 w 133"/>
                  <a:gd name="T21" fmla="*/ 333 h 346"/>
                  <a:gd name="T22" fmla="*/ 101 w 133"/>
                  <a:gd name="T23" fmla="*/ 339 h 346"/>
                  <a:gd name="T24" fmla="*/ 94 w 133"/>
                  <a:gd name="T25" fmla="*/ 346 h 346"/>
                  <a:gd name="T26" fmla="*/ 93 w 133"/>
                  <a:gd name="T27" fmla="*/ 329 h 346"/>
                  <a:gd name="T28" fmla="*/ 92 w 133"/>
                  <a:gd name="T29" fmla="*/ 313 h 346"/>
                  <a:gd name="T30" fmla="*/ 91 w 133"/>
                  <a:gd name="T31" fmla="*/ 298 h 346"/>
                  <a:gd name="T32" fmla="*/ 93 w 133"/>
                  <a:gd name="T33" fmla="*/ 281 h 346"/>
                  <a:gd name="T34" fmla="*/ 86 w 133"/>
                  <a:gd name="T35" fmla="*/ 264 h 346"/>
                  <a:gd name="T36" fmla="*/ 81 w 133"/>
                  <a:gd name="T37" fmla="*/ 247 h 346"/>
                  <a:gd name="T38" fmla="*/ 77 w 133"/>
                  <a:gd name="T39" fmla="*/ 230 h 346"/>
                  <a:gd name="T40" fmla="*/ 72 w 133"/>
                  <a:gd name="T41" fmla="*/ 213 h 346"/>
                  <a:gd name="T42" fmla="*/ 65 w 133"/>
                  <a:gd name="T43" fmla="*/ 196 h 346"/>
                  <a:gd name="T44" fmla="*/ 59 w 133"/>
                  <a:gd name="T45" fmla="*/ 181 h 346"/>
                  <a:gd name="T46" fmla="*/ 51 w 133"/>
                  <a:gd name="T47" fmla="*/ 165 h 346"/>
                  <a:gd name="T48" fmla="*/ 42 w 133"/>
                  <a:gd name="T49" fmla="*/ 150 h 346"/>
                  <a:gd name="T50" fmla="*/ 34 w 133"/>
                  <a:gd name="T51" fmla="*/ 135 h 346"/>
                  <a:gd name="T52" fmla="*/ 23 w 133"/>
                  <a:gd name="T53" fmla="*/ 121 h 346"/>
                  <a:gd name="T54" fmla="*/ 12 w 133"/>
                  <a:gd name="T55" fmla="*/ 106 h 346"/>
                  <a:gd name="T56" fmla="*/ 0 w 133"/>
                  <a:gd name="T57" fmla="*/ 92 h 346"/>
                  <a:gd name="T58" fmla="*/ 10 w 133"/>
                  <a:gd name="T59" fmla="*/ 80 h 346"/>
                  <a:gd name="T60" fmla="*/ 20 w 133"/>
                  <a:gd name="T61" fmla="*/ 69 h 346"/>
                  <a:gd name="T62" fmla="*/ 30 w 133"/>
                  <a:gd name="T63" fmla="*/ 58 h 346"/>
                  <a:gd name="T64" fmla="*/ 39 w 133"/>
                  <a:gd name="T65" fmla="*/ 46 h 346"/>
                  <a:gd name="T66" fmla="*/ 50 w 133"/>
                  <a:gd name="T67" fmla="*/ 35 h 346"/>
                  <a:gd name="T68" fmla="*/ 61 w 133"/>
                  <a:gd name="T69" fmla="*/ 23 h 346"/>
                  <a:gd name="T70" fmla="*/ 72 w 133"/>
                  <a:gd name="T71" fmla="*/ 12 h 346"/>
                  <a:gd name="T72" fmla="*/ 83 w 133"/>
                  <a:gd name="T73" fmla="*/ 0 h 346"/>
                  <a:gd name="T74" fmla="*/ 90 w 133"/>
                  <a:gd name="T75" fmla="*/ 31 h 346"/>
                  <a:gd name="T76" fmla="*/ 97 w 133"/>
                  <a:gd name="T77" fmla="*/ 60 h 346"/>
                  <a:gd name="T78" fmla="*/ 101 w 133"/>
                  <a:gd name="T79" fmla="*/ 90 h 346"/>
                  <a:gd name="T80" fmla="*/ 105 w 133"/>
                  <a:gd name="T81" fmla="*/ 119 h 346"/>
                  <a:gd name="T82" fmla="*/ 109 w 133"/>
                  <a:gd name="T83" fmla="*/ 149 h 346"/>
                  <a:gd name="T84" fmla="*/ 114 w 133"/>
                  <a:gd name="T85" fmla="*/ 178 h 346"/>
                  <a:gd name="T86" fmla="*/ 119 w 133"/>
                  <a:gd name="T87" fmla="*/ 207 h 346"/>
                  <a:gd name="T88" fmla="*/ 127 w 133"/>
                  <a:gd name="T89" fmla="*/ 2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346">
                    <a:moveTo>
                      <a:pt x="127" y="236"/>
                    </a:moveTo>
                    <a:lnTo>
                      <a:pt x="127" y="255"/>
                    </a:lnTo>
                    <a:lnTo>
                      <a:pt x="129" y="272"/>
                    </a:lnTo>
                    <a:lnTo>
                      <a:pt x="131" y="290"/>
                    </a:lnTo>
                    <a:lnTo>
                      <a:pt x="133" y="309"/>
                    </a:lnTo>
                    <a:lnTo>
                      <a:pt x="129" y="312"/>
                    </a:lnTo>
                    <a:lnTo>
                      <a:pt x="125" y="316"/>
                    </a:lnTo>
                    <a:lnTo>
                      <a:pt x="119" y="320"/>
                    </a:lnTo>
                    <a:lnTo>
                      <a:pt x="113" y="319"/>
                    </a:lnTo>
                    <a:lnTo>
                      <a:pt x="113" y="326"/>
                    </a:lnTo>
                    <a:lnTo>
                      <a:pt x="109" y="333"/>
                    </a:lnTo>
                    <a:lnTo>
                      <a:pt x="101" y="339"/>
                    </a:lnTo>
                    <a:lnTo>
                      <a:pt x="94" y="346"/>
                    </a:lnTo>
                    <a:lnTo>
                      <a:pt x="93" y="329"/>
                    </a:lnTo>
                    <a:lnTo>
                      <a:pt x="92" y="313"/>
                    </a:lnTo>
                    <a:lnTo>
                      <a:pt x="91" y="298"/>
                    </a:lnTo>
                    <a:lnTo>
                      <a:pt x="93" y="281"/>
                    </a:lnTo>
                    <a:lnTo>
                      <a:pt x="86" y="264"/>
                    </a:lnTo>
                    <a:lnTo>
                      <a:pt x="81" y="247"/>
                    </a:lnTo>
                    <a:lnTo>
                      <a:pt x="77" y="230"/>
                    </a:lnTo>
                    <a:lnTo>
                      <a:pt x="72" y="213"/>
                    </a:lnTo>
                    <a:lnTo>
                      <a:pt x="65" y="196"/>
                    </a:lnTo>
                    <a:lnTo>
                      <a:pt x="59" y="181"/>
                    </a:lnTo>
                    <a:lnTo>
                      <a:pt x="51" y="165"/>
                    </a:lnTo>
                    <a:lnTo>
                      <a:pt x="42" y="150"/>
                    </a:lnTo>
                    <a:lnTo>
                      <a:pt x="34" y="135"/>
                    </a:lnTo>
                    <a:lnTo>
                      <a:pt x="23" y="121"/>
                    </a:lnTo>
                    <a:lnTo>
                      <a:pt x="12" y="106"/>
                    </a:lnTo>
                    <a:lnTo>
                      <a:pt x="0" y="92"/>
                    </a:lnTo>
                    <a:lnTo>
                      <a:pt x="10" y="80"/>
                    </a:lnTo>
                    <a:lnTo>
                      <a:pt x="20" y="69"/>
                    </a:lnTo>
                    <a:lnTo>
                      <a:pt x="30" y="58"/>
                    </a:lnTo>
                    <a:lnTo>
                      <a:pt x="39" y="46"/>
                    </a:lnTo>
                    <a:lnTo>
                      <a:pt x="50" y="35"/>
                    </a:lnTo>
                    <a:lnTo>
                      <a:pt x="61" y="23"/>
                    </a:lnTo>
                    <a:lnTo>
                      <a:pt x="72" y="12"/>
                    </a:lnTo>
                    <a:lnTo>
                      <a:pt x="83" y="0"/>
                    </a:lnTo>
                    <a:lnTo>
                      <a:pt x="90" y="31"/>
                    </a:lnTo>
                    <a:lnTo>
                      <a:pt x="97" y="60"/>
                    </a:lnTo>
                    <a:lnTo>
                      <a:pt x="101" y="90"/>
                    </a:lnTo>
                    <a:lnTo>
                      <a:pt x="105" y="119"/>
                    </a:lnTo>
                    <a:lnTo>
                      <a:pt x="109" y="149"/>
                    </a:lnTo>
                    <a:lnTo>
                      <a:pt x="114" y="178"/>
                    </a:lnTo>
                    <a:lnTo>
                      <a:pt x="119" y="207"/>
                    </a:lnTo>
                    <a:lnTo>
                      <a:pt x="127" y="23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3" name="Freeform 343"/>
              <p:cNvSpPr>
                <a:spLocks/>
              </p:cNvSpPr>
              <p:nvPr/>
            </p:nvSpPr>
            <p:spPr bwMode="auto">
              <a:xfrm>
                <a:off x="2245" y="1127"/>
                <a:ext cx="30" cy="52"/>
              </a:xfrm>
              <a:custGeom>
                <a:avLst/>
                <a:gdLst>
                  <a:gd name="T0" fmla="*/ 109 w 119"/>
                  <a:gd name="T1" fmla="*/ 9 h 208"/>
                  <a:gd name="T2" fmla="*/ 115 w 119"/>
                  <a:gd name="T3" fmla="*/ 13 h 208"/>
                  <a:gd name="T4" fmla="*/ 119 w 119"/>
                  <a:gd name="T5" fmla="*/ 19 h 208"/>
                  <a:gd name="T6" fmla="*/ 119 w 119"/>
                  <a:gd name="T7" fmla="*/ 25 h 208"/>
                  <a:gd name="T8" fmla="*/ 118 w 119"/>
                  <a:gd name="T9" fmla="*/ 33 h 208"/>
                  <a:gd name="T10" fmla="*/ 111 w 119"/>
                  <a:gd name="T11" fmla="*/ 50 h 208"/>
                  <a:gd name="T12" fmla="*/ 105 w 119"/>
                  <a:gd name="T13" fmla="*/ 67 h 208"/>
                  <a:gd name="T14" fmla="*/ 97 w 119"/>
                  <a:gd name="T15" fmla="*/ 85 h 208"/>
                  <a:gd name="T16" fmla="*/ 91 w 119"/>
                  <a:gd name="T17" fmla="*/ 102 h 208"/>
                  <a:gd name="T18" fmla="*/ 82 w 119"/>
                  <a:gd name="T19" fmla="*/ 119 h 208"/>
                  <a:gd name="T20" fmla="*/ 74 w 119"/>
                  <a:gd name="T21" fmla="*/ 136 h 208"/>
                  <a:gd name="T22" fmla="*/ 65 w 119"/>
                  <a:gd name="T23" fmla="*/ 152 h 208"/>
                  <a:gd name="T24" fmla="*/ 54 w 119"/>
                  <a:gd name="T25" fmla="*/ 168 h 208"/>
                  <a:gd name="T26" fmla="*/ 51 w 119"/>
                  <a:gd name="T27" fmla="*/ 179 h 208"/>
                  <a:gd name="T28" fmla="*/ 44 w 119"/>
                  <a:gd name="T29" fmla="*/ 189 h 208"/>
                  <a:gd name="T30" fmla="*/ 37 w 119"/>
                  <a:gd name="T31" fmla="*/ 198 h 208"/>
                  <a:gd name="T32" fmla="*/ 30 w 119"/>
                  <a:gd name="T33" fmla="*/ 208 h 208"/>
                  <a:gd name="T34" fmla="*/ 26 w 119"/>
                  <a:gd name="T35" fmla="*/ 205 h 208"/>
                  <a:gd name="T36" fmla="*/ 25 w 119"/>
                  <a:gd name="T37" fmla="*/ 201 h 208"/>
                  <a:gd name="T38" fmla="*/ 26 w 119"/>
                  <a:gd name="T39" fmla="*/ 196 h 208"/>
                  <a:gd name="T40" fmla="*/ 27 w 119"/>
                  <a:gd name="T41" fmla="*/ 191 h 208"/>
                  <a:gd name="T42" fmla="*/ 19 w 119"/>
                  <a:gd name="T43" fmla="*/ 141 h 208"/>
                  <a:gd name="T44" fmla="*/ 14 w 119"/>
                  <a:gd name="T45" fmla="*/ 95 h 208"/>
                  <a:gd name="T46" fmla="*/ 9 w 119"/>
                  <a:gd name="T47" fmla="*/ 48 h 208"/>
                  <a:gd name="T48" fmla="*/ 0 w 119"/>
                  <a:gd name="T49" fmla="*/ 0 h 208"/>
                  <a:gd name="T50" fmla="*/ 13 w 119"/>
                  <a:gd name="T51" fmla="*/ 1 h 208"/>
                  <a:gd name="T52" fmla="*/ 27 w 119"/>
                  <a:gd name="T53" fmla="*/ 3 h 208"/>
                  <a:gd name="T54" fmla="*/ 41 w 119"/>
                  <a:gd name="T55" fmla="*/ 5 h 208"/>
                  <a:gd name="T56" fmla="*/ 55 w 119"/>
                  <a:gd name="T57" fmla="*/ 6 h 208"/>
                  <a:gd name="T58" fmla="*/ 68 w 119"/>
                  <a:gd name="T59" fmla="*/ 7 h 208"/>
                  <a:gd name="T60" fmla="*/ 82 w 119"/>
                  <a:gd name="T61" fmla="*/ 8 h 208"/>
                  <a:gd name="T62" fmla="*/ 96 w 119"/>
                  <a:gd name="T63" fmla="*/ 8 h 208"/>
                  <a:gd name="T64" fmla="*/ 109 w 119"/>
                  <a:gd name="T65"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208">
                    <a:moveTo>
                      <a:pt x="109" y="9"/>
                    </a:moveTo>
                    <a:lnTo>
                      <a:pt x="115" y="13"/>
                    </a:lnTo>
                    <a:lnTo>
                      <a:pt x="119" y="19"/>
                    </a:lnTo>
                    <a:lnTo>
                      <a:pt x="119" y="25"/>
                    </a:lnTo>
                    <a:lnTo>
                      <a:pt x="118" y="33"/>
                    </a:lnTo>
                    <a:lnTo>
                      <a:pt x="111" y="50"/>
                    </a:lnTo>
                    <a:lnTo>
                      <a:pt x="105" y="67"/>
                    </a:lnTo>
                    <a:lnTo>
                      <a:pt x="97" y="85"/>
                    </a:lnTo>
                    <a:lnTo>
                      <a:pt x="91" y="102"/>
                    </a:lnTo>
                    <a:lnTo>
                      <a:pt x="82" y="119"/>
                    </a:lnTo>
                    <a:lnTo>
                      <a:pt x="74" y="136"/>
                    </a:lnTo>
                    <a:lnTo>
                      <a:pt x="65" y="152"/>
                    </a:lnTo>
                    <a:lnTo>
                      <a:pt x="54" y="168"/>
                    </a:lnTo>
                    <a:lnTo>
                      <a:pt x="51" y="179"/>
                    </a:lnTo>
                    <a:lnTo>
                      <a:pt x="44" y="189"/>
                    </a:lnTo>
                    <a:lnTo>
                      <a:pt x="37" y="198"/>
                    </a:lnTo>
                    <a:lnTo>
                      <a:pt x="30" y="208"/>
                    </a:lnTo>
                    <a:lnTo>
                      <a:pt x="26" y="205"/>
                    </a:lnTo>
                    <a:lnTo>
                      <a:pt x="25" y="201"/>
                    </a:lnTo>
                    <a:lnTo>
                      <a:pt x="26" y="196"/>
                    </a:lnTo>
                    <a:lnTo>
                      <a:pt x="27" y="191"/>
                    </a:lnTo>
                    <a:lnTo>
                      <a:pt x="19" y="141"/>
                    </a:lnTo>
                    <a:lnTo>
                      <a:pt x="14" y="95"/>
                    </a:lnTo>
                    <a:lnTo>
                      <a:pt x="9" y="48"/>
                    </a:lnTo>
                    <a:lnTo>
                      <a:pt x="0" y="0"/>
                    </a:lnTo>
                    <a:lnTo>
                      <a:pt x="13" y="1"/>
                    </a:lnTo>
                    <a:lnTo>
                      <a:pt x="27" y="3"/>
                    </a:lnTo>
                    <a:lnTo>
                      <a:pt x="41" y="5"/>
                    </a:lnTo>
                    <a:lnTo>
                      <a:pt x="55" y="6"/>
                    </a:lnTo>
                    <a:lnTo>
                      <a:pt x="68" y="7"/>
                    </a:lnTo>
                    <a:lnTo>
                      <a:pt x="82" y="8"/>
                    </a:lnTo>
                    <a:lnTo>
                      <a:pt x="96" y="8"/>
                    </a:lnTo>
                    <a:lnTo>
                      <a:pt x="109"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4" name="Freeform 344"/>
              <p:cNvSpPr>
                <a:spLocks/>
              </p:cNvSpPr>
              <p:nvPr/>
            </p:nvSpPr>
            <p:spPr bwMode="auto">
              <a:xfrm>
                <a:off x="2147" y="1128"/>
                <a:ext cx="3" cy="5"/>
              </a:xfrm>
              <a:custGeom>
                <a:avLst/>
                <a:gdLst>
                  <a:gd name="T0" fmla="*/ 13 w 14"/>
                  <a:gd name="T1" fmla="*/ 18 h 18"/>
                  <a:gd name="T2" fmla="*/ 0 w 14"/>
                  <a:gd name="T3" fmla="*/ 17 h 18"/>
                  <a:gd name="T4" fmla="*/ 2 w 14"/>
                  <a:gd name="T5" fmla="*/ 0 h 18"/>
                  <a:gd name="T6" fmla="*/ 14 w 14"/>
                  <a:gd name="T7" fmla="*/ 1 h 18"/>
                  <a:gd name="T8" fmla="*/ 13 w 14"/>
                  <a:gd name="T9" fmla="*/ 18 h 18"/>
                </a:gdLst>
                <a:ahLst/>
                <a:cxnLst>
                  <a:cxn ang="0">
                    <a:pos x="T0" y="T1"/>
                  </a:cxn>
                  <a:cxn ang="0">
                    <a:pos x="T2" y="T3"/>
                  </a:cxn>
                  <a:cxn ang="0">
                    <a:pos x="T4" y="T5"/>
                  </a:cxn>
                  <a:cxn ang="0">
                    <a:pos x="T6" y="T7"/>
                  </a:cxn>
                  <a:cxn ang="0">
                    <a:pos x="T8" y="T9"/>
                  </a:cxn>
                </a:cxnLst>
                <a:rect l="0" t="0" r="r" b="b"/>
                <a:pathLst>
                  <a:path w="14" h="18">
                    <a:moveTo>
                      <a:pt x="13" y="18"/>
                    </a:moveTo>
                    <a:lnTo>
                      <a:pt x="0" y="17"/>
                    </a:lnTo>
                    <a:lnTo>
                      <a:pt x="2" y="0"/>
                    </a:lnTo>
                    <a:lnTo>
                      <a:pt x="14" y="1"/>
                    </a:lnTo>
                    <a:lnTo>
                      <a:pt x="13" y="1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5" name="Freeform 345"/>
              <p:cNvSpPr>
                <a:spLocks/>
              </p:cNvSpPr>
              <p:nvPr/>
            </p:nvSpPr>
            <p:spPr bwMode="auto">
              <a:xfrm>
                <a:off x="2155" y="1128"/>
                <a:ext cx="3" cy="6"/>
              </a:xfrm>
              <a:custGeom>
                <a:avLst/>
                <a:gdLst>
                  <a:gd name="T0" fmla="*/ 11 w 11"/>
                  <a:gd name="T1" fmla="*/ 1 h 20"/>
                  <a:gd name="T2" fmla="*/ 10 w 11"/>
                  <a:gd name="T3" fmla="*/ 5 h 20"/>
                  <a:gd name="T4" fmla="*/ 10 w 11"/>
                  <a:gd name="T5" fmla="*/ 11 h 20"/>
                  <a:gd name="T6" fmla="*/ 9 w 11"/>
                  <a:gd name="T7" fmla="*/ 16 h 20"/>
                  <a:gd name="T8" fmla="*/ 8 w 11"/>
                  <a:gd name="T9" fmla="*/ 20 h 20"/>
                  <a:gd name="T10" fmla="*/ 0 w 11"/>
                  <a:gd name="T11" fmla="*/ 19 h 20"/>
                  <a:gd name="T12" fmla="*/ 0 w 11"/>
                  <a:gd name="T13" fmla="*/ 15 h 20"/>
                  <a:gd name="T14" fmla="*/ 1 w 11"/>
                  <a:gd name="T15" fmla="*/ 7 h 20"/>
                  <a:gd name="T16" fmla="*/ 1 w 11"/>
                  <a:gd name="T17" fmla="*/ 0 h 20"/>
                  <a:gd name="T18" fmla="*/ 4 w 11"/>
                  <a:gd name="T19" fmla="*/ 1 h 20"/>
                  <a:gd name="T20" fmla="*/ 6 w 11"/>
                  <a:gd name="T21" fmla="*/ 1 h 20"/>
                  <a:gd name="T22" fmla="*/ 9 w 11"/>
                  <a:gd name="T23" fmla="*/ 1 h 20"/>
                  <a:gd name="T24" fmla="*/ 11 w 11"/>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1" y="1"/>
                    </a:moveTo>
                    <a:lnTo>
                      <a:pt x="10" y="5"/>
                    </a:lnTo>
                    <a:lnTo>
                      <a:pt x="10" y="11"/>
                    </a:lnTo>
                    <a:lnTo>
                      <a:pt x="9" y="16"/>
                    </a:lnTo>
                    <a:lnTo>
                      <a:pt x="8" y="20"/>
                    </a:lnTo>
                    <a:lnTo>
                      <a:pt x="0" y="19"/>
                    </a:lnTo>
                    <a:lnTo>
                      <a:pt x="0" y="15"/>
                    </a:lnTo>
                    <a:lnTo>
                      <a:pt x="1" y="7"/>
                    </a:lnTo>
                    <a:lnTo>
                      <a:pt x="1" y="0"/>
                    </a:lnTo>
                    <a:lnTo>
                      <a:pt x="4" y="1"/>
                    </a:lnTo>
                    <a:lnTo>
                      <a:pt x="6" y="1"/>
                    </a:lnTo>
                    <a:lnTo>
                      <a:pt x="9" y="1"/>
                    </a:lnTo>
                    <a:lnTo>
                      <a:pt x="11"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6" name="Freeform 346"/>
              <p:cNvSpPr>
                <a:spLocks/>
              </p:cNvSpPr>
              <p:nvPr/>
            </p:nvSpPr>
            <p:spPr bwMode="auto">
              <a:xfrm>
                <a:off x="2139" y="1129"/>
                <a:ext cx="3" cy="5"/>
              </a:xfrm>
              <a:custGeom>
                <a:avLst/>
                <a:gdLst>
                  <a:gd name="T0" fmla="*/ 12 w 12"/>
                  <a:gd name="T1" fmla="*/ 0 h 18"/>
                  <a:gd name="T2" fmla="*/ 12 w 12"/>
                  <a:gd name="T3" fmla="*/ 5 h 18"/>
                  <a:gd name="T4" fmla="*/ 12 w 12"/>
                  <a:gd name="T5" fmla="*/ 11 h 18"/>
                  <a:gd name="T6" fmla="*/ 10 w 12"/>
                  <a:gd name="T7" fmla="*/ 16 h 18"/>
                  <a:gd name="T8" fmla="*/ 6 w 12"/>
                  <a:gd name="T9" fmla="*/ 18 h 18"/>
                  <a:gd name="T10" fmla="*/ 3 w 12"/>
                  <a:gd name="T11" fmla="*/ 16 h 18"/>
                  <a:gd name="T12" fmla="*/ 2 w 12"/>
                  <a:gd name="T13" fmla="*/ 12 h 18"/>
                  <a:gd name="T14" fmla="*/ 2 w 12"/>
                  <a:gd name="T15" fmla="*/ 7 h 18"/>
                  <a:gd name="T16" fmla="*/ 0 w 12"/>
                  <a:gd name="T17" fmla="*/ 1 h 18"/>
                  <a:gd name="T18" fmla="*/ 2 w 12"/>
                  <a:gd name="T19" fmla="*/ 0 h 18"/>
                  <a:gd name="T20" fmla="*/ 5 w 12"/>
                  <a:gd name="T21" fmla="*/ 0 h 18"/>
                  <a:gd name="T22" fmla="*/ 8 w 12"/>
                  <a:gd name="T23" fmla="*/ 0 h 18"/>
                  <a:gd name="T24" fmla="*/ 12 w 1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12" y="0"/>
                    </a:moveTo>
                    <a:lnTo>
                      <a:pt x="12" y="5"/>
                    </a:lnTo>
                    <a:lnTo>
                      <a:pt x="12" y="11"/>
                    </a:lnTo>
                    <a:lnTo>
                      <a:pt x="10" y="16"/>
                    </a:lnTo>
                    <a:lnTo>
                      <a:pt x="6" y="18"/>
                    </a:lnTo>
                    <a:lnTo>
                      <a:pt x="3" y="16"/>
                    </a:lnTo>
                    <a:lnTo>
                      <a:pt x="2" y="12"/>
                    </a:lnTo>
                    <a:lnTo>
                      <a:pt x="2" y="7"/>
                    </a:lnTo>
                    <a:lnTo>
                      <a:pt x="0" y="1"/>
                    </a:lnTo>
                    <a:lnTo>
                      <a:pt x="2" y="0"/>
                    </a:lnTo>
                    <a:lnTo>
                      <a:pt x="5" y="0"/>
                    </a:lnTo>
                    <a:lnTo>
                      <a:pt x="8" y="0"/>
                    </a:lnTo>
                    <a:lnTo>
                      <a:pt x="1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7" name="Freeform 347"/>
              <p:cNvSpPr>
                <a:spLocks/>
              </p:cNvSpPr>
              <p:nvPr/>
            </p:nvSpPr>
            <p:spPr bwMode="auto">
              <a:xfrm>
                <a:off x="2161" y="1129"/>
                <a:ext cx="3" cy="5"/>
              </a:xfrm>
              <a:custGeom>
                <a:avLst/>
                <a:gdLst>
                  <a:gd name="T0" fmla="*/ 12 w 12"/>
                  <a:gd name="T1" fmla="*/ 1 h 18"/>
                  <a:gd name="T2" fmla="*/ 9 w 12"/>
                  <a:gd name="T3" fmla="*/ 7 h 18"/>
                  <a:gd name="T4" fmla="*/ 8 w 12"/>
                  <a:gd name="T5" fmla="*/ 13 h 18"/>
                  <a:gd name="T6" fmla="*/ 7 w 12"/>
                  <a:gd name="T7" fmla="*/ 17 h 18"/>
                  <a:gd name="T8" fmla="*/ 0 w 12"/>
                  <a:gd name="T9" fmla="*/ 18 h 18"/>
                  <a:gd name="T10" fmla="*/ 5 w 12"/>
                  <a:gd name="T11" fmla="*/ 0 h 18"/>
                  <a:gd name="T12" fmla="*/ 7 w 12"/>
                  <a:gd name="T13" fmla="*/ 1 h 18"/>
                  <a:gd name="T14" fmla="*/ 9 w 12"/>
                  <a:gd name="T15" fmla="*/ 2 h 18"/>
                  <a:gd name="T16" fmla="*/ 10 w 12"/>
                  <a:gd name="T17" fmla="*/ 1 h 18"/>
                  <a:gd name="T18" fmla="*/ 12 w 12"/>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8">
                    <a:moveTo>
                      <a:pt x="12" y="1"/>
                    </a:moveTo>
                    <a:lnTo>
                      <a:pt x="9" y="7"/>
                    </a:lnTo>
                    <a:lnTo>
                      <a:pt x="8" y="13"/>
                    </a:lnTo>
                    <a:lnTo>
                      <a:pt x="7" y="17"/>
                    </a:lnTo>
                    <a:lnTo>
                      <a:pt x="0" y="18"/>
                    </a:lnTo>
                    <a:lnTo>
                      <a:pt x="5" y="0"/>
                    </a:lnTo>
                    <a:lnTo>
                      <a:pt x="7" y="1"/>
                    </a:lnTo>
                    <a:lnTo>
                      <a:pt x="9" y="2"/>
                    </a:lnTo>
                    <a:lnTo>
                      <a:pt x="10" y="1"/>
                    </a:lnTo>
                    <a:lnTo>
                      <a:pt x="12"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8" name="Freeform 348"/>
              <p:cNvSpPr>
                <a:spLocks/>
              </p:cNvSpPr>
              <p:nvPr/>
            </p:nvSpPr>
            <p:spPr bwMode="auto">
              <a:xfrm>
                <a:off x="2251" y="1130"/>
                <a:ext cx="19" cy="5"/>
              </a:xfrm>
              <a:custGeom>
                <a:avLst/>
                <a:gdLst>
                  <a:gd name="T0" fmla="*/ 69 w 75"/>
                  <a:gd name="T1" fmla="*/ 2 h 21"/>
                  <a:gd name="T2" fmla="*/ 66 w 75"/>
                  <a:gd name="T3" fmla="*/ 6 h 21"/>
                  <a:gd name="T4" fmla="*/ 68 w 75"/>
                  <a:gd name="T5" fmla="*/ 10 h 21"/>
                  <a:gd name="T6" fmla="*/ 72 w 75"/>
                  <a:gd name="T7" fmla="*/ 12 h 21"/>
                  <a:gd name="T8" fmla="*/ 75 w 75"/>
                  <a:gd name="T9" fmla="*/ 15 h 21"/>
                  <a:gd name="T10" fmla="*/ 74 w 75"/>
                  <a:gd name="T11" fmla="*/ 21 h 21"/>
                  <a:gd name="T12" fmla="*/ 0 w 75"/>
                  <a:gd name="T13" fmla="*/ 12 h 21"/>
                  <a:gd name="T14" fmla="*/ 0 w 75"/>
                  <a:gd name="T15" fmla="*/ 8 h 21"/>
                  <a:gd name="T16" fmla="*/ 1 w 75"/>
                  <a:gd name="T17" fmla="*/ 4 h 21"/>
                  <a:gd name="T18" fmla="*/ 3 w 75"/>
                  <a:gd name="T19" fmla="*/ 1 h 21"/>
                  <a:gd name="T20" fmla="*/ 6 w 75"/>
                  <a:gd name="T21" fmla="*/ 0 h 21"/>
                  <a:gd name="T22" fmla="*/ 14 w 75"/>
                  <a:gd name="T23" fmla="*/ 1 h 21"/>
                  <a:gd name="T24" fmla="*/ 22 w 75"/>
                  <a:gd name="T25" fmla="*/ 2 h 21"/>
                  <a:gd name="T26" fmla="*/ 31 w 75"/>
                  <a:gd name="T27" fmla="*/ 5 h 21"/>
                  <a:gd name="T28" fmla="*/ 40 w 75"/>
                  <a:gd name="T29" fmla="*/ 6 h 21"/>
                  <a:gd name="T30" fmla="*/ 47 w 75"/>
                  <a:gd name="T31" fmla="*/ 6 h 21"/>
                  <a:gd name="T32" fmla="*/ 55 w 75"/>
                  <a:gd name="T33" fmla="*/ 6 h 21"/>
                  <a:gd name="T34" fmla="*/ 62 w 75"/>
                  <a:gd name="T35" fmla="*/ 5 h 21"/>
                  <a:gd name="T36" fmla="*/ 69 w 75"/>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21">
                    <a:moveTo>
                      <a:pt x="69" y="2"/>
                    </a:moveTo>
                    <a:lnTo>
                      <a:pt x="66" y="6"/>
                    </a:lnTo>
                    <a:lnTo>
                      <a:pt x="68" y="10"/>
                    </a:lnTo>
                    <a:lnTo>
                      <a:pt x="72" y="12"/>
                    </a:lnTo>
                    <a:lnTo>
                      <a:pt x="75" y="15"/>
                    </a:lnTo>
                    <a:lnTo>
                      <a:pt x="74" y="21"/>
                    </a:lnTo>
                    <a:lnTo>
                      <a:pt x="0" y="12"/>
                    </a:lnTo>
                    <a:lnTo>
                      <a:pt x="0" y="8"/>
                    </a:lnTo>
                    <a:lnTo>
                      <a:pt x="1" y="4"/>
                    </a:lnTo>
                    <a:lnTo>
                      <a:pt x="3" y="1"/>
                    </a:lnTo>
                    <a:lnTo>
                      <a:pt x="6" y="0"/>
                    </a:lnTo>
                    <a:lnTo>
                      <a:pt x="14" y="1"/>
                    </a:lnTo>
                    <a:lnTo>
                      <a:pt x="22" y="2"/>
                    </a:lnTo>
                    <a:lnTo>
                      <a:pt x="31" y="5"/>
                    </a:lnTo>
                    <a:lnTo>
                      <a:pt x="40" y="6"/>
                    </a:lnTo>
                    <a:lnTo>
                      <a:pt x="47" y="6"/>
                    </a:lnTo>
                    <a:lnTo>
                      <a:pt x="55" y="6"/>
                    </a:lnTo>
                    <a:lnTo>
                      <a:pt x="62" y="5"/>
                    </a:lnTo>
                    <a:lnTo>
                      <a:pt x="69" y="2"/>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89" name="Freeform 349"/>
              <p:cNvSpPr>
                <a:spLocks/>
              </p:cNvSpPr>
              <p:nvPr/>
            </p:nvSpPr>
            <p:spPr bwMode="auto">
              <a:xfrm>
                <a:off x="2131" y="1131"/>
                <a:ext cx="4" cy="4"/>
              </a:xfrm>
              <a:custGeom>
                <a:avLst/>
                <a:gdLst>
                  <a:gd name="T0" fmla="*/ 17 w 17"/>
                  <a:gd name="T1" fmla="*/ 0 h 19"/>
                  <a:gd name="T2" fmla="*/ 14 w 17"/>
                  <a:gd name="T3" fmla="*/ 5 h 19"/>
                  <a:gd name="T4" fmla="*/ 15 w 17"/>
                  <a:gd name="T5" fmla="*/ 8 h 19"/>
                  <a:gd name="T6" fmla="*/ 17 w 17"/>
                  <a:gd name="T7" fmla="*/ 12 h 19"/>
                  <a:gd name="T8" fmla="*/ 15 w 17"/>
                  <a:gd name="T9" fmla="*/ 17 h 19"/>
                  <a:gd name="T10" fmla="*/ 3 w 17"/>
                  <a:gd name="T11" fmla="*/ 19 h 19"/>
                  <a:gd name="T12" fmla="*/ 1 w 17"/>
                  <a:gd name="T13" fmla="*/ 14 h 19"/>
                  <a:gd name="T14" fmla="*/ 0 w 17"/>
                  <a:gd name="T15" fmla="*/ 11 h 19"/>
                  <a:gd name="T16" fmla="*/ 0 w 17"/>
                  <a:gd name="T17" fmla="*/ 8 h 19"/>
                  <a:gd name="T18" fmla="*/ 0 w 17"/>
                  <a:gd name="T19" fmla="*/ 4 h 19"/>
                  <a:gd name="T20" fmla="*/ 4 w 17"/>
                  <a:gd name="T21" fmla="*/ 3 h 19"/>
                  <a:gd name="T22" fmla="*/ 9 w 17"/>
                  <a:gd name="T23" fmla="*/ 2 h 19"/>
                  <a:gd name="T24" fmla="*/ 13 w 17"/>
                  <a:gd name="T25" fmla="*/ 2 h 19"/>
                  <a:gd name="T26" fmla="*/ 17 w 17"/>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9">
                    <a:moveTo>
                      <a:pt x="17" y="0"/>
                    </a:moveTo>
                    <a:lnTo>
                      <a:pt x="14" y="5"/>
                    </a:lnTo>
                    <a:lnTo>
                      <a:pt x="15" y="8"/>
                    </a:lnTo>
                    <a:lnTo>
                      <a:pt x="17" y="12"/>
                    </a:lnTo>
                    <a:lnTo>
                      <a:pt x="15" y="17"/>
                    </a:lnTo>
                    <a:lnTo>
                      <a:pt x="3" y="19"/>
                    </a:lnTo>
                    <a:lnTo>
                      <a:pt x="1" y="14"/>
                    </a:lnTo>
                    <a:lnTo>
                      <a:pt x="0" y="11"/>
                    </a:lnTo>
                    <a:lnTo>
                      <a:pt x="0" y="8"/>
                    </a:lnTo>
                    <a:lnTo>
                      <a:pt x="0" y="4"/>
                    </a:lnTo>
                    <a:lnTo>
                      <a:pt x="4" y="3"/>
                    </a:lnTo>
                    <a:lnTo>
                      <a:pt x="9" y="2"/>
                    </a:lnTo>
                    <a:lnTo>
                      <a:pt x="13" y="2"/>
                    </a:lnTo>
                    <a:lnTo>
                      <a:pt x="17"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0" name="Freeform 350"/>
              <p:cNvSpPr>
                <a:spLocks/>
              </p:cNvSpPr>
              <p:nvPr/>
            </p:nvSpPr>
            <p:spPr bwMode="auto">
              <a:xfrm>
                <a:off x="2168" y="1131"/>
                <a:ext cx="4" cy="4"/>
              </a:xfrm>
              <a:custGeom>
                <a:avLst/>
                <a:gdLst>
                  <a:gd name="T0" fmla="*/ 18 w 18"/>
                  <a:gd name="T1" fmla="*/ 2 h 15"/>
                  <a:gd name="T2" fmla="*/ 17 w 18"/>
                  <a:gd name="T3" fmla="*/ 5 h 15"/>
                  <a:gd name="T4" fmla="*/ 14 w 18"/>
                  <a:gd name="T5" fmla="*/ 8 h 15"/>
                  <a:gd name="T6" fmla="*/ 12 w 18"/>
                  <a:gd name="T7" fmla="*/ 11 h 15"/>
                  <a:gd name="T8" fmla="*/ 9 w 18"/>
                  <a:gd name="T9" fmla="*/ 15 h 15"/>
                  <a:gd name="T10" fmla="*/ 0 w 18"/>
                  <a:gd name="T11" fmla="*/ 15 h 15"/>
                  <a:gd name="T12" fmla="*/ 4 w 18"/>
                  <a:gd name="T13" fmla="*/ 0 h 15"/>
                  <a:gd name="T14" fmla="*/ 18 w 18"/>
                  <a:gd name="T15" fmla="*/ 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8" y="2"/>
                    </a:moveTo>
                    <a:lnTo>
                      <a:pt x="17" y="5"/>
                    </a:lnTo>
                    <a:lnTo>
                      <a:pt x="14" y="8"/>
                    </a:lnTo>
                    <a:lnTo>
                      <a:pt x="12" y="11"/>
                    </a:lnTo>
                    <a:lnTo>
                      <a:pt x="9" y="15"/>
                    </a:lnTo>
                    <a:lnTo>
                      <a:pt x="0" y="15"/>
                    </a:lnTo>
                    <a:lnTo>
                      <a:pt x="4" y="0"/>
                    </a:lnTo>
                    <a:lnTo>
                      <a:pt x="18"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1" name="Freeform 351"/>
              <p:cNvSpPr>
                <a:spLocks/>
              </p:cNvSpPr>
              <p:nvPr/>
            </p:nvSpPr>
            <p:spPr bwMode="auto">
              <a:xfrm>
                <a:off x="2125" y="1133"/>
                <a:ext cx="3" cy="4"/>
              </a:xfrm>
              <a:custGeom>
                <a:avLst/>
                <a:gdLst>
                  <a:gd name="T0" fmla="*/ 9 w 10"/>
                  <a:gd name="T1" fmla="*/ 15 h 17"/>
                  <a:gd name="T2" fmla="*/ 2 w 10"/>
                  <a:gd name="T3" fmla="*/ 17 h 17"/>
                  <a:gd name="T4" fmla="*/ 1 w 10"/>
                  <a:gd name="T5" fmla="*/ 13 h 17"/>
                  <a:gd name="T6" fmla="*/ 0 w 10"/>
                  <a:gd name="T7" fmla="*/ 9 h 17"/>
                  <a:gd name="T8" fmla="*/ 0 w 10"/>
                  <a:gd name="T9" fmla="*/ 3 h 17"/>
                  <a:gd name="T10" fmla="*/ 2 w 10"/>
                  <a:gd name="T11" fmla="*/ 0 h 17"/>
                  <a:gd name="T12" fmla="*/ 6 w 10"/>
                  <a:gd name="T13" fmla="*/ 2 h 17"/>
                  <a:gd name="T14" fmla="*/ 9 w 10"/>
                  <a:gd name="T15" fmla="*/ 7 h 17"/>
                  <a:gd name="T16" fmla="*/ 10 w 10"/>
                  <a:gd name="T17" fmla="*/ 11 h 17"/>
                  <a:gd name="T18" fmla="*/ 9 w 10"/>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9" y="15"/>
                    </a:moveTo>
                    <a:lnTo>
                      <a:pt x="2" y="17"/>
                    </a:lnTo>
                    <a:lnTo>
                      <a:pt x="1" y="13"/>
                    </a:lnTo>
                    <a:lnTo>
                      <a:pt x="0" y="9"/>
                    </a:lnTo>
                    <a:lnTo>
                      <a:pt x="0" y="3"/>
                    </a:lnTo>
                    <a:lnTo>
                      <a:pt x="2" y="0"/>
                    </a:lnTo>
                    <a:lnTo>
                      <a:pt x="6" y="2"/>
                    </a:lnTo>
                    <a:lnTo>
                      <a:pt x="9" y="7"/>
                    </a:lnTo>
                    <a:lnTo>
                      <a:pt x="10" y="11"/>
                    </a:lnTo>
                    <a:lnTo>
                      <a:pt x="9" y="1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2" name="Freeform 352"/>
              <p:cNvSpPr>
                <a:spLocks/>
              </p:cNvSpPr>
              <p:nvPr/>
            </p:nvSpPr>
            <p:spPr bwMode="auto">
              <a:xfrm>
                <a:off x="2176" y="1133"/>
                <a:ext cx="3" cy="3"/>
              </a:xfrm>
              <a:custGeom>
                <a:avLst/>
                <a:gdLst>
                  <a:gd name="T0" fmla="*/ 1 w 11"/>
                  <a:gd name="T1" fmla="*/ 13 h 13"/>
                  <a:gd name="T2" fmla="*/ 0 w 11"/>
                  <a:gd name="T3" fmla="*/ 10 h 13"/>
                  <a:gd name="T4" fmla="*/ 3 w 11"/>
                  <a:gd name="T5" fmla="*/ 8 h 13"/>
                  <a:gd name="T6" fmla="*/ 6 w 11"/>
                  <a:gd name="T7" fmla="*/ 4 h 13"/>
                  <a:gd name="T8" fmla="*/ 6 w 11"/>
                  <a:gd name="T9" fmla="*/ 0 h 13"/>
                  <a:gd name="T10" fmla="*/ 11 w 11"/>
                  <a:gd name="T11" fmla="*/ 2 h 13"/>
                  <a:gd name="T12" fmla="*/ 1 w 1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 y="13"/>
                    </a:moveTo>
                    <a:lnTo>
                      <a:pt x="0" y="10"/>
                    </a:lnTo>
                    <a:lnTo>
                      <a:pt x="3" y="8"/>
                    </a:lnTo>
                    <a:lnTo>
                      <a:pt x="6" y="4"/>
                    </a:lnTo>
                    <a:lnTo>
                      <a:pt x="6" y="0"/>
                    </a:lnTo>
                    <a:lnTo>
                      <a:pt x="11" y="2"/>
                    </a:lnTo>
                    <a:lnTo>
                      <a:pt x="1"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3" name="Freeform 353"/>
              <p:cNvSpPr>
                <a:spLocks/>
              </p:cNvSpPr>
              <p:nvPr/>
            </p:nvSpPr>
            <p:spPr bwMode="auto">
              <a:xfrm>
                <a:off x="2280" y="1134"/>
                <a:ext cx="71" cy="61"/>
              </a:xfrm>
              <a:custGeom>
                <a:avLst/>
                <a:gdLst>
                  <a:gd name="T0" fmla="*/ 287 w 287"/>
                  <a:gd name="T1" fmla="*/ 19 h 244"/>
                  <a:gd name="T2" fmla="*/ 268 w 287"/>
                  <a:gd name="T3" fmla="*/ 37 h 244"/>
                  <a:gd name="T4" fmla="*/ 249 w 287"/>
                  <a:gd name="T5" fmla="*/ 55 h 244"/>
                  <a:gd name="T6" fmla="*/ 229 w 287"/>
                  <a:gd name="T7" fmla="*/ 72 h 244"/>
                  <a:gd name="T8" fmla="*/ 208 w 287"/>
                  <a:gd name="T9" fmla="*/ 90 h 244"/>
                  <a:gd name="T10" fmla="*/ 196 w 287"/>
                  <a:gd name="T11" fmla="*/ 99 h 244"/>
                  <a:gd name="T12" fmla="*/ 174 w 287"/>
                  <a:gd name="T13" fmla="*/ 118 h 244"/>
                  <a:gd name="T14" fmla="*/ 150 w 287"/>
                  <a:gd name="T15" fmla="*/ 139 h 244"/>
                  <a:gd name="T16" fmla="*/ 126 w 287"/>
                  <a:gd name="T17" fmla="*/ 158 h 244"/>
                  <a:gd name="T18" fmla="*/ 102 w 287"/>
                  <a:gd name="T19" fmla="*/ 178 h 244"/>
                  <a:gd name="T20" fmla="*/ 77 w 287"/>
                  <a:gd name="T21" fmla="*/ 197 h 244"/>
                  <a:gd name="T22" fmla="*/ 52 w 287"/>
                  <a:gd name="T23" fmla="*/ 216 h 244"/>
                  <a:gd name="T24" fmla="*/ 27 w 287"/>
                  <a:gd name="T25" fmla="*/ 235 h 244"/>
                  <a:gd name="T26" fmla="*/ 12 w 287"/>
                  <a:gd name="T27" fmla="*/ 241 h 244"/>
                  <a:gd name="T28" fmla="*/ 8 w 287"/>
                  <a:gd name="T29" fmla="*/ 233 h 244"/>
                  <a:gd name="T30" fmla="*/ 10 w 287"/>
                  <a:gd name="T31" fmla="*/ 232 h 244"/>
                  <a:gd name="T32" fmla="*/ 22 w 287"/>
                  <a:gd name="T33" fmla="*/ 231 h 244"/>
                  <a:gd name="T34" fmla="*/ 31 w 287"/>
                  <a:gd name="T35" fmla="*/ 227 h 244"/>
                  <a:gd name="T36" fmla="*/ 33 w 287"/>
                  <a:gd name="T37" fmla="*/ 220 h 244"/>
                  <a:gd name="T38" fmla="*/ 25 w 287"/>
                  <a:gd name="T39" fmla="*/ 216 h 244"/>
                  <a:gd name="T40" fmla="*/ 9 w 287"/>
                  <a:gd name="T41" fmla="*/ 217 h 244"/>
                  <a:gd name="T42" fmla="*/ 1 w 287"/>
                  <a:gd name="T43" fmla="*/ 218 h 244"/>
                  <a:gd name="T44" fmla="*/ 0 w 287"/>
                  <a:gd name="T45" fmla="*/ 215 h 244"/>
                  <a:gd name="T46" fmla="*/ 6 w 287"/>
                  <a:gd name="T47" fmla="*/ 206 h 244"/>
                  <a:gd name="T48" fmla="*/ 18 w 287"/>
                  <a:gd name="T49" fmla="*/ 207 h 244"/>
                  <a:gd name="T50" fmla="*/ 30 w 287"/>
                  <a:gd name="T51" fmla="*/ 205 h 244"/>
                  <a:gd name="T52" fmla="*/ 41 w 287"/>
                  <a:gd name="T53" fmla="*/ 205 h 244"/>
                  <a:gd name="T54" fmla="*/ 54 w 287"/>
                  <a:gd name="T55" fmla="*/ 204 h 244"/>
                  <a:gd name="T56" fmla="*/ 63 w 287"/>
                  <a:gd name="T57" fmla="*/ 200 h 244"/>
                  <a:gd name="T58" fmla="*/ 62 w 287"/>
                  <a:gd name="T59" fmla="*/ 192 h 244"/>
                  <a:gd name="T60" fmla="*/ 54 w 287"/>
                  <a:gd name="T61" fmla="*/ 189 h 244"/>
                  <a:gd name="T62" fmla="*/ 48 w 287"/>
                  <a:gd name="T63" fmla="*/ 189 h 244"/>
                  <a:gd name="T64" fmla="*/ 39 w 287"/>
                  <a:gd name="T65" fmla="*/ 188 h 244"/>
                  <a:gd name="T66" fmla="*/ 30 w 287"/>
                  <a:gd name="T67" fmla="*/ 190 h 244"/>
                  <a:gd name="T68" fmla="*/ 21 w 287"/>
                  <a:gd name="T69" fmla="*/ 191 h 244"/>
                  <a:gd name="T70" fmla="*/ 18 w 287"/>
                  <a:gd name="T71" fmla="*/ 187 h 244"/>
                  <a:gd name="T72" fmla="*/ 22 w 287"/>
                  <a:gd name="T73" fmla="*/ 180 h 244"/>
                  <a:gd name="T74" fmla="*/ 31 w 287"/>
                  <a:gd name="T75" fmla="*/ 181 h 244"/>
                  <a:gd name="T76" fmla="*/ 41 w 287"/>
                  <a:gd name="T77" fmla="*/ 182 h 244"/>
                  <a:gd name="T78" fmla="*/ 53 w 287"/>
                  <a:gd name="T79" fmla="*/ 179 h 244"/>
                  <a:gd name="T80" fmla="*/ 66 w 287"/>
                  <a:gd name="T81" fmla="*/ 179 h 244"/>
                  <a:gd name="T82" fmla="*/ 76 w 287"/>
                  <a:gd name="T83" fmla="*/ 180 h 244"/>
                  <a:gd name="T84" fmla="*/ 76 w 287"/>
                  <a:gd name="T85" fmla="*/ 174 h 244"/>
                  <a:gd name="T86" fmla="*/ 72 w 287"/>
                  <a:gd name="T87" fmla="*/ 167 h 244"/>
                  <a:gd name="T88" fmla="*/ 62 w 287"/>
                  <a:gd name="T89" fmla="*/ 162 h 244"/>
                  <a:gd name="T90" fmla="*/ 51 w 287"/>
                  <a:gd name="T91" fmla="*/ 161 h 244"/>
                  <a:gd name="T92" fmla="*/ 39 w 287"/>
                  <a:gd name="T93" fmla="*/ 162 h 244"/>
                  <a:gd name="T94" fmla="*/ 46 w 287"/>
                  <a:gd name="T95" fmla="*/ 143 h 244"/>
                  <a:gd name="T96" fmla="*/ 73 w 287"/>
                  <a:gd name="T97" fmla="*/ 104 h 244"/>
                  <a:gd name="T98" fmla="*/ 101 w 287"/>
                  <a:gd name="T99" fmla="*/ 65 h 244"/>
                  <a:gd name="T100" fmla="*/ 130 w 287"/>
                  <a:gd name="T101" fmla="*/ 27 h 244"/>
                  <a:gd name="T102" fmla="*/ 150 w 287"/>
                  <a:gd name="T103" fmla="*/ 4 h 244"/>
                  <a:gd name="T104" fmla="*/ 162 w 287"/>
                  <a:gd name="T105" fmla="*/ 0 h 244"/>
                  <a:gd name="T106" fmla="*/ 170 w 287"/>
                  <a:gd name="T107" fmla="*/ 4 h 244"/>
                  <a:gd name="T108" fmla="*/ 180 w 287"/>
                  <a:gd name="T109" fmla="*/ 6 h 244"/>
                  <a:gd name="T110" fmla="*/ 190 w 287"/>
                  <a:gd name="T111" fmla="*/ 6 h 244"/>
                  <a:gd name="T112" fmla="*/ 201 w 287"/>
                  <a:gd name="T113"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244">
                    <a:moveTo>
                      <a:pt x="205" y="8"/>
                    </a:moveTo>
                    <a:lnTo>
                      <a:pt x="287" y="19"/>
                    </a:lnTo>
                    <a:lnTo>
                      <a:pt x="277" y="29"/>
                    </a:lnTo>
                    <a:lnTo>
                      <a:pt x="268" y="37"/>
                    </a:lnTo>
                    <a:lnTo>
                      <a:pt x="258" y="47"/>
                    </a:lnTo>
                    <a:lnTo>
                      <a:pt x="249" y="55"/>
                    </a:lnTo>
                    <a:lnTo>
                      <a:pt x="240" y="63"/>
                    </a:lnTo>
                    <a:lnTo>
                      <a:pt x="229" y="72"/>
                    </a:lnTo>
                    <a:lnTo>
                      <a:pt x="219" y="81"/>
                    </a:lnTo>
                    <a:lnTo>
                      <a:pt x="208" y="90"/>
                    </a:lnTo>
                    <a:lnTo>
                      <a:pt x="207" y="88"/>
                    </a:lnTo>
                    <a:lnTo>
                      <a:pt x="196" y="99"/>
                    </a:lnTo>
                    <a:lnTo>
                      <a:pt x="184" y="109"/>
                    </a:lnTo>
                    <a:lnTo>
                      <a:pt x="174" y="118"/>
                    </a:lnTo>
                    <a:lnTo>
                      <a:pt x="162" y="129"/>
                    </a:lnTo>
                    <a:lnTo>
                      <a:pt x="150" y="139"/>
                    </a:lnTo>
                    <a:lnTo>
                      <a:pt x="138" y="149"/>
                    </a:lnTo>
                    <a:lnTo>
                      <a:pt x="126" y="158"/>
                    </a:lnTo>
                    <a:lnTo>
                      <a:pt x="114" y="168"/>
                    </a:lnTo>
                    <a:lnTo>
                      <a:pt x="102" y="178"/>
                    </a:lnTo>
                    <a:lnTo>
                      <a:pt x="89" y="188"/>
                    </a:lnTo>
                    <a:lnTo>
                      <a:pt x="77" y="197"/>
                    </a:lnTo>
                    <a:lnTo>
                      <a:pt x="64" y="207"/>
                    </a:lnTo>
                    <a:lnTo>
                      <a:pt x="52" y="216"/>
                    </a:lnTo>
                    <a:lnTo>
                      <a:pt x="39" y="226"/>
                    </a:lnTo>
                    <a:lnTo>
                      <a:pt x="27" y="235"/>
                    </a:lnTo>
                    <a:lnTo>
                      <a:pt x="14" y="244"/>
                    </a:lnTo>
                    <a:lnTo>
                      <a:pt x="12" y="241"/>
                    </a:lnTo>
                    <a:lnTo>
                      <a:pt x="10" y="236"/>
                    </a:lnTo>
                    <a:lnTo>
                      <a:pt x="8" y="233"/>
                    </a:lnTo>
                    <a:lnTo>
                      <a:pt x="5" y="230"/>
                    </a:lnTo>
                    <a:lnTo>
                      <a:pt x="10" y="232"/>
                    </a:lnTo>
                    <a:lnTo>
                      <a:pt x="17" y="232"/>
                    </a:lnTo>
                    <a:lnTo>
                      <a:pt x="22" y="231"/>
                    </a:lnTo>
                    <a:lnTo>
                      <a:pt x="27" y="230"/>
                    </a:lnTo>
                    <a:lnTo>
                      <a:pt x="31" y="227"/>
                    </a:lnTo>
                    <a:lnTo>
                      <a:pt x="33" y="223"/>
                    </a:lnTo>
                    <a:lnTo>
                      <a:pt x="33" y="220"/>
                    </a:lnTo>
                    <a:lnTo>
                      <a:pt x="32" y="216"/>
                    </a:lnTo>
                    <a:lnTo>
                      <a:pt x="25" y="216"/>
                    </a:lnTo>
                    <a:lnTo>
                      <a:pt x="18" y="216"/>
                    </a:lnTo>
                    <a:lnTo>
                      <a:pt x="9" y="217"/>
                    </a:lnTo>
                    <a:lnTo>
                      <a:pt x="3" y="219"/>
                    </a:lnTo>
                    <a:lnTo>
                      <a:pt x="1" y="218"/>
                    </a:lnTo>
                    <a:lnTo>
                      <a:pt x="0" y="216"/>
                    </a:lnTo>
                    <a:lnTo>
                      <a:pt x="0" y="215"/>
                    </a:lnTo>
                    <a:lnTo>
                      <a:pt x="0" y="213"/>
                    </a:lnTo>
                    <a:lnTo>
                      <a:pt x="6" y="206"/>
                    </a:lnTo>
                    <a:lnTo>
                      <a:pt x="11" y="206"/>
                    </a:lnTo>
                    <a:lnTo>
                      <a:pt x="18" y="207"/>
                    </a:lnTo>
                    <a:lnTo>
                      <a:pt x="25" y="206"/>
                    </a:lnTo>
                    <a:lnTo>
                      <a:pt x="30" y="205"/>
                    </a:lnTo>
                    <a:lnTo>
                      <a:pt x="35" y="204"/>
                    </a:lnTo>
                    <a:lnTo>
                      <a:pt x="41" y="205"/>
                    </a:lnTo>
                    <a:lnTo>
                      <a:pt x="48" y="205"/>
                    </a:lnTo>
                    <a:lnTo>
                      <a:pt x="54" y="204"/>
                    </a:lnTo>
                    <a:lnTo>
                      <a:pt x="60" y="203"/>
                    </a:lnTo>
                    <a:lnTo>
                      <a:pt x="63" y="200"/>
                    </a:lnTo>
                    <a:lnTo>
                      <a:pt x="65" y="194"/>
                    </a:lnTo>
                    <a:lnTo>
                      <a:pt x="62" y="192"/>
                    </a:lnTo>
                    <a:lnTo>
                      <a:pt x="59" y="190"/>
                    </a:lnTo>
                    <a:lnTo>
                      <a:pt x="54" y="189"/>
                    </a:lnTo>
                    <a:lnTo>
                      <a:pt x="51" y="191"/>
                    </a:lnTo>
                    <a:lnTo>
                      <a:pt x="48" y="189"/>
                    </a:lnTo>
                    <a:lnTo>
                      <a:pt x="44" y="188"/>
                    </a:lnTo>
                    <a:lnTo>
                      <a:pt x="39" y="188"/>
                    </a:lnTo>
                    <a:lnTo>
                      <a:pt x="34" y="189"/>
                    </a:lnTo>
                    <a:lnTo>
                      <a:pt x="30" y="190"/>
                    </a:lnTo>
                    <a:lnTo>
                      <a:pt x="25" y="191"/>
                    </a:lnTo>
                    <a:lnTo>
                      <a:pt x="21" y="191"/>
                    </a:lnTo>
                    <a:lnTo>
                      <a:pt x="17" y="190"/>
                    </a:lnTo>
                    <a:lnTo>
                      <a:pt x="18" y="187"/>
                    </a:lnTo>
                    <a:lnTo>
                      <a:pt x="20" y="183"/>
                    </a:lnTo>
                    <a:lnTo>
                      <a:pt x="22" y="180"/>
                    </a:lnTo>
                    <a:lnTo>
                      <a:pt x="25" y="177"/>
                    </a:lnTo>
                    <a:lnTo>
                      <a:pt x="31" y="181"/>
                    </a:lnTo>
                    <a:lnTo>
                      <a:pt x="36" y="182"/>
                    </a:lnTo>
                    <a:lnTo>
                      <a:pt x="41" y="182"/>
                    </a:lnTo>
                    <a:lnTo>
                      <a:pt x="48" y="181"/>
                    </a:lnTo>
                    <a:lnTo>
                      <a:pt x="53" y="179"/>
                    </a:lnTo>
                    <a:lnTo>
                      <a:pt x="60" y="179"/>
                    </a:lnTo>
                    <a:lnTo>
                      <a:pt x="66" y="179"/>
                    </a:lnTo>
                    <a:lnTo>
                      <a:pt x="73" y="182"/>
                    </a:lnTo>
                    <a:lnTo>
                      <a:pt x="76" y="180"/>
                    </a:lnTo>
                    <a:lnTo>
                      <a:pt x="76" y="177"/>
                    </a:lnTo>
                    <a:lnTo>
                      <a:pt x="76" y="174"/>
                    </a:lnTo>
                    <a:lnTo>
                      <a:pt x="76" y="170"/>
                    </a:lnTo>
                    <a:lnTo>
                      <a:pt x="72" y="167"/>
                    </a:lnTo>
                    <a:lnTo>
                      <a:pt x="66" y="164"/>
                    </a:lnTo>
                    <a:lnTo>
                      <a:pt x="62" y="162"/>
                    </a:lnTo>
                    <a:lnTo>
                      <a:pt x="57" y="161"/>
                    </a:lnTo>
                    <a:lnTo>
                      <a:pt x="51" y="161"/>
                    </a:lnTo>
                    <a:lnTo>
                      <a:pt x="45" y="161"/>
                    </a:lnTo>
                    <a:lnTo>
                      <a:pt x="39" y="162"/>
                    </a:lnTo>
                    <a:lnTo>
                      <a:pt x="34" y="164"/>
                    </a:lnTo>
                    <a:lnTo>
                      <a:pt x="46" y="143"/>
                    </a:lnTo>
                    <a:lnTo>
                      <a:pt x="59" y="124"/>
                    </a:lnTo>
                    <a:lnTo>
                      <a:pt x="73" y="104"/>
                    </a:lnTo>
                    <a:lnTo>
                      <a:pt x="87" y="85"/>
                    </a:lnTo>
                    <a:lnTo>
                      <a:pt x="101" y="65"/>
                    </a:lnTo>
                    <a:lnTo>
                      <a:pt x="116" y="46"/>
                    </a:lnTo>
                    <a:lnTo>
                      <a:pt x="130" y="27"/>
                    </a:lnTo>
                    <a:lnTo>
                      <a:pt x="145" y="8"/>
                    </a:lnTo>
                    <a:lnTo>
                      <a:pt x="150" y="4"/>
                    </a:lnTo>
                    <a:lnTo>
                      <a:pt x="155" y="1"/>
                    </a:lnTo>
                    <a:lnTo>
                      <a:pt x="162" y="0"/>
                    </a:lnTo>
                    <a:lnTo>
                      <a:pt x="167" y="1"/>
                    </a:lnTo>
                    <a:lnTo>
                      <a:pt x="170" y="4"/>
                    </a:lnTo>
                    <a:lnTo>
                      <a:pt x="175" y="5"/>
                    </a:lnTo>
                    <a:lnTo>
                      <a:pt x="180" y="6"/>
                    </a:lnTo>
                    <a:lnTo>
                      <a:pt x="184" y="6"/>
                    </a:lnTo>
                    <a:lnTo>
                      <a:pt x="190" y="6"/>
                    </a:lnTo>
                    <a:lnTo>
                      <a:pt x="195" y="6"/>
                    </a:lnTo>
                    <a:lnTo>
                      <a:pt x="201" y="7"/>
                    </a:lnTo>
                    <a:lnTo>
                      <a:pt x="205"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4" name="Freeform 354"/>
              <p:cNvSpPr>
                <a:spLocks/>
              </p:cNvSpPr>
              <p:nvPr/>
            </p:nvSpPr>
            <p:spPr bwMode="auto">
              <a:xfrm>
                <a:off x="2118" y="1136"/>
                <a:ext cx="3" cy="5"/>
              </a:xfrm>
              <a:custGeom>
                <a:avLst/>
                <a:gdLst>
                  <a:gd name="T0" fmla="*/ 12 w 12"/>
                  <a:gd name="T1" fmla="*/ 13 h 19"/>
                  <a:gd name="T2" fmla="*/ 3 w 12"/>
                  <a:gd name="T3" fmla="*/ 19 h 19"/>
                  <a:gd name="T4" fmla="*/ 0 w 12"/>
                  <a:gd name="T5" fmla="*/ 14 h 19"/>
                  <a:gd name="T6" fmla="*/ 1 w 12"/>
                  <a:gd name="T7" fmla="*/ 10 h 19"/>
                  <a:gd name="T8" fmla="*/ 2 w 12"/>
                  <a:gd name="T9" fmla="*/ 4 h 19"/>
                  <a:gd name="T10" fmla="*/ 2 w 12"/>
                  <a:gd name="T11" fmla="*/ 0 h 19"/>
                  <a:gd name="T12" fmla="*/ 6 w 12"/>
                  <a:gd name="T13" fmla="*/ 3 h 19"/>
                  <a:gd name="T14" fmla="*/ 7 w 12"/>
                  <a:gd name="T15" fmla="*/ 6 h 19"/>
                  <a:gd name="T16" fmla="*/ 8 w 12"/>
                  <a:gd name="T17" fmla="*/ 11 h 19"/>
                  <a:gd name="T18" fmla="*/ 12 w 12"/>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9">
                    <a:moveTo>
                      <a:pt x="12" y="13"/>
                    </a:moveTo>
                    <a:lnTo>
                      <a:pt x="3" y="19"/>
                    </a:lnTo>
                    <a:lnTo>
                      <a:pt x="0" y="14"/>
                    </a:lnTo>
                    <a:lnTo>
                      <a:pt x="1" y="10"/>
                    </a:lnTo>
                    <a:lnTo>
                      <a:pt x="2" y="4"/>
                    </a:lnTo>
                    <a:lnTo>
                      <a:pt x="2" y="0"/>
                    </a:lnTo>
                    <a:lnTo>
                      <a:pt x="6" y="3"/>
                    </a:lnTo>
                    <a:lnTo>
                      <a:pt x="7" y="6"/>
                    </a:lnTo>
                    <a:lnTo>
                      <a:pt x="8" y="11"/>
                    </a:lnTo>
                    <a:lnTo>
                      <a:pt x="12"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5" name="Freeform 355"/>
              <p:cNvSpPr>
                <a:spLocks/>
              </p:cNvSpPr>
              <p:nvPr/>
            </p:nvSpPr>
            <p:spPr bwMode="auto">
              <a:xfrm>
                <a:off x="2182" y="1136"/>
                <a:ext cx="3" cy="3"/>
              </a:xfrm>
              <a:custGeom>
                <a:avLst/>
                <a:gdLst>
                  <a:gd name="T0" fmla="*/ 14 w 14"/>
                  <a:gd name="T1" fmla="*/ 1 h 12"/>
                  <a:gd name="T2" fmla="*/ 10 w 14"/>
                  <a:gd name="T3" fmla="*/ 4 h 12"/>
                  <a:gd name="T4" fmla="*/ 7 w 14"/>
                  <a:gd name="T5" fmla="*/ 9 h 12"/>
                  <a:gd name="T6" fmla="*/ 4 w 14"/>
                  <a:gd name="T7" fmla="*/ 12 h 12"/>
                  <a:gd name="T8" fmla="*/ 1 w 14"/>
                  <a:gd name="T9" fmla="*/ 11 h 12"/>
                  <a:gd name="T10" fmla="*/ 0 w 14"/>
                  <a:gd name="T11" fmla="*/ 5 h 12"/>
                  <a:gd name="T12" fmla="*/ 4 w 14"/>
                  <a:gd name="T13" fmla="*/ 2 h 12"/>
                  <a:gd name="T14" fmla="*/ 9 w 14"/>
                  <a:gd name="T15" fmla="*/ 0 h 12"/>
                  <a:gd name="T16" fmla="*/ 14 w 14"/>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1"/>
                    </a:moveTo>
                    <a:lnTo>
                      <a:pt x="10" y="4"/>
                    </a:lnTo>
                    <a:lnTo>
                      <a:pt x="7" y="9"/>
                    </a:lnTo>
                    <a:lnTo>
                      <a:pt x="4" y="12"/>
                    </a:lnTo>
                    <a:lnTo>
                      <a:pt x="1" y="11"/>
                    </a:lnTo>
                    <a:lnTo>
                      <a:pt x="0" y="5"/>
                    </a:lnTo>
                    <a:lnTo>
                      <a:pt x="4" y="2"/>
                    </a:lnTo>
                    <a:lnTo>
                      <a:pt x="9" y="0"/>
                    </a:lnTo>
                    <a:lnTo>
                      <a:pt x="14"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6" name="Freeform 356"/>
              <p:cNvSpPr>
                <a:spLocks/>
              </p:cNvSpPr>
              <p:nvPr/>
            </p:nvSpPr>
            <p:spPr bwMode="auto">
              <a:xfrm>
                <a:off x="2253" y="1136"/>
                <a:ext cx="15" cy="5"/>
              </a:xfrm>
              <a:custGeom>
                <a:avLst/>
                <a:gdLst>
                  <a:gd name="T0" fmla="*/ 60 w 60"/>
                  <a:gd name="T1" fmla="*/ 21 h 21"/>
                  <a:gd name="T2" fmla="*/ 51 w 60"/>
                  <a:gd name="T3" fmla="*/ 21 h 21"/>
                  <a:gd name="T4" fmla="*/ 43 w 60"/>
                  <a:gd name="T5" fmla="*/ 21 h 21"/>
                  <a:gd name="T6" fmla="*/ 36 w 60"/>
                  <a:gd name="T7" fmla="*/ 21 h 21"/>
                  <a:gd name="T8" fmla="*/ 28 w 60"/>
                  <a:gd name="T9" fmla="*/ 21 h 21"/>
                  <a:gd name="T10" fmla="*/ 22 w 60"/>
                  <a:gd name="T11" fmla="*/ 20 h 21"/>
                  <a:gd name="T12" fmla="*/ 14 w 60"/>
                  <a:gd name="T13" fmla="*/ 18 h 21"/>
                  <a:gd name="T14" fmla="*/ 8 w 60"/>
                  <a:gd name="T15" fmla="*/ 16 h 21"/>
                  <a:gd name="T16" fmla="*/ 0 w 60"/>
                  <a:gd name="T17" fmla="*/ 14 h 21"/>
                  <a:gd name="T18" fmla="*/ 0 w 60"/>
                  <a:gd name="T19" fmla="*/ 7 h 21"/>
                  <a:gd name="T20" fmla="*/ 5 w 60"/>
                  <a:gd name="T21" fmla="*/ 3 h 21"/>
                  <a:gd name="T22" fmla="*/ 11 w 60"/>
                  <a:gd name="T23" fmla="*/ 1 h 21"/>
                  <a:gd name="T24" fmla="*/ 16 w 60"/>
                  <a:gd name="T25" fmla="*/ 0 h 21"/>
                  <a:gd name="T26" fmla="*/ 22 w 60"/>
                  <a:gd name="T27" fmla="*/ 2 h 21"/>
                  <a:gd name="T28" fmla="*/ 28 w 60"/>
                  <a:gd name="T29" fmla="*/ 3 h 21"/>
                  <a:gd name="T30" fmla="*/ 36 w 60"/>
                  <a:gd name="T31" fmla="*/ 4 h 21"/>
                  <a:gd name="T32" fmla="*/ 42 w 60"/>
                  <a:gd name="T33" fmla="*/ 5 h 21"/>
                  <a:gd name="T34" fmla="*/ 49 w 60"/>
                  <a:gd name="T35" fmla="*/ 7 h 21"/>
                  <a:gd name="T36" fmla="*/ 54 w 60"/>
                  <a:gd name="T37" fmla="*/ 10 h 21"/>
                  <a:gd name="T38" fmla="*/ 58 w 60"/>
                  <a:gd name="T39" fmla="*/ 14 h 21"/>
                  <a:gd name="T40" fmla="*/ 60 w 60"/>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1">
                    <a:moveTo>
                      <a:pt x="60" y="21"/>
                    </a:moveTo>
                    <a:lnTo>
                      <a:pt x="51" y="21"/>
                    </a:lnTo>
                    <a:lnTo>
                      <a:pt x="43" y="21"/>
                    </a:lnTo>
                    <a:lnTo>
                      <a:pt x="36" y="21"/>
                    </a:lnTo>
                    <a:lnTo>
                      <a:pt x="28" y="21"/>
                    </a:lnTo>
                    <a:lnTo>
                      <a:pt x="22" y="20"/>
                    </a:lnTo>
                    <a:lnTo>
                      <a:pt x="14" y="18"/>
                    </a:lnTo>
                    <a:lnTo>
                      <a:pt x="8" y="16"/>
                    </a:lnTo>
                    <a:lnTo>
                      <a:pt x="0" y="14"/>
                    </a:lnTo>
                    <a:lnTo>
                      <a:pt x="0" y="7"/>
                    </a:lnTo>
                    <a:lnTo>
                      <a:pt x="5" y="3"/>
                    </a:lnTo>
                    <a:lnTo>
                      <a:pt x="11" y="1"/>
                    </a:lnTo>
                    <a:lnTo>
                      <a:pt x="16" y="0"/>
                    </a:lnTo>
                    <a:lnTo>
                      <a:pt x="22" y="2"/>
                    </a:lnTo>
                    <a:lnTo>
                      <a:pt x="28" y="3"/>
                    </a:lnTo>
                    <a:lnTo>
                      <a:pt x="36" y="4"/>
                    </a:lnTo>
                    <a:lnTo>
                      <a:pt x="42" y="5"/>
                    </a:lnTo>
                    <a:lnTo>
                      <a:pt x="49" y="7"/>
                    </a:lnTo>
                    <a:lnTo>
                      <a:pt x="54" y="10"/>
                    </a:lnTo>
                    <a:lnTo>
                      <a:pt x="58" y="14"/>
                    </a:lnTo>
                    <a:lnTo>
                      <a:pt x="60" y="21"/>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7" name="Freeform 357"/>
              <p:cNvSpPr>
                <a:spLocks/>
              </p:cNvSpPr>
              <p:nvPr/>
            </p:nvSpPr>
            <p:spPr bwMode="auto">
              <a:xfrm>
                <a:off x="2110" y="1139"/>
                <a:ext cx="4" cy="6"/>
              </a:xfrm>
              <a:custGeom>
                <a:avLst/>
                <a:gdLst>
                  <a:gd name="T0" fmla="*/ 12 w 15"/>
                  <a:gd name="T1" fmla="*/ 23 h 23"/>
                  <a:gd name="T2" fmla="*/ 0 w 15"/>
                  <a:gd name="T3" fmla="*/ 6 h 23"/>
                  <a:gd name="T4" fmla="*/ 8 w 15"/>
                  <a:gd name="T5" fmla="*/ 0 h 23"/>
                  <a:gd name="T6" fmla="*/ 11 w 15"/>
                  <a:gd name="T7" fmla="*/ 6 h 23"/>
                  <a:gd name="T8" fmla="*/ 14 w 15"/>
                  <a:gd name="T9" fmla="*/ 12 h 23"/>
                  <a:gd name="T10" fmla="*/ 15 w 15"/>
                  <a:gd name="T11" fmla="*/ 18 h 23"/>
                  <a:gd name="T12" fmla="*/ 12 w 1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 h="23">
                    <a:moveTo>
                      <a:pt x="12" y="23"/>
                    </a:moveTo>
                    <a:lnTo>
                      <a:pt x="0" y="6"/>
                    </a:lnTo>
                    <a:lnTo>
                      <a:pt x="8" y="0"/>
                    </a:lnTo>
                    <a:lnTo>
                      <a:pt x="11" y="6"/>
                    </a:lnTo>
                    <a:lnTo>
                      <a:pt x="14" y="12"/>
                    </a:lnTo>
                    <a:lnTo>
                      <a:pt x="15" y="18"/>
                    </a:lnTo>
                    <a:lnTo>
                      <a:pt x="12" y="2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8" name="Freeform 358"/>
              <p:cNvSpPr>
                <a:spLocks/>
              </p:cNvSpPr>
              <p:nvPr/>
            </p:nvSpPr>
            <p:spPr bwMode="auto">
              <a:xfrm>
                <a:off x="2255" y="1144"/>
                <a:ext cx="11" cy="5"/>
              </a:xfrm>
              <a:custGeom>
                <a:avLst/>
                <a:gdLst>
                  <a:gd name="T0" fmla="*/ 41 w 41"/>
                  <a:gd name="T1" fmla="*/ 8 h 22"/>
                  <a:gd name="T2" fmla="*/ 40 w 41"/>
                  <a:gd name="T3" fmla="*/ 12 h 22"/>
                  <a:gd name="T4" fmla="*/ 38 w 41"/>
                  <a:gd name="T5" fmla="*/ 16 h 22"/>
                  <a:gd name="T6" fmla="*/ 36 w 41"/>
                  <a:gd name="T7" fmla="*/ 19 h 22"/>
                  <a:gd name="T8" fmla="*/ 32 w 41"/>
                  <a:gd name="T9" fmla="*/ 22 h 22"/>
                  <a:gd name="T10" fmla="*/ 26 w 41"/>
                  <a:gd name="T11" fmla="*/ 20 h 22"/>
                  <a:gd name="T12" fmla="*/ 18 w 41"/>
                  <a:gd name="T13" fmla="*/ 20 h 22"/>
                  <a:gd name="T14" fmla="*/ 10 w 41"/>
                  <a:gd name="T15" fmla="*/ 20 h 22"/>
                  <a:gd name="T16" fmla="*/ 2 w 41"/>
                  <a:gd name="T17" fmla="*/ 18 h 22"/>
                  <a:gd name="T18" fmla="*/ 0 w 41"/>
                  <a:gd name="T19" fmla="*/ 14 h 22"/>
                  <a:gd name="T20" fmla="*/ 0 w 41"/>
                  <a:gd name="T21" fmla="*/ 11 h 22"/>
                  <a:gd name="T22" fmla="*/ 0 w 41"/>
                  <a:gd name="T23" fmla="*/ 7 h 22"/>
                  <a:gd name="T24" fmla="*/ 0 w 41"/>
                  <a:gd name="T25" fmla="*/ 3 h 22"/>
                  <a:gd name="T26" fmla="*/ 4 w 41"/>
                  <a:gd name="T27" fmla="*/ 1 h 22"/>
                  <a:gd name="T28" fmla="*/ 10 w 41"/>
                  <a:gd name="T29" fmla="*/ 1 h 22"/>
                  <a:gd name="T30" fmla="*/ 15 w 41"/>
                  <a:gd name="T31" fmla="*/ 0 h 22"/>
                  <a:gd name="T32" fmla="*/ 21 w 41"/>
                  <a:gd name="T33" fmla="*/ 0 h 22"/>
                  <a:gd name="T34" fmla="*/ 26 w 41"/>
                  <a:gd name="T35" fmla="*/ 1 h 22"/>
                  <a:gd name="T36" fmla="*/ 31 w 41"/>
                  <a:gd name="T37" fmla="*/ 3 h 22"/>
                  <a:gd name="T38" fmla="*/ 37 w 41"/>
                  <a:gd name="T39" fmla="*/ 5 h 22"/>
                  <a:gd name="T40" fmla="*/ 41 w 41"/>
                  <a:gd name="T4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2">
                    <a:moveTo>
                      <a:pt x="41" y="8"/>
                    </a:moveTo>
                    <a:lnTo>
                      <a:pt x="40" y="12"/>
                    </a:lnTo>
                    <a:lnTo>
                      <a:pt x="38" y="16"/>
                    </a:lnTo>
                    <a:lnTo>
                      <a:pt x="36" y="19"/>
                    </a:lnTo>
                    <a:lnTo>
                      <a:pt x="32" y="22"/>
                    </a:lnTo>
                    <a:lnTo>
                      <a:pt x="26" y="20"/>
                    </a:lnTo>
                    <a:lnTo>
                      <a:pt x="18" y="20"/>
                    </a:lnTo>
                    <a:lnTo>
                      <a:pt x="10" y="20"/>
                    </a:lnTo>
                    <a:lnTo>
                      <a:pt x="2" y="18"/>
                    </a:lnTo>
                    <a:lnTo>
                      <a:pt x="0" y="14"/>
                    </a:lnTo>
                    <a:lnTo>
                      <a:pt x="0" y="11"/>
                    </a:lnTo>
                    <a:lnTo>
                      <a:pt x="0" y="7"/>
                    </a:lnTo>
                    <a:lnTo>
                      <a:pt x="0" y="3"/>
                    </a:lnTo>
                    <a:lnTo>
                      <a:pt x="4" y="1"/>
                    </a:lnTo>
                    <a:lnTo>
                      <a:pt x="10" y="1"/>
                    </a:lnTo>
                    <a:lnTo>
                      <a:pt x="15" y="0"/>
                    </a:lnTo>
                    <a:lnTo>
                      <a:pt x="21" y="0"/>
                    </a:lnTo>
                    <a:lnTo>
                      <a:pt x="26" y="1"/>
                    </a:lnTo>
                    <a:lnTo>
                      <a:pt x="31" y="3"/>
                    </a:lnTo>
                    <a:lnTo>
                      <a:pt x="37" y="5"/>
                    </a:lnTo>
                    <a:lnTo>
                      <a:pt x="41" y="8"/>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99" name="Freeform 359"/>
              <p:cNvSpPr>
                <a:spLocks/>
              </p:cNvSpPr>
              <p:nvPr/>
            </p:nvSpPr>
            <p:spPr bwMode="auto">
              <a:xfrm>
                <a:off x="2104" y="1144"/>
                <a:ext cx="3" cy="4"/>
              </a:xfrm>
              <a:custGeom>
                <a:avLst/>
                <a:gdLst>
                  <a:gd name="T0" fmla="*/ 14 w 14"/>
                  <a:gd name="T1" fmla="*/ 20 h 20"/>
                  <a:gd name="T2" fmla="*/ 10 w 14"/>
                  <a:gd name="T3" fmla="*/ 18 h 20"/>
                  <a:gd name="T4" fmla="*/ 5 w 14"/>
                  <a:gd name="T5" fmla="*/ 16 h 20"/>
                  <a:gd name="T6" fmla="*/ 2 w 14"/>
                  <a:gd name="T7" fmla="*/ 12 h 20"/>
                  <a:gd name="T8" fmla="*/ 0 w 14"/>
                  <a:gd name="T9" fmla="*/ 8 h 20"/>
                  <a:gd name="T10" fmla="*/ 5 w 14"/>
                  <a:gd name="T11" fmla="*/ 0 h 20"/>
                  <a:gd name="T12" fmla="*/ 8 w 14"/>
                  <a:gd name="T13" fmla="*/ 5 h 20"/>
                  <a:gd name="T14" fmla="*/ 12 w 14"/>
                  <a:gd name="T15" fmla="*/ 10 h 20"/>
                  <a:gd name="T16" fmla="*/ 14 w 14"/>
                  <a:gd name="T17" fmla="*/ 16 h 20"/>
                  <a:gd name="T18" fmla="*/ 14 w 14"/>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0">
                    <a:moveTo>
                      <a:pt x="14" y="20"/>
                    </a:moveTo>
                    <a:lnTo>
                      <a:pt x="10" y="18"/>
                    </a:lnTo>
                    <a:lnTo>
                      <a:pt x="5" y="16"/>
                    </a:lnTo>
                    <a:lnTo>
                      <a:pt x="2" y="12"/>
                    </a:lnTo>
                    <a:lnTo>
                      <a:pt x="0" y="8"/>
                    </a:lnTo>
                    <a:lnTo>
                      <a:pt x="5" y="0"/>
                    </a:lnTo>
                    <a:lnTo>
                      <a:pt x="8" y="5"/>
                    </a:lnTo>
                    <a:lnTo>
                      <a:pt x="12" y="10"/>
                    </a:lnTo>
                    <a:lnTo>
                      <a:pt x="14" y="16"/>
                    </a:lnTo>
                    <a:lnTo>
                      <a:pt x="14" y="2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0" name="Freeform 360"/>
              <p:cNvSpPr>
                <a:spLocks/>
              </p:cNvSpPr>
              <p:nvPr/>
            </p:nvSpPr>
            <p:spPr bwMode="auto">
              <a:xfrm>
                <a:off x="2195" y="1145"/>
                <a:ext cx="4" cy="2"/>
              </a:xfrm>
              <a:custGeom>
                <a:avLst/>
                <a:gdLst>
                  <a:gd name="T0" fmla="*/ 8 w 13"/>
                  <a:gd name="T1" fmla="*/ 9 h 9"/>
                  <a:gd name="T2" fmla="*/ 0 w 13"/>
                  <a:gd name="T3" fmla="*/ 4 h 9"/>
                  <a:gd name="T4" fmla="*/ 3 w 13"/>
                  <a:gd name="T5" fmla="*/ 3 h 9"/>
                  <a:gd name="T6" fmla="*/ 6 w 13"/>
                  <a:gd name="T7" fmla="*/ 1 h 9"/>
                  <a:gd name="T8" fmla="*/ 11 w 13"/>
                  <a:gd name="T9" fmla="*/ 0 h 9"/>
                  <a:gd name="T10" fmla="*/ 13 w 13"/>
                  <a:gd name="T11" fmla="*/ 3 h 9"/>
                  <a:gd name="T12" fmla="*/ 8 w 1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8" y="9"/>
                    </a:moveTo>
                    <a:lnTo>
                      <a:pt x="0" y="4"/>
                    </a:lnTo>
                    <a:lnTo>
                      <a:pt x="3" y="3"/>
                    </a:lnTo>
                    <a:lnTo>
                      <a:pt x="6" y="1"/>
                    </a:lnTo>
                    <a:lnTo>
                      <a:pt x="11" y="0"/>
                    </a:lnTo>
                    <a:lnTo>
                      <a:pt x="13" y="3"/>
                    </a:lnTo>
                    <a:lnTo>
                      <a:pt x="8"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1" name="Freeform 361"/>
              <p:cNvSpPr>
                <a:spLocks/>
              </p:cNvSpPr>
              <p:nvPr/>
            </p:nvSpPr>
            <p:spPr bwMode="auto">
              <a:xfrm>
                <a:off x="2097" y="1148"/>
                <a:ext cx="5" cy="6"/>
              </a:xfrm>
              <a:custGeom>
                <a:avLst/>
                <a:gdLst>
                  <a:gd name="T0" fmla="*/ 20 w 20"/>
                  <a:gd name="T1" fmla="*/ 15 h 24"/>
                  <a:gd name="T2" fmla="*/ 10 w 20"/>
                  <a:gd name="T3" fmla="*/ 24 h 24"/>
                  <a:gd name="T4" fmla="*/ 0 w 20"/>
                  <a:gd name="T5" fmla="*/ 11 h 24"/>
                  <a:gd name="T6" fmla="*/ 10 w 20"/>
                  <a:gd name="T7" fmla="*/ 0 h 24"/>
                  <a:gd name="T8" fmla="*/ 13 w 20"/>
                  <a:gd name="T9" fmla="*/ 4 h 24"/>
                  <a:gd name="T10" fmla="*/ 15 w 20"/>
                  <a:gd name="T11" fmla="*/ 7 h 24"/>
                  <a:gd name="T12" fmla="*/ 18 w 20"/>
                  <a:gd name="T13" fmla="*/ 12 h 24"/>
                  <a:gd name="T14" fmla="*/ 20 w 20"/>
                  <a:gd name="T15" fmla="*/ 1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20" y="15"/>
                    </a:moveTo>
                    <a:lnTo>
                      <a:pt x="10" y="24"/>
                    </a:lnTo>
                    <a:lnTo>
                      <a:pt x="0" y="11"/>
                    </a:lnTo>
                    <a:lnTo>
                      <a:pt x="10" y="0"/>
                    </a:lnTo>
                    <a:lnTo>
                      <a:pt x="13" y="4"/>
                    </a:lnTo>
                    <a:lnTo>
                      <a:pt x="15" y="7"/>
                    </a:lnTo>
                    <a:lnTo>
                      <a:pt x="18" y="12"/>
                    </a:lnTo>
                    <a:lnTo>
                      <a:pt x="20" y="1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2" name="Freeform 362"/>
              <p:cNvSpPr>
                <a:spLocks/>
              </p:cNvSpPr>
              <p:nvPr/>
            </p:nvSpPr>
            <p:spPr bwMode="auto">
              <a:xfrm>
                <a:off x="2400" y="1151"/>
                <a:ext cx="3" cy="3"/>
              </a:xfrm>
              <a:custGeom>
                <a:avLst/>
                <a:gdLst>
                  <a:gd name="T0" fmla="*/ 14 w 14"/>
                  <a:gd name="T1" fmla="*/ 0 h 14"/>
                  <a:gd name="T2" fmla="*/ 14 w 14"/>
                  <a:gd name="T3" fmla="*/ 11 h 14"/>
                  <a:gd name="T4" fmla="*/ 8 w 14"/>
                  <a:gd name="T5" fmla="*/ 14 h 14"/>
                  <a:gd name="T6" fmla="*/ 0 w 14"/>
                  <a:gd name="T7" fmla="*/ 9 h 14"/>
                  <a:gd name="T8" fmla="*/ 1 w 14"/>
                  <a:gd name="T9" fmla="*/ 0 h 14"/>
                  <a:gd name="T10" fmla="*/ 14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14" y="0"/>
                    </a:moveTo>
                    <a:lnTo>
                      <a:pt x="14" y="11"/>
                    </a:lnTo>
                    <a:lnTo>
                      <a:pt x="8" y="14"/>
                    </a:lnTo>
                    <a:lnTo>
                      <a:pt x="0" y="9"/>
                    </a:lnTo>
                    <a:lnTo>
                      <a:pt x="1" y="0"/>
                    </a:lnTo>
                    <a:lnTo>
                      <a:pt x="14"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3" name="Freeform 363"/>
              <p:cNvSpPr>
                <a:spLocks/>
              </p:cNvSpPr>
              <p:nvPr/>
            </p:nvSpPr>
            <p:spPr bwMode="auto">
              <a:xfrm>
                <a:off x="2408" y="1151"/>
                <a:ext cx="4" cy="4"/>
              </a:xfrm>
              <a:custGeom>
                <a:avLst/>
                <a:gdLst>
                  <a:gd name="T0" fmla="*/ 17 w 17"/>
                  <a:gd name="T1" fmla="*/ 2 h 18"/>
                  <a:gd name="T2" fmla="*/ 13 w 17"/>
                  <a:gd name="T3" fmla="*/ 7 h 18"/>
                  <a:gd name="T4" fmla="*/ 12 w 17"/>
                  <a:gd name="T5" fmla="*/ 14 h 18"/>
                  <a:gd name="T6" fmla="*/ 8 w 17"/>
                  <a:gd name="T7" fmla="*/ 18 h 18"/>
                  <a:gd name="T8" fmla="*/ 0 w 17"/>
                  <a:gd name="T9" fmla="*/ 17 h 18"/>
                  <a:gd name="T10" fmla="*/ 4 w 17"/>
                  <a:gd name="T11" fmla="*/ 0 h 18"/>
                  <a:gd name="T12" fmla="*/ 7 w 17"/>
                  <a:gd name="T13" fmla="*/ 1 h 18"/>
                  <a:gd name="T14" fmla="*/ 10 w 17"/>
                  <a:gd name="T15" fmla="*/ 2 h 18"/>
                  <a:gd name="T16" fmla="*/ 13 w 17"/>
                  <a:gd name="T17" fmla="*/ 2 h 18"/>
                  <a:gd name="T18" fmla="*/ 17 w 17"/>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17" y="2"/>
                    </a:moveTo>
                    <a:lnTo>
                      <a:pt x="13" y="7"/>
                    </a:lnTo>
                    <a:lnTo>
                      <a:pt x="12" y="14"/>
                    </a:lnTo>
                    <a:lnTo>
                      <a:pt x="8" y="18"/>
                    </a:lnTo>
                    <a:lnTo>
                      <a:pt x="0" y="17"/>
                    </a:lnTo>
                    <a:lnTo>
                      <a:pt x="4" y="0"/>
                    </a:lnTo>
                    <a:lnTo>
                      <a:pt x="7" y="1"/>
                    </a:lnTo>
                    <a:lnTo>
                      <a:pt x="10" y="2"/>
                    </a:lnTo>
                    <a:lnTo>
                      <a:pt x="13" y="2"/>
                    </a:lnTo>
                    <a:lnTo>
                      <a:pt x="17"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4" name="Freeform 364"/>
              <p:cNvSpPr>
                <a:spLocks/>
              </p:cNvSpPr>
              <p:nvPr/>
            </p:nvSpPr>
            <p:spPr bwMode="auto">
              <a:xfrm>
                <a:off x="2256" y="1151"/>
                <a:ext cx="8" cy="5"/>
              </a:xfrm>
              <a:custGeom>
                <a:avLst/>
                <a:gdLst>
                  <a:gd name="T0" fmla="*/ 29 w 29"/>
                  <a:gd name="T1" fmla="*/ 11 h 19"/>
                  <a:gd name="T2" fmla="*/ 28 w 29"/>
                  <a:gd name="T3" fmla="*/ 13 h 19"/>
                  <a:gd name="T4" fmla="*/ 28 w 29"/>
                  <a:gd name="T5" fmla="*/ 16 h 19"/>
                  <a:gd name="T6" fmla="*/ 26 w 29"/>
                  <a:gd name="T7" fmla="*/ 18 h 19"/>
                  <a:gd name="T8" fmla="*/ 24 w 29"/>
                  <a:gd name="T9" fmla="*/ 19 h 19"/>
                  <a:gd name="T10" fmla="*/ 18 w 29"/>
                  <a:gd name="T11" fmla="*/ 18 h 19"/>
                  <a:gd name="T12" fmla="*/ 10 w 29"/>
                  <a:gd name="T13" fmla="*/ 18 h 19"/>
                  <a:gd name="T14" fmla="*/ 4 w 29"/>
                  <a:gd name="T15" fmla="*/ 17 h 19"/>
                  <a:gd name="T16" fmla="*/ 0 w 29"/>
                  <a:gd name="T17" fmla="*/ 11 h 19"/>
                  <a:gd name="T18" fmla="*/ 0 w 29"/>
                  <a:gd name="T19" fmla="*/ 7 h 19"/>
                  <a:gd name="T20" fmla="*/ 2 w 29"/>
                  <a:gd name="T21" fmla="*/ 4 h 19"/>
                  <a:gd name="T22" fmla="*/ 5 w 29"/>
                  <a:gd name="T23" fmla="*/ 2 h 19"/>
                  <a:gd name="T24" fmla="*/ 7 w 29"/>
                  <a:gd name="T25" fmla="*/ 0 h 19"/>
                  <a:gd name="T26" fmla="*/ 13 w 29"/>
                  <a:gd name="T27" fmla="*/ 1 h 19"/>
                  <a:gd name="T28" fmla="*/ 21 w 29"/>
                  <a:gd name="T29" fmla="*/ 2 h 19"/>
                  <a:gd name="T30" fmla="*/ 26 w 29"/>
                  <a:gd name="T31" fmla="*/ 4 h 19"/>
                  <a:gd name="T32" fmla="*/ 29 w 29"/>
                  <a:gd name="T3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9">
                    <a:moveTo>
                      <a:pt x="29" y="11"/>
                    </a:moveTo>
                    <a:lnTo>
                      <a:pt x="28" y="13"/>
                    </a:lnTo>
                    <a:lnTo>
                      <a:pt x="28" y="16"/>
                    </a:lnTo>
                    <a:lnTo>
                      <a:pt x="26" y="18"/>
                    </a:lnTo>
                    <a:lnTo>
                      <a:pt x="24" y="19"/>
                    </a:lnTo>
                    <a:lnTo>
                      <a:pt x="18" y="18"/>
                    </a:lnTo>
                    <a:lnTo>
                      <a:pt x="10" y="18"/>
                    </a:lnTo>
                    <a:lnTo>
                      <a:pt x="4" y="17"/>
                    </a:lnTo>
                    <a:lnTo>
                      <a:pt x="0" y="11"/>
                    </a:lnTo>
                    <a:lnTo>
                      <a:pt x="0" y="7"/>
                    </a:lnTo>
                    <a:lnTo>
                      <a:pt x="2" y="4"/>
                    </a:lnTo>
                    <a:lnTo>
                      <a:pt x="5" y="2"/>
                    </a:lnTo>
                    <a:lnTo>
                      <a:pt x="7" y="0"/>
                    </a:lnTo>
                    <a:lnTo>
                      <a:pt x="13" y="1"/>
                    </a:lnTo>
                    <a:lnTo>
                      <a:pt x="21" y="2"/>
                    </a:lnTo>
                    <a:lnTo>
                      <a:pt x="26" y="4"/>
                    </a:lnTo>
                    <a:lnTo>
                      <a:pt x="29" y="11"/>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5" name="Freeform 365"/>
              <p:cNvSpPr>
                <a:spLocks/>
              </p:cNvSpPr>
              <p:nvPr/>
            </p:nvSpPr>
            <p:spPr bwMode="auto">
              <a:xfrm>
                <a:off x="2391" y="1151"/>
                <a:ext cx="3" cy="5"/>
              </a:xfrm>
              <a:custGeom>
                <a:avLst/>
                <a:gdLst>
                  <a:gd name="T0" fmla="*/ 13 w 15"/>
                  <a:gd name="T1" fmla="*/ 0 h 18"/>
                  <a:gd name="T2" fmla="*/ 12 w 15"/>
                  <a:gd name="T3" fmla="*/ 3 h 18"/>
                  <a:gd name="T4" fmla="*/ 13 w 15"/>
                  <a:gd name="T5" fmla="*/ 6 h 18"/>
                  <a:gd name="T6" fmla="*/ 13 w 15"/>
                  <a:gd name="T7" fmla="*/ 10 h 18"/>
                  <a:gd name="T8" fmla="*/ 15 w 15"/>
                  <a:gd name="T9" fmla="*/ 14 h 18"/>
                  <a:gd name="T10" fmla="*/ 13 w 15"/>
                  <a:gd name="T11" fmla="*/ 15 h 18"/>
                  <a:gd name="T12" fmla="*/ 11 w 15"/>
                  <a:gd name="T13" fmla="*/ 17 h 18"/>
                  <a:gd name="T14" fmla="*/ 8 w 15"/>
                  <a:gd name="T15" fmla="*/ 18 h 18"/>
                  <a:gd name="T16" fmla="*/ 4 w 15"/>
                  <a:gd name="T17" fmla="*/ 17 h 18"/>
                  <a:gd name="T18" fmla="*/ 3 w 15"/>
                  <a:gd name="T19" fmla="*/ 14 h 18"/>
                  <a:gd name="T20" fmla="*/ 2 w 15"/>
                  <a:gd name="T21" fmla="*/ 11 h 18"/>
                  <a:gd name="T22" fmla="*/ 1 w 15"/>
                  <a:gd name="T23" fmla="*/ 7 h 18"/>
                  <a:gd name="T24" fmla="*/ 0 w 15"/>
                  <a:gd name="T25" fmla="*/ 3 h 18"/>
                  <a:gd name="T26" fmla="*/ 2 w 15"/>
                  <a:gd name="T27" fmla="*/ 2 h 18"/>
                  <a:gd name="T28" fmla="*/ 6 w 15"/>
                  <a:gd name="T29" fmla="*/ 1 h 18"/>
                  <a:gd name="T30" fmla="*/ 9 w 15"/>
                  <a:gd name="T31" fmla="*/ 0 h 18"/>
                  <a:gd name="T32" fmla="*/ 13 w 15"/>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8">
                    <a:moveTo>
                      <a:pt x="13" y="0"/>
                    </a:moveTo>
                    <a:lnTo>
                      <a:pt x="12" y="3"/>
                    </a:lnTo>
                    <a:lnTo>
                      <a:pt x="13" y="6"/>
                    </a:lnTo>
                    <a:lnTo>
                      <a:pt x="13" y="10"/>
                    </a:lnTo>
                    <a:lnTo>
                      <a:pt x="15" y="14"/>
                    </a:lnTo>
                    <a:lnTo>
                      <a:pt x="13" y="15"/>
                    </a:lnTo>
                    <a:lnTo>
                      <a:pt x="11" y="17"/>
                    </a:lnTo>
                    <a:lnTo>
                      <a:pt x="8" y="18"/>
                    </a:lnTo>
                    <a:lnTo>
                      <a:pt x="4" y="17"/>
                    </a:lnTo>
                    <a:lnTo>
                      <a:pt x="3" y="14"/>
                    </a:lnTo>
                    <a:lnTo>
                      <a:pt x="2" y="11"/>
                    </a:lnTo>
                    <a:lnTo>
                      <a:pt x="1" y="7"/>
                    </a:lnTo>
                    <a:lnTo>
                      <a:pt x="0" y="3"/>
                    </a:lnTo>
                    <a:lnTo>
                      <a:pt x="2" y="2"/>
                    </a:lnTo>
                    <a:lnTo>
                      <a:pt x="6" y="1"/>
                    </a:lnTo>
                    <a:lnTo>
                      <a:pt x="9" y="0"/>
                    </a:lnTo>
                    <a:lnTo>
                      <a:pt x="13"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6" name="Freeform 366"/>
              <p:cNvSpPr>
                <a:spLocks/>
              </p:cNvSpPr>
              <p:nvPr/>
            </p:nvSpPr>
            <p:spPr bwMode="auto">
              <a:xfrm>
                <a:off x="2204" y="1152"/>
                <a:ext cx="3" cy="2"/>
              </a:xfrm>
              <a:custGeom>
                <a:avLst/>
                <a:gdLst>
                  <a:gd name="T0" fmla="*/ 11 w 11"/>
                  <a:gd name="T1" fmla="*/ 5 h 8"/>
                  <a:gd name="T2" fmla="*/ 8 w 11"/>
                  <a:gd name="T3" fmla="*/ 6 h 8"/>
                  <a:gd name="T4" fmla="*/ 4 w 11"/>
                  <a:gd name="T5" fmla="*/ 8 h 8"/>
                  <a:gd name="T6" fmla="*/ 0 w 11"/>
                  <a:gd name="T7" fmla="*/ 8 h 8"/>
                  <a:gd name="T8" fmla="*/ 0 w 11"/>
                  <a:gd name="T9" fmla="*/ 6 h 8"/>
                  <a:gd name="T10" fmla="*/ 6 w 11"/>
                  <a:gd name="T11" fmla="*/ 0 h 8"/>
                  <a:gd name="T12" fmla="*/ 11 w 11"/>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5"/>
                    </a:moveTo>
                    <a:lnTo>
                      <a:pt x="8" y="6"/>
                    </a:lnTo>
                    <a:lnTo>
                      <a:pt x="4" y="8"/>
                    </a:lnTo>
                    <a:lnTo>
                      <a:pt x="0" y="8"/>
                    </a:lnTo>
                    <a:lnTo>
                      <a:pt x="0" y="6"/>
                    </a:lnTo>
                    <a:lnTo>
                      <a:pt x="6" y="0"/>
                    </a:lnTo>
                    <a:lnTo>
                      <a:pt x="11" y="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7" name="Freeform 367"/>
              <p:cNvSpPr>
                <a:spLocks/>
              </p:cNvSpPr>
              <p:nvPr/>
            </p:nvSpPr>
            <p:spPr bwMode="auto">
              <a:xfrm>
                <a:off x="2415" y="1152"/>
                <a:ext cx="4" cy="4"/>
              </a:xfrm>
              <a:custGeom>
                <a:avLst/>
                <a:gdLst>
                  <a:gd name="T0" fmla="*/ 18 w 18"/>
                  <a:gd name="T1" fmla="*/ 1 h 15"/>
                  <a:gd name="T2" fmla="*/ 15 w 18"/>
                  <a:gd name="T3" fmla="*/ 6 h 15"/>
                  <a:gd name="T4" fmla="*/ 10 w 18"/>
                  <a:gd name="T5" fmla="*/ 12 h 15"/>
                  <a:gd name="T6" fmla="*/ 6 w 18"/>
                  <a:gd name="T7" fmla="*/ 15 h 15"/>
                  <a:gd name="T8" fmla="*/ 0 w 18"/>
                  <a:gd name="T9" fmla="*/ 13 h 15"/>
                  <a:gd name="T10" fmla="*/ 3 w 18"/>
                  <a:gd name="T11" fmla="*/ 11 h 15"/>
                  <a:gd name="T12" fmla="*/ 4 w 18"/>
                  <a:gd name="T13" fmla="*/ 8 h 15"/>
                  <a:gd name="T14" fmla="*/ 5 w 18"/>
                  <a:gd name="T15" fmla="*/ 3 h 15"/>
                  <a:gd name="T16" fmla="*/ 6 w 18"/>
                  <a:gd name="T17" fmla="*/ 0 h 15"/>
                  <a:gd name="T18" fmla="*/ 9 w 18"/>
                  <a:gd name="T19" fmla="*/ 0 h 15"/>
                  <a:gd name="T20" fmla="*/ 13 w 18"/>
                  <a:gd name="T21" fmla="*/ 1 h 15"/>
                  <a:gd name="T22" fmla="*/ 15 w 18"/>
                  <a:gd name="T23" fmla="*/ 2 h 15"/>
                  <a:gd name="T24" fmla="*/ 18 w 18"/>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5">
                    <a:moveTo>
                      <a:pt x="18" y="1"/>
                    </a:moveTo>
                    <a:lnTo>
                      <a:pt x="15" y="6"/>
                    </a:lnTo>
                    <a:lnTo>
                      <a:pt x="10" y="12"/>
                    </a:lnTo>
                    <a:lnTo>
                      <a:pt x="6" y="15"/>
                    </a:lnTo>
                    <a:lnTo>
                      <a:pt x="0" y="13"/>
                    </a:lnTo>
                    <a:lnTo>
                      <a:pt x="3" y="11"/>
                    </a:lnTo>
                    <a:lnTo>
                      <a:pt x="4" y="8"/>
                    </a:lnTo>
                    <a:lnTo>
                      <a:pt x="5" y="3"/>
                    </a:lnTo>
                    <a:lnTo>
                      <a:pt x="6" y="0"/>
                    </a:lnTo>
                    <a:lnTo>
                      <a:pt x="9" y="0"/>
                    </a:lnTo>
                    <a:lnTo>
                      <a:pt x="13" y="1"/>
                    </a:lnTo>
                    <a:lnTo>
                      <a:pt x="15" y="2"/>
                    </a:lnTo>
                    <a:lnTo>
                      <a:pt x="18"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8" name="Freeform 368"/>
              <p:cNvSpPr>
                <a:spLocks/>
              </p:cNvSpPr>
              <p:nvPr/>
            </p:nvSpPr>
            <p:spPr bwMode="auto">
              <a:xfrm>
                <a:off x="2084" y="1153"/>
                <a:ext cx="118" cy="136"/>
              </a:xfrm>
              <a:custGeom>
                <a:avLst/>
                <a:gdLst>
                  <a:gd name="T0" fmla="*/ 368 w 471"/>
                  <a:gd name="T1" fmla="*/ 13 h 545"/>
                  <a:gd name="T2" fmla="*/ 384 w 471"/>
                  <a:gd name="T3" fmla="*/ 46 h 545"/>
                  <a:gd name="T4" fmla="*/ 360 w 471"/>
                  <a:gd name="T5" fmla="*/ 37 h 545"/>
                  <a:gd name="T6" fmla="*/ 338 w 471"/>
                  <a:gd name="T7" fmla="*/ 30 h 545"/>
                  <a:gd name="T8" fmla="*/ 304 w 471"/>
                  <a:gd name="T9" fmla="*/ 16 h 545"/>
                  <a:gd name="T10" fmla="*/ 275 w 471"/>
                  <a:gd name="T11" fmla="*/ 16 h 545"/>
                  <a:gd name="T12" fmla="*/ 306 w 471"/>
                  <a:gd name="T13" fmla="*/ 26 h 545"/>
                  <a:gd name="T14" fmla="*/ 358 w 471"/>
                  <a:gd name="T15" fmla="*/ 54 h 545"/>
                  <a:gd name="T16" fmla="*/ 350 w 471"/>
                  <a:gd name="T17" fmla="*/ 60 h 545"/>
                  <a:gd name="T18" fmla="*/ 315 w 471"/>
                  <a:gd name="T19" fmla="*/ 51 h 545"/>
                  <a:gd name="T20" fmla="*/ 280 w 471"/>
                  <a:gd name="T21" fmla="*/ 39 h 545"/>
                  <a:gd name="T22" fmla="*/ 299 w 471"/>
                  <a:gd name="T23" fmla="*/ 56 h 545"/>
                  <a:gd name="T24" fmla="*/ 348 w 471"/>
                  <a:gd name="T25" fmla="*/ 80 h 545"/>
                  <a:gd name="T26" fmla="*/ 333 w 471"/>
                  <a:gd name="T27" fmla="*/ 87 h 545"/>
                  <a:gd name="T28" fmla="*/ 313 w 471"/>
                  <a:gd name="T29" fmla="*/ 83 h 545"/>
                  <a:gd name="T30" fmla="*/ 280 w 471"/>
                  <a:gd name="T31" fmla="*/ 71 h 545"/>
                  <a:gd name="T32" fmla="*/ 256 w 471"/>
                  <a:gd name="T33" fmla="*/ 69 h 545"/>
                  <a:gd name="T34" fmla="*/ 286 w 471"/>
                  <a:gd name="T35" fmla="*/ 80 h 545"/>
                  <a:gd name="T36" fmla="*/ 328 w 471"/>
                  <a:gd name="T37" fmla="*/ 101 h 545"/>
                  <a:gd name="T38" fmla="*/ 321 w 471"/>
                  <a:gd name="T39" fmla="*/ 108 h 545"/>
                  <a:gd name="T40" fmla="*/ 321 w 471"/>
                  <a:gd name="T41" fmla="*/ 113 h 545"/>
                  <a:gd name="T42" fmla="*/ 288 w 471"/>
                  <a:gd name="T43" fmla="*/ 101 h 545"/>
                  <a:gd name="T44" fmla="*/ 262 w 471"/>
                  <a:gd name="T45" fmla="*/ 98 h 545"/>
                  <a:gd name="T46" fmla="*/ 278 w 471"/>
                  <a:gd name="T47" fmla="*/ 106 h 545"/>
                  <a:gd name="T48" fmla="*/ 306 w 471"/>
                  <a:gd name="T49" fmla="*/ 120 h 545"/>
                  <a:gd name="T50" fmla="*/ 289 w 471"/>
                  <a:gd name="T51" fmla="*/ 133 h 545"/>
                  <a:gd name="T52" fmla="*/ 268 w 471"/>
                  <a:gd name="T53" fmla="*/ 123 h 545"/>
                  <a:gd name="T54" fmla="*/ 272 w 471"/>
                  <a:gd name="T55" fmla="*/ 133 h 545"/>
                  <a:gd name="T56" fmla="*/ 262 w 471"/>
                  <a:gd name="T57" fmla="*/ 154 h 545"/>
                  <a:gd name="T58" fmla="*/ 211 w 471"/>
                  <a:gd name="T59" fmla="*/ 155 h 545"/>
                  <a:gd name="T60" fmla="*/ 167 w 471"/>
                  <a:gd name="T61" fmla="*/ 198 h 545"/>
                  <a:gd name="T62" fmla="*/ 156 w 471"/>
                  <a:gd name="T63" fmla="*/ 280 h 545"/>
                  <a:gd name="T64" fmla="*/ 198 w 471"/>
                  <a:gd name="T65" fmla="*/ 346 h 545"/>
                  <a:gd name="T66" fmla="*/ 253 w 471"/>
                  <a:gd name="T67" fmla="*/ 355 h 545"/>
                  <a:gd name="T68" fmla="*/ 299 w 471"/>
                  <a:gd name="T69" fmla="*/ 324 h 545"/>
                  <a:gd name="T70" fmla="*/ 331 w 471"/>
                  <a:gd name="T71" fmla="*/ 300 h 545"/>
                  <a:gd name="T72" fmla="*/ 354 w 471"/>
                  <a:gd name="T73" fmla="*/ 298 h 545"/>
                  <a:gd name="T74" fmla="*/ 353 w 471"/>
                  <a:gd name="T75" fmla="*/ 325 h 545"/>
                  <a:gd name="T76" fmla="*/ 342 w 471"/>
                  <a:gd name="T77" fmla="*/ 354 h 545"/>
                  <a:gd name="T78" fmla="*/ 392 w 471"/>
                  <a:gd name="T79" fmla="*/ 302 h 545"/>
                  <a:gd name="T80" fmla="*/ 380 w 471"/>
                  <a:gd name="T81" fmla="*/ 347 h 545"/>
                  <a:gd name="T82" fmla="*/ 405 w 471"/>
                  <a:gd name="T83" fmla="*/ 306 h 545"/>
                  <a:gd name="T84" fmla="*/ 410 w 471"/>
                  <a:gd name="T85" fmla="*/ 343 h 545"/>
                  <a:gd name="T86" fmla="*/ 415 w 471"/>
                  <a:gd name="T87" fmla="*/ 356 h 545"/>
                  <a:gd name="T88" fmla="*/ 430 w 471"/>
                  <a:gd name="T89" fmla="*/ 311 h 545"/>
                  <a:gd name="T90" fmla="*/ 437 w 471"/>
                  <a:gd name="T91" fmla="*/ 349 h 545"/>
                  <a:gd name="T92" fmla="*/ 456 w 471"/>
                  <a:gd name="T93" fmla="*/ 315 h 545"/>
                  <a:gd name="T94" fmla="*/ 450 w 471"/>
                  <a:gd name="T95" fmla="*/ 378 h 545"/>
                  <a:gd name="T96" fmla="*/ 425 w 471"/>
                  <a:gd name="T97" fmla="*/ 412 h 545"/>
                  <a:gd name="T98" fmla="*/ 386 w 471"/>
                  <a:gd name="T99" fmla="*/ 464 h 545"/>
                  <a:gd name="T100" fmla="*/ 334 w 471"/>
                  <a:gd name="T101" fmla="*/ 510 h 545"/>
                  <a:gd name="T102" fmla="*/ 265 w 471"/>
                  <a:gd name="T103" fmla="*/ 538 h 545"/>
                  <a:gd name="T104" fmla="*/ 222 w 471"/>
                  <a:gd name="T105" fmla="*/ 544 h 545"/>
                  <a:gd name="T106" fmla="*/ 144 w 471"/>
                  <a:gd name="T107" fmla="*/ 531 h 545"/>
                  <a:gd name="T108" fmla="*/ 79 w 471"/>
                  <a:gd name="T109" fmla="*/ 486 h 545"/>
                  <a:gd name="T110" fmla="*/ 30 w 471"/>
                  <a:gd name="T111" fmla="*/ 424 h 545"/>
                  <a:gd name="T112" fmla="*/ 19 w 471"/>
                  <a:gd name="T113" fmla="*/ 187 h 545"/>
                  <a:gd name="T114" fmla="*/ 100 w 471"/>
                  <a:gd name="T115" fmla="*/ 65 h 545"/>
                  <a:gd name="T116" fmla="*/ 195 w 471"/>
                  <a:gd name="T117" fmla="*/ 12 h 545"/>
                  <a:gd name="T118" fmla="*/ 255 w 471"/>
                  <a:gd name="T119" fmla="*/ 0 h 545"/>
                  <a:gd name="T120" fmla="*/ 317 w 471"/>
                  <a:gd name="T121" fmla="*/ 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545">
                    <a:moveTo>
                      <a:pt x="361" y="21"/>
                    </a:moveTo>
                    <a:lnTo>
                      <a:pt x="363" y="18"/>
                    </a:lnTo>
                    <a:lnTo>
                      <a:pt x="363" y="14"/>
                    </a:lnTo>
                    <a:lnTo>
                      <a:pt x="364" y="13"/>
                    </a:lnTo>
                    <a:lnTo>
                      <a:pt x="368" y="13"/>
                    </a:lnTo>
                    <a:lnTo>
                      <a:pt x="371" y="21"/>
                    </a:lnTo>
                    <a:lnTo>
                      <a:pt x="377" y="28"/>
                    </a:lnTo>
                    <a:lnTo>
                      <a:pt x="384" y="35"/>
                    </a:lnTo>
                    <a:lnTo>
                      <a:pt x="389" y="43"/>
                    </a:lnTo>
                    <a:lnTo>
                      <a:pt x="384" y="46"/>
                    </a:lnTo>
                    <a:lnTo>
                      <a:pt x="380" y="47"/>
                    </a:lnTo>
                    <a:lnTo>
                      <a:pt x="376" y="46"/>
                    </a:lnTo>
                    <a:lnTo>
                      <a:pt x="370" y="43"/>
                    </a:lnTo>
                    <a:lnTo>
                      <a:pt x="366" y="40"/>
                    </a:lnTo>
                    <a:lnTo>
                      <a:pt x="360" y="37"/>
                    </a:lnTo>
                    <a:lnTo>
                      <a:pt x="356" y="37"/>
                    </a:lnTo>
                    <a:lnTo>
                      <a:pt x="351" y="38"/>
                    </a:lnTo>
                    <a:lnTo>
                      <a:pt x="347" y="33"/>
                    </a:lnTo>
                    <a:lnTo>
                      <a:pt x="343" y="31"/>
                    </a:lnTo>
                    <a:lnTo>
                      <a:pt x="338" y="30"/>
                    </a:lnTo>
                    <a:lnTo>
                      <a:pt x="332" y="27"/>
                    </a:lnTo>
                    <a:lnTo>
                      <a:pt x="326" y="24"/>
                    </a:lnTo>
                    <a:lnTo>
                      <a:pt x="318" y="21"/>
                    </a:lnTo>
                    <a:lnTo>
                      <a:pt x="312" y="18"/>
                    </a:lnTo>
                    <a:lnTo>
                      <a:pt x="304" y="16"/>
                    </a:lnTo>
                    <a:lnTo>
                      <a:pt x="297" y="14"/>
                    </a:lnTo>
                    <a:lnTo>
                      <a:pt x="289" y="13"/>
                    </a:lnTo>
                    <a:lnTo>
                      <a:pt x="281" y="12"/>
                    </a:lnTo>
                    <a:lnTo>
                      <a:pt x="274" y="12"/>
                    </a:lnTo>
                    <a:lnTo>
                      <a:pt x="275" y="16"/>
                    </a:lnTo>
                    <a:lnTo>
                      <a:pt x="277" y="18"/>
                    </a:lnTo>
                    <a:lnTo>
                      <a:pt x="280" y="20"/>
                    </a:lnTo>
                    <a:lnTo>
                      <a:pt x="284" y="21"/>
                    </a:lnTo>
                    <a:lnTo>
                      <a:pt x="295" y="23"/>
                    </a:lnTo>
                    <a:lnTo>
                      <a:pt x="306" y="26"/>
                    </a:lnTo>
                    <a:lnTo>
                      <a:pt x="318" y="31"/>
                    </a:lnTo>
                    <a:lnTo>
                      <a:pt x="328" y="36"/>
                    </a:lnTo>
                    <a:lnTo>
                      <a:pt x="339" y="41"/>
                    </a:lnTo>
                    <a:lnTo>
                      <a:pt x="348" y="48"/>
                    </a:lnTo>
                    <a:lnTo>
                      <a:pt x="358" y="54"/>
                    </a:lnTo>
                    <a:lnTo>
                      <a:pt x="368" y="61"/>
                    </a:lnTo>
                    <a:lnTo>
                      <a:pt x="366" y="60"/>
                    </a:lnTo>
                    <a:lnTo>
                      <a:pt x="363" y="67"/>
                    </a:lnTo>
                    <a:lnTo>
                      <a:pt x="356" y="65"/>
                    </a:lnTo>
                    <a:lnTo>
                      <a:pt x="350" y="60"/>
                    </a:lnTo>
                    <a:lnTo>
                      <a:pt x="342" y="58"/>
                    </a:lnTo>
                    <a:lnTo>
                      <a:pt x="335" y="61"/>
                    </a:lnTo>
                    <a:lnTo>
                      <a:pt x="329" y="58"/>
                    </a:lnTo>
                    <a:lnTo>
                      <a:pt x="321" y="54"/>
                    </a:lnTo>
                    <a:lnTo>
                      <a:pt x="315" y="51"/>
                    </a:lnTo>
                    <a:lnTo>
                      <a:pt x="308" y="48"/>
                    </a:lnTo>
                    <a:lnTo>
                      <a:pt x="302" y="46"/>
                    </a:lnTo>
                    <a:lnTo>
                      <a:pt x="294" y="43"/>
                    </a:lnTo>
                    <a:lnTo>
                      <a:pt x="288" y="40"/>
                    </a:lnTo>
                    <a:lnTo>
                      <a:pt x="280" y="39"/>
                    </a:lnTo>
                    <a:lnTo>
                      <a:pt x="275" y="45"/>
                    </a:lnTo>
                    <a:lnTo>
                      <a:pt x="280" y="49"/>
                    </a:lnTo>
                    <a:lnTo>
                      <a:pt x="286" y="51"/>
                    </a:lnTo>
                    <a:lnTo>
                      <a:pt x="292" y="53"/>
                    </a:lnTo>
                    <a:lnTo>
                      <a:pt x="299" y="56"/>
                    </a:lnTo>
                    <a:lnTo>
                      <a:pt x="305" y="58"/>
                    </a:lnTo>
                    <a:lnTo>
                      <a:pt x="312" y="60"/>
                    </a:lnTo>
                    <a:lnTo>
                      <a:pt x="318" y="62"/>
                    </a:lnTo>
                    <a:lnTo>
                      <a:pt x="324" y="65"/>
                    </a:lnTo>
                    <a:lnTo>
                      <a:pt x="348" y="80"/>
                    </a:lnTo>
                    <a:lnTo>
                      <a:pt x="344" y="86"/>
                    </a:lnTo>
                    <a:lnTo>
                      <a:pt x="345" y="87"/>
                    </a:lnTo>
                    <a:lnTo>
                      <a:pt x="342" y="89"/>
                    </a:lnTo>
                    <a:lnTo>
                      <a:pt x="338" y="88"/>
                    </a:lnTo>
                    <a:lnTo>
                      <a:pt x="333" y="87"/>
                    </a:lnTo>
                    <a:lnTo>
                      <a:pt x="329" y="85"/>
                    </a:lnTo>
                    <a:lnTo>
                      <a:pt x="326" y="83"/>
                    </a:lnTo>
                    <a:lnTo>
                      <a:pt x="321" y="80"/>
                    </a:lnTo>
                    <a:lnTo>
                      <a:pt x="317" y="80"/>
                    </a:lnTo>
                    <a:lnTo>
                      <a:pt x="313" y="83"/>
                    </a:lnTo>
                    <a:lnTo>
                      <a:pt x="307" y="79"/>
                    </a:lnTo>
                    <a:lnTo>
                      <a:pt x="301" y="76"/>
                    </a:lnTo>
                    <a:lnTo>
                      <a:pt x="294" y="74"/>
                    </a:lnTo>
                    <a:lnTo>
                      <a:pt x="287" y="72"/>
                    </a:lnTo>
                    <a:lnTo>
                      <a:pt x="280" y="71"/>
                    </a:lnTo>
                    <a:lnTo>
                      <a:pt x="273" y="69"/>
                    </a:lnTo>
                    <a:lnTo>
                      <a:pt x="266" y="67"/>
                    </a:lnTo>
                    <a:lnTo>
                      <a:pt x="260" y="65"/>
                    </a:lnTo>
                    <a:lnTo>
                      <a:pt x="258" y="67"/>
                    </a:lnTo>
                    <a:lnTo>
                      <a:pt x="256" y="69"/>
                    </a:lnTo>
                    <a:lnTo>
                      <a:pt x="256" y="71"/>
                    </a:lnTo>
                    <a:lnTo>
                      <a:pt x="256" y="74"/>
                    </a:lnTo>
                    <a:lnTo>
                      <a:pt x="266" y="75"/>
                    </a:lnTo>
                    <a:lnTo>
                      <a:pt x="276" y="77"/>
                    </a:lnTo>
                    <a:lnTo>
                      <a:pt x="286" y="80"/>
                    </a:lnTo>
                    <a:lnTo>
                      <a:pt x="294" y="84"/>
                    </a:lnTo>
                    <a:lnTo>
                      <a:pt x="303" y="87"/>
                    </a:lnTo>
                    <a:lnTo>
                      <a:pt x="312" y="91"/>
                    </a:lnTo>
                    <a:lnTo>
                      <a:pt x="319" y="97"/>
                    </a:lnTo>
                    <a:lnTo>
                      <a:pt x="328" y="101"/>
                    </a:lnTo>
                    <a:lnTo>
                      <a:pt x="326" y="110"/>
                    </a:lnTo>
                    <a:lnTo>
                      <a:pt x="325" y="109"/>
                    </a:lnTo>
                    <a:lnTo>
                      <a:pt x="324" y="109"/>
                    </a:lnTo>
                    <a:lnTo>
                      <a:pt x="323" y="108"/>
                    </a:lnTo>
                    <a:lnTo>
                      <a:pt x="321" y="108"/>
                    </a:lnTo>
                    <a:lnTo>
                      <a:pt x="321" y="109"/>
                    </a:lnTo>
                    <a:lnTo>
                      <a:pt x="320" y="110"/>
                    </a:lnTo>
                    <a:lnTo>
                      <a:pt x="319" y="111"/>
                    </a:lnTo>
                    <a:lnTo>
                      <a:pt x="319" y="112"/>
                    </a:lnTo>
                    <a:lnTo>
                      <a:pt x="321" y="113"/>
                    </a:lnTo>
                    <a:lnTo>
                      <a:pt x="315" y="113"/>
                    </a:lnTo>
                    <a:lnTo>
                      <a:pt x="308" y="112"/>
                    </a:lnTo>
                    <a:lnTo>
                      <a:pt x="302" y="109"/>
                    </a:lnTo>
                    <a:lnTo>
                      <a:pt x="295" y="105"/>
                    </a:lnTo>
                    <a:lnTo>
                      <a:pt x="288" y="101"/>
                    </a:lnTo>
                    <a:lnTo>
                      <a:pt x="280" y="98"/>
                    </a:lnTo>
                    <a:lnTo>
                      <a:pt x="273" y="96"/>
                    </a:lnTo>
                    <a:lnTo>
                      <a:pt x="265" y="95"/>
                    </a:lnTo>
                    <a:lnTo>
                      <a:pt x="263" y="96"/>
                    </a:lnTo>
                    <a:lnTo>
                      <a:pt x="262" y="98"/>
                    </a:lnTo>
                    <a:lnTo>
                      <a:pt x="261" y="99"/>
                    </a:lnTo>
                    <a:lnTo>
                      <a:pt x="260" y="101"/>
                    </a:lnTo>
                    <a:lnTo>
                      <a:pt x="266" y="102"/>
                    </a:lnTo>
                    <a:lnTo>
                      <a:pt x="273" y="104"/>
                    </a:lnTo>
                    <a:lnTo>
                      <a:pt x="278" y="106"/>
                    </a:lnTo>
                    <a:lnTo>
                      <a:pt x="284" y="110"/>
                    </a:lnTo>
                    <a:lnTo>
                      <a:pt x="289" y="113"/>
                    </a:lnTo>
                    <a:lnTo>
                      <a:pt x="295" y="115"/>
                    </a:lnTo>
                    <a:lnTo>
                      <a:pt x="301" y="118"/>
                    </a:lnTo>
                    <a:lnTo>
                      <a:pt x="306" y="120"/>
                    </a:lnTo>
                    <a:lnTo>
                      <a:pt x="305" y="125"/>
                    </a:lnTo>
                    <a:lnTo>
                      <a:pt x="302" y="128"/>
                    </a:lnTo>
                    <a:lnTo>
                      <a:pt x="298" y="131"/>
                    </a:lnTo>
                    <a:lnTo>
                      <a:pt x="293" y="135"/>
                    </a:lnTo>
                    <a:lnTo>
                      <a:pt x="289" y="133"/>
                    </a:lnTo>
                    <a:lnTo>
                      <a:pt x="285" y="131"/>
                    </a:lnTo>
                    <a:lnTo>
                      <a:pt x="280" y="128"/>
                    </a:lnTo>
                    <a:lnTo>
                      <a:pt x="277" y="126"/>
                    </a:lnTo>
                    <a:lnTo>
                      <a:pt x="273" y="125"/>
                    </a:lnTo>
                    <a:lnTo>
                      <a:pt x="268" y="123"/>
                    </a:lnTo>
                    <a:lnTo>
                      <a:pt x="264" y="123"/>
                    </a:lnTo>
                    <a:lnTo>
                      <a:pt x="260" y="124"/>
                    </a:lnTo>
                    <a:lnTo>
                      <a:pt x="262" y="128"/>
                    </a:lnTo>
                    <a:lnTo>
                      <a:pt x="266" y="131"/>
                    </a:lnTo>
                    <a:lnTo>
                      <a:pt x="272" y="133"/>
                    </a:lnTo>
                    <a:lnTo>
                      <a:pt x="277" y="135"/>
                    </a:lnTo>
                    <a:lnTo>
                      <a:pt x="288" y="144"/>
                    </a:lnTo>
                    <a:lnTo>
                      <a:pt x="280" y="151"/>
                    </a:lnTo>
                    <a:lnTo>
                      <a:pt x="272" y="154"/>
                    </a:lnTo>
                    <a:lnTo>
                      <a:pt x="262" y="154"/>
                    </a:lnTo>
                    <a:lnTo>
                      <a:pt x="252" y="153"/>
                    </a:lnTo>
                    <a:lnTo>
                      <a:pt x="242" y="152"/>
                    </a:lnTo>
                    <a:lnTo>
                      <a:pt x="232" y="151"/>
                    </a:lnTo>
                    <a:lnTo>
                      <a:pt x="221" y="152"/>
                    </a:lnTo>
                    <a:lnTo>
                      <a:pt x="211" y="155"/>
                    </a:lnTo>
                    <a:lnTo>
                      <a:pt x="200" y="162"/>
                    </a:lnTo>
                    <a:lnTo>
                      <a:pt x="190" y="170"/>
                    </a:lnTo>
                    <a:lnTo>
                      <a:pt x="182" y="179"/>
                    </a:lnTo>
                    <a:lnTo>
                      <a:pt x="174" y="188"/>
                    </a:lnTo>
                    <a:lnTo>
                      <a:pt x="167" y="198"/>
                    </a:lnTo>
                    <a:lnTo>
                      <a:pt x="161" y="208"/>
                    </a:lnTo>
                    <a:lnTo>
                      <a:pt x="157" y="220"/>
                    </a:lnTo>
                    <a:lnTo>
                      <a:pt x="154" y="232"/>
                    </a:lnTo>
                    <a:lnTo>
                      <a:pt x="151" y="257"/>
                    </a:lnTo>
                    <a:lnTo>
                      <a:pt x="156" y="280"/>
                    </a:lnTo>
                    <a:lnTo>
                      <a:pt x="163" y="302"/>
                    </a:lnTo>
                    <a:lnTo>
                      <a:pt x="172" y="324"/>
                    </a:lnTo>
                    <a:lnTo>
                      <a:pt x="180" y="333"/>
                    </a:lnTo>
                    <a:lnTo>
                      <a:pt x="188" y="339"/>
                    </a:lnTo>
                    <a:lnTo>
                      <a:pt x="198" y="346"/>
                    </a:lnTo>
                    <a:lnTo>
                      <a:pt x="208" y="351"/>
                    </a:lnTo>
                    <a:lnTo>
                      <a:pt x="219" y="354"/>
                    </a:lnTo>
                    <a:lnTo>
                      <a:pt x="231" y="356"/>
                    </a:lnTo>
                    <a:lnTo>
                      <a:pt x="241" y="358"/>
                    </a:lnTo>
                    <a:lnTo>
                      <a:pt x="253" y="355"/>
                    </a:lnTo>
                    <a:lnTo>
                      <a:pt x="264" y="351"/>
                    </a:lnTo>
                    <a:lnTo>
                      <a:pt x="274" y="346"/>
                    </a:lnTo>
                    <a:lnTo>
                      <a:pt x="282" y="339"/>
                    </a:lnTo>
                    <a:lnTo>
                      <a:pt x="291" y="332"/>
                    </a:lnTo>
                    <a:lnTo>
                      <a:pt x="299" y="324"/>
                    </a:lnTo>
                    <a:lnTo>
                      <a:pt x="306" y="315"/>
                    </a:lnTo>
                    <a:lnTo>
                      <a:pt x="313" y="306"/>
                    </a:lnTo>
                    <a:lnTo>
                      <a:pt x="318" y="296"/>
                    </a:lnTo>
                    <a:lnTo>
                      <a:pt x="326" y="295"/>
                    </a:lnTo>
                    <a:lnTo>
                      <a:pt x="331" y="300"/>
                    </a:lnTo>
                    <a:lnTo>
                      <a:pt x="335" y="303"/>
                    </a:lnTo>
                    <a:lnTo>
                      <a:pt x="339" y="296"/>
                    </a:lnTo>
                    <a:lnTo>
                      <a:pt x="343" y="297"/>
                    </a:lnTo>
                    <a:lnTo>
                      <a:pt x="348" y="297"/>
                    </a:lnTo>
                    <a:lnTo>
                      <a:pt x="354" y="298"/>
                    </a:lnTo>
                    <a:lnTo>
                      <a:pt x="359" y="299"/>
                    </a:lnTo>
                    <a:lnTo>
                      <a:pt x="357" y="306"/>
                    </a:lnTo>
                    <a:lnTo>
                      <a:pt x="354" y="312"/>
                    </a:lnTo>
                    <a:lnTo>
                      <a:pt x="352" y="319"/>
                    </a:lnTo>
                    <a:lnTo>
                      <a:pt x="353" y="325"/>
                    </a:lnTo>
                    <a:lnTo>
                      <a:pt x="350" y="332"/>
                    </a:lnTo>
                    <a:lnTo>
                      <a:pt x="346" y="338"/>
                    </a:lnTo>
                    <a:lnTo>
                      <a:pt x="342" y="345"/>
                    </a:lnTo>
                    <a:lnTo>
                      <a:pt x="339" y="351"/>
                    </a:lnTo>
                    <a:lnTo>
                      <a:pt x="342" y="354"/>
                    </a:lnTo>
                    <a:lnTo>
                      <a:pt x="352" y="342"/>
                    </a:lnTo>
                    <a:lnTo>
                      <a:pt x="359" y="328"/>
                    </a:lnTo>
                    <a:lnTo>
                      <a:pt x="367" y="314"/>
                    </a:lnTo>
                    <a:lnTo>
                      <a:pt x="373" y="299"/>
                    </a:lnTo>
                    <a:lnTo>
                      <a:pt x="392" y="302"/>
                    </a:lnTo>
                    <a:lnTo>
                      <a:pt x="390" y="313"/>
                    </a:lnTo>
                    <a:lnTo>
                      <a:pt x="386" y="324"/>
                    </a:lnTo>
                    <a:lnTo>
                      <a:pt x="381" y="334"/>
                    </a:lnTo>
                    <a:lnTo>
                      <a:pt x="377" y="343"/>
                    </a:lnTo>
                    <a:lnTo>
                      <a:pt x="380" y="347"/>
                    </a:lnTo>
                    <a:lnTo>
                      <a:pt x="387" y="338"/>
                    </a:lnTo>
                    <a:lnTo>
                      <a:pt x="393" y="327"/>
                    </a:lnTo>
                    <a:lnTo>
                      <a:pt x="397" y="316"/>
                    </a:lnTo>
                    <a:lnTo>
                      <a:pt x="400" y="305"/>
                    </a:lnTo>
                    <a:lnTo>
                      <a:pt x="405" y="306"/>
                    </a:lnTo>
                    <a:lnTo>
                      <a:pt x="410" y="307"/>
                    </a:lnTo>
                    <a:lnTo>
                      <a:pt x="415" y="308"/>
                    </a:lnTo>
                    <a:lnTo>
                      <a:pt x="420" y="308"/>
                    </a:lnTo>
                    <a:lnTo>
                      <a:pt x="417" y="326"/>
                    </a:lnTo>
                    <a:lnTo>
                      <a:pt x="410" y="343"/>
                    </a:lnTo>
                    <a:lnTo>
                      <a:pt x="403" y="361"/>
                    </a:lnTo>
                    <a:lnTo>
                      <a:pt x="397" y="378"/>
                    </a:lnTo>
                    <a:lnTo>
                      <a:pt x="404" y="372"/>
                    </a:lnTo>
                    <a:lnTo>
                      <a:pt x="409" y="364"/>
                    </a:lnTo>
                    <a:lnTo>
                      <a:pt x="415" y="356"/>
                    </a:lnTo>
                    <a:lnTo>
                      <a:pt x="418" y="348"/>
                    </a:lnTo>
                    <a:lnTo>
                      <a:pt x="421" y="338"/>
                    </a:lnTo>
                    <a:lnTo>
                      <a:pt x="424" y="329"/>
                    </a:lnTo>
                    <a:lnTo>
                      <a:pt x="426" y="320"/>
                    </a:lnTo>
                    <a:lnTo>
                      <a:pt x="430" y="311"/>
                    </a:lnTo>
                    <a:lnTo>
                      <a:pt x="446" y="311"/>
                    </a:lnTo>
                    <a:lnTo>
                      <a:pt x="446" y="321"/>
                    </a:lnTo>
                    <a:lnTo>
                      <a:pt x="444" y="330"/>
                    </a:lnTo>
                    <a:lnTo>
                      <a:pt x="439" y="340"/>
                    </a:lnTo>
                    <a:lnTo>
                      <a:pt x="437" y="349"/>
                    </a:lnTo>
                    <a:lnTo>
                      <a:pt x="439" y="351"/>
                    </a:lnTo>
                    <a:lnTo>
                      <a:pt x="442" y="353"/>
                    </a:lnTo>
                    <a:lnTo>
                      <a:pt x="444" y="353"/>
                    </a:lnTo>
                    <a:lnTo>
                      <a:pt x="447" y="351"/>
                    </a:lnTo>
                    <a:lnTo>
                      <a:pt x="456" y="315"/>
                    </a:lnTo>
                    <a:lnTo>
                      <a:pt x="471" y="316"/>
                    </a:lnTo>
                    <a:lnTo>
                      <a:pt x="466" y="333"/>
                    </a:lnTo>
                    <a:lnTo>
                      <a:pt x="463" y="349"/>
                    </a:lnTo>
                    <a:lnTo>
                      <a:pt x="458" y="364"/>
                    </a:lnTo>
                    <a:lnTo>
                      <a:pt x="450" y="378"/>
                    </a:lnTo>
                    <a:lnTo>
                      <a:pt x="444" y="379"/>
                    </a:lnTo>
                    <a:lnTo>
                      <a:pt x="440" y="386"/>
                    </a:lnTo>
                    <a:lnTo>
                      <a:pt x="437" y="394"/>
                    </a:lnTo>
                    <a:lnTo>
                      <a:pt x="433" y="401"/>
                    </a:lnTo>
                    <a:lnTo>
                      <a:pt x="425" y="412"/>
                    </a:lnTo>
                    <a:lnTo>
                      <a:pt x="418" y="422"/>
                    </a:lnTo>
                    <a:lnTo>
                      <a:pt x="410" y="433"/>
                    </a:lnTo>
                    <a:lnTo>
                      <a:pt x="403" y="444"/>
                    </a:lnTo>
                    <a:lnTo>
                      <a:pt x="395" y="454"/>
                    </a:lnTo>
                    <a:lnTo>
                      <a:pt x="386" y="464"/>
                    </a:lnTo>
                    <a:lnTo>
                      <a:pt x="378" y="473"/>
                    </a:lnTo>
                    <a:lnTo>
                      <a:pt x="368" y="481"/>
                    </a:lnTo>
                    <a:lnTo>
                      <a:pt x="358" y="492"/>
                    </a:lnTo>
                    <a:lnTo>
                      <a:pt x="346" y="502"/>
                    </a:lnTo>
                    <a:lnTo>
                      <a:pt x="334" y="510"/>
                    </a:lnTo>
                    <a:lnTo>
                      <a:pt x="321" y="517"/>
                    </a:lnTo>
                    <a:lnTo>
                      <a:pt x="307" y="522"/>
                    </a:lnTo>
                    <a:lnTo>
                      <a:pt x="293" y="527"/>
                    </a:lnTo>
                    <a:lnTo>
                      <a:pt x="279" y="533"/>
                    </a:lnTo>
                    <a:lnTo>
                      <a:pt x="265" y="538"/>
                    </a:lnTo>
                    <a:lnTo>
                      <a:pt x="260" y="539"/>
                    </a:lnTo>
                    <a:lnTo>
                      <a:pt x="253" y="539"/>
                    </a:lnTo>
                    <a:lnTo>
                      <a:pt x="246" y="540"/>
                    </a:lnTo>
                    <a:lnTo>
                      <a:pt x="239" y="542"/>
                    </a:lnTo>
                    <a:lnTo>
                      <a:pt x="222" y="544"/>
                    </a:lnTo>
                    <a:lnTo>
                      <a:pt x="206" y="545"/>
                    </a:lnTo>
                    <a:lnTo>
                      <a:pt x="189" y="544"/>
                    </a:lnTo>
                    <a:lnTo>
                      <a:pt x="173" y="540"/>
                    </a:lnTo>
                    <a:lnTo>
                      <a:pt x="158" y="536"/>
                    </a:lnTo>
                    <a:lnTo>
                      <a:pt x="144" y="531"/>
                    </a:lnTo>
                    <a:lnTo>
                      <a:pt x="130" y="524"/>
                    </a:lnTo>
                    <a:lnTo>
                      <a:pt x="116" y="517"/>
                    </a:lnTo>
                    <a:lnTo>
                      <a:pt x="103" y="507"/>
                    </a:lnTo>
                    <a:lnTo>
                      <a:pt x="91" y="497"/>
                    </a:lnTo>
                    <a:lnTo>
                      <a:pt x="79" y="486"/>
                    </a:lnTo>
                    <a:lnTo>
                      <a:pt x="68" y="476"/>
                    </a:lnTo>
                    <a:lnTo>
                      <a:pt x="57" y="463"/>
                    </a:lnTo>
                    <a:lnTo>
                      <a:pt x="48" y="451"/>
                    </a:lnTo>
                    <a:lnTo>
                      <a:pt x="39" y="437"/>
                    </a:lnTo>
                    <a:lnTo>
                      <a:pt x="30" y="424"/>
                    </a:lnTo>
                    <a:lnTo>
                      <a:pt x="0" y="347"/>
                    </a:lnTo>
                    <a:lnTo>
                      <a:pt x="2" y="303"/>
                    </a:lnTo>
                    <a:lnTo>
                      <a:pt x="2" y="263"/>
                    </a:lnTo>
                    <a:lnTo>
                      <a:pt x="5" y="225"/>
                    </a:lnTo>
                    <a:lnTo>
                      <a:pt x="19" y="187"/>
                    </a:lnTo>
                    <a:lnTo>
                      <a:pt x="30" y="161"/>
                    </a:lnTo>
                    <a:lnTo>
                      <a:pt x="44" y="136"/>
                    </a:lnTo>
                    <a:lnTo>
                      <a:pt x="61" y="111"/>
                    </a:lnTo>
                    <a:lnTo>
                      <a:pt x="79" y="87"/>
                    </a:lnTo>
                    <a:lnTo>
                      <a:pt x="100" y="65"/>
                    </a:lnTo>
                    <a:lnTo>
                      <a:pt x="122" y="47"/>
                    </a:lnTo>
                    <a:lnTo>
                      <a:pt x="147" y="32"/>
                    </a:lnTo>
                    <a:lnTo>
                      <a:pt x="173" y="21"/>
                    </a:lnTo>
                    <a:lnTo>
                      <a:pt x="184" y="17"/>
                    </a:lnTo>
                    <a:lnTo>
                      <a:pt x="195" y="12"/>
                    </a:lnTo>
                    <a:lnTo>
                      <a:pt x="207" y="9"/>
                    </a:lnTo>
                    <a:lnTo>
                      <a:pt x="219" y="7"/>
                    </a:lnTo>
                    <a:lnTo>
                      <a:pt x="231" y="4"/>
                    </a:lnTo>
                    <a:lnTo>
                      <a:pt x="242" y="3"/>
                    </a:lnTo>
                    <a:lnTo>
                      <a:pt x="255" y="0"/>
                    </a:lnTo>
                    <a:lnTo>
                      <a:pt x="267" y="0"/>
                    </a:lnTo>
                    <a:lnTo>
                      <a:pt x="280" y="0"/>
                    </a:lnTo>
                    <a:lnTo>
                      <a:pt x="292" y="0"/>
                    </a:lnTo>
                    <a:lnTo>
                      <a:pt x="305" y="3"/>
                    </a:lnTo>
                    <a:lnTo>
                      <a:pt x="317" y="5"/>
                    </a:lnTo>
                    <a:lnTo>
                      <a:pt x="329" y="7"/>
                    </a:lnTo>
                    <a:lnTo>
                      <a:pt x="340" y="11"/>
                    </a:lnTo>
                    <a:lnTo>
                      <a:pt x="351" y="16"/>
                    </a:lnTo>
                    <a:lnTo>
                      <a:pt x="361" y="2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09" name="Freeform 369"/>
              <p:cNvSpPr>
                <a:spLocks/>
              </p:cNvSpPr>
              <p:nvPr/>
            </p:nvSpPr>
            <p:spPr bwMode="auto">
              <a:xfrm>
                <a:off x="2423" y="1153"/>
                <a:ext cx="4" cy="4"/>
              </a:xfrm>
              <a:custGeom>
                <a:avLst/>
                <a:gdLst>
                  <a:gd name="T0" fmla="*/ 18 w 18"/>
                  <a:gd name="T1" fmla="*/ 2 h 17"/>
                  <a:gd name="T2" fmla="*/ 15 w 18"/>
                  <a:gd name="T3" fmla="*/ 8 h 17"/>
                  <a:gd name="T4" fmla="*/ 12 w 18"/>
                  <a:gd name="T5" fmla="*/ 13 h 17"/>
                  <a:gd name="T6" fmla="*/ 6 w 18"/>
                  <a:gd name="T7" fmla="*/ 17 h 17"/>
                  <a:gd name="T8" fmla="*/ 0 w 18"/>
                  <a:gd name="T9" fmla="*/ 17 h 17"/>
                  <a:gd name="T10" fmla="*/ 2 w 18"/>
                  <a:gd name="T11" fmla="*/ 10 h 17"/>
                  <a:gd name="T12" fmla="*/ 6 w 18"/>
                  <a:gd name="T13" fmla="*/ 4 h 17"/>
                  <a:gd name="T14" fmla="*/ 11 w 18"/>
                  <a:gd name="T15" fmla="*/ 0 h 17"/>
                  <a:gd name="T16" fmla="*/ 18 w 18"/>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8" y="2"/>
                    </a:moveTo>
                    <a:lnTo>
                      <a:pt x="15" y="8"/>
                    </a:lnTo>
                    <a:lnTo>
                      <a:pt x="12" y="13"/>
                    </a:lnTo>
                    <a:lnTo>
                      <a:pt x="6" y="17"/>
                    </a:lnTo>
                    <a:lnTo>
                      <a:pt x="0" y="17"/>
                    </a:lnTo>
                    <a:lnTo>
                      <a:pt x="2" y="10"/>
                    </a:lnTo>
                    <a:lnTo>
                      <a:pt x="6" y="4"/>
                    </a:lnTo>
                    <a:lnTo>
                      <a:pt x="11" y="0"/>
                    </a:lnTo>
                    <a:lnTo>
                      <a:pt x="18"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0" name="Freeform 370"/>
              <p:cNvSpPr>
                <a:spLocks/>
              </p:cNvSpPr>
              <p:nvPr/>
            </p:nvSpPr>
            <p:spPr bwMode="auto">
              <a:xfrm>
                <a:off x="2430" y="1155"/>
                <a:ext cx="5" cy="5"/>
              </a:xfrm>
              <a:custGeom>
                <a:avLst/>
                <a:gdLst>
                  <a:gd name="T0" fmla="*/ 20 w 20"/>
                  <a:gd name="T1" fmla="*/ 4 h 17"/>
                  <a:gd name="T2" fmla="*/ 14 w 20"/>
                  <a:gd name="T3" fmla="*/ 8 h 17"/>
                  <a:gd name="T4" fmla="*/ 10 w 20"/>
                  <a:gd name="T5" fmla="*/ 14 h 17"/>
                  <a:gd name="T6" fmla="*/ 7 w 20"/>
                  <a:gd name="T7" fmla="*/ 17 h 17"/>
                  <a:gd name="T8" fmla="*/ 0 w 20"/>
                  <a:gd name="T9" fmla="*/ 14 h 17"/>
                  <a:gd name="T10" fmla="*/ 5 w 20"/>
                  <a:gd name="T11" fmla="*/ 9 h 17"/>
                  <a:gd name="T12" fmla="*/ 8 w 20"/>
                  <a:gd name="T13" fmla="*/ 3 h 17"/>
                  <a:gd name="T14" fmla="*/ 12 w 20"/>
                  <a:gd name="T15" fmla="*/ 0 h 17"/>
                  <a:gd name="T16" fmla="*/ 20 w 20"/>
                  <a:gd name="T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
                    <a:moveTo>
                      <a:pt x="20" y="4"/>
                    </a:moveTo>
                    <a:lnTo>
                      <a:pt x="14" y="8"/>
                    </a:lnTo>
                    <a:lnTo>
                      <a:pt x="10" y="14"/>
                    </a:lnTo>
                    <a:lnTo>
                      <a:pt x="7" y="17"/>
                    </a:lnTo>
                    <a:lnTo>
                      <a:pt x="0" y="14"/>
                    </a:lnTo>
                    <a:lnTo>
                      <a:pt x="5" y="9"/>
                    </a:lnTo>
                    <a:lnTo>
                      <a:pt x="8" y="3"/>
                    </a:lnTo>
                    <a:lnTo>
                      <a:pt x="12" y="0"/>
                    </a:lnTo>
                    <a:lnTo>
                      <a:pt x="20"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1" name="Freeform 371"/>
              <p:cNvSpPr>
                <a:spLocks/>
              </p:cNvSpPr>
              <p:nvPr/>
            </p:nvSpPr>
            <p:spPr bwMode="auto">
              <a:xfrm>
                <a:off x="2089" y="1157"/>
                <a:ext cx="5" cy="4"/>
              </a:xfrm>
              <a:custGeom>
                <a:avLst/>
                <a:gdLst>
                  <a:gd name="T0" fmla="*/ 19 w 20"/>
                  <a:gd name="T1" fmla="*/ 8 h 20"/>
                  <a:gd name="T2" fmla="*/ 20 w 20"/>
                  <a:gd name="T3" fmla="*/ 11 h 20"/>
                  <a:gd name="T4" fmla="*/ 19 w 20"/>
                  <a:gd name="T5" fmla="*/ 14 h 20"/>
                  <a:gd name="T6" fmla="*/ 17 w 20"/>
                  <a:gd name="T7" fmla="*/ 18 h 20"/>
                  <a:gd name="T8" fmla="*/ 15 w 20"/>
                  <a:gd name="T9" fmla="*/ 20 h 20"/>
                  <a:gd name="T10" fmla="*/ 15 w 20"/>
                  <a:gd name="T11" fmla="*/ 15 h 20"/>
                  <a:gd name="T12" fmla="*/ 13 w 20"/>
                  <a:gd name="T13" fmla="*/ 12 h 20"/>
                  <a:gd name="T14" fmla="*/ 10 w 20"/>
                  <a:gd name="T15" fmla="*/ 9 h 20"/>
                  <a:gd name="T16" fmla="*/ 7 w 20"/>
                  <a:gd name="T17" fmla="*/ 8 h 20"/>
                  <a:gd name="T18" fmla="*/ 0 w 20"/>
                  <a:gd name="T19" fmla="*/ 8 h 20"/>
                  <a:gd name="T20" fmla="*/ 3 w 20"/>
                  <a:gd name="T21" fmla="*/ 4 h 20"/>
                  <a:gd name="T22" fmla="*/ 8 w 20"/>
                  <a:gd name="T23" fmla="*/ 0 h 20"/>
                  <a:gd name="T24" fmla="*/ 15 w 20"/>
                  <a:gd name="T25" fmla="*/ 0 h 20"/>
                  <a:gd name="T26" fmla="*/ 19 w 20"/>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19" y="8"/>
                    </a:moveTo>
                    <a:lnTo>
                      <a:pt x="20" y="11"/>
                    </a:lnTo>
                    <a:lnTo>
                      <a:pt x="19" y="14"/>
                    </a:lnTo>
                    <a:lnTo>
                      <a:pt x="17" y="18"/>
                    </a:lnTo>
                    <a:lnTo>
                      <a:pt x="15" y="20"/>
                    </a:lnTo>
                    <a:lnTo>
                      <a:pt x="15" y="15"/>
                    </a:lnTo>
                    <a:lnTo>
                      <a:pt x="13" y="12"/>
                    </a:lnTo>
                    <a:lnTo>
                      <a:pt x="10" y="9"/>
                    </a:lnTo>
                    <a:lnTo>
                      <a:pt x="7" y="8"/>
                    </a:lnTo>
                    <a:lnTo>
                      <a:pt x="0" y="8"/>
                    </a:lnTo>
                    <a:lnTo>
                      <a:pt x="3" y="4"/>
                    </a:lnTo>
                    <a:lnTo>
                      <a:pt x="8" y="0"/>
                    </a:lnTo>
                    <a:lnTo>
                      <a:pt x="15" y="0"/>
                    </a:lnTo>
                    <a:lnTo>
                      <a:pt x="19"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2" name="Freeform 372"/>
              <p:cNvSpPr>
                <a:spLocks/>
              </p:cNvSpPr>
              <p:nvPr/>
            </p:nvSpPr>
            <p:spPr bwMode="auto">
              <a:xfrm>
                <a:off x="2438" y="1157"/>
                <a:ext cx="4" cy="5"/>
              </a:xfrm>
              <a:custGeom>
                <a:avLst/>
                <a:gdLst>
                  <a:gd name="T0" fmla="*/ 18 w 18"/>
                  <a:gd name="T1" fmla="*/ 5 h 19"/>
                  <a:gd name="T2" fmla="*/ 17 w 18"/>
                  <a:gd name="T3" fmla="*/ 8 h 19"/>
                  <a:gd name="T4" fmla="*/ 15 w 18"/>
                  <a:gd name="T5" fmla="*/ 8 h 19"/>
                  <a:gd name="T6" fmla="*/ 12 w 18"/>
                  <a:gd name="T7" fmla="*/ 6 h 19"/>
                  <a:gd name="T8" fmla="*/ 9 w 18"/>
                  <a:gd name="T9" fmla="*/ 8 h 19"/>
                  <a:gd name="T10" fmla="*/ 6 w 18"/>
                  <a:gd name="T11" fmla="*/ 11 h 19"/>
                  <a:gd name="T12" fmla="*/ 5 w 18"/>
                  <a:gd name="T13" fmla="*/ 15 h 19"/>
                  <a:gd name="T14" fmla="*/ 5 w 18"/>
                  <a:gd name="T15" fmla="*/ 18 h 19"/>
                  <a:gd name="T16" fmla="*/ 0 w 18"/>
                  <a:gd name="T17" fmla="*/ 19 h 19"/>
                  <a:gd name="T18" fmla="*/ 3 w 18"/>
                  <a:gd name="T19" fmla="*/ 15 h 19"/>
                  <a:gd name="T20" fmla="*/ 4 w 18"/>
                  <a:gd name="T21" fmla="*/ 9 h 19"/>
                  <a:gd name="T22" fmla="*/ 4 w 18"/>
                  <a:gd name="T23" fmla="*/ 4 h 19"/>
                  <a:gd name="T24" fmla="*/ 4 w 18"/>
                  <a:gd name="T25" fmla="*/ 0 h 19"/>
                  <a:gd name="T26" fmla="*/ 7 w 18"/>
                  <a:gd name="T27" fmla="*/ 2 h 19"/>
                  <a:gd name="T28" fmla="*/ 11 w 18"/>
                  <a:gd name="T29" fmla="*/ 3 h 19"/>
                  <a:gd name="T30" fmla="*/ 15 w 18"/>
                  <a:gd name="T31" fmla="*/ 4 h 19"/>
                  <a:gd name="T32" fmla="*/ 18 w 18"/>
                  <a:gd name="T3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8" y="5"/>
                    </a:moveTo>
                    <a:lnTo>
                      <a:pt x="17" y="8"/>
                    </a:lnTo>
                    <a:lnTo>
                      <a:pt x="15" y="8"/>
                    </a:lnTo>
                    <a:lnTo>
                      <a:pt x="12" y="6"/>
                    </a:lnTo>
                    <a:lnTo>
                      <a:pt x="9" y="8"/>
                    </a:lnTo>
                    <a:lnTo>
                      <a:pt x="6" y="11"/>
                    </a:lnTo>
                    <a:lnTo>
                      <a:pt x="5" y="15"/>
                    </a:lnTo>
                    <a:lnTo>
                      <a:pt x="5" y="18"/>
                    </a:lnTo>
                    <a:lnTo>
                      <a:pt x="0" y="19"/>
                    </a:lnTo>
                    <a:lnTo>
                      <a:pt x="3" y="15"/>
                    </a:lnTo>
                    <a:lnTo>
                      <a:pt x="4" y="9"/>
                    </a:lnTo>
                    <a:lnTo>
                      <a:pt x="4" y="4"/>
                    </a:lnTo>
                    <a:lnTo>
                      <a:pt x="4" y="0"/>
                    </a:lnTo>
                    <a:lnTo>
                      <a:pt x="7" y="2"/>
                    </a:lnTo>
                    <a:lnTo>
                      <a:pt x="11" y="3"/>
                    </a:lnTo>
                    <a:lnTo>
                      <a:pt x="15" y="4"/>
                    </a:lnTo>
                    <a:lnTo>
                      <a:pt x="18" y="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3" name="Freeform 373"/>
              <p:cNvSpPr>
                <a:spLocks/>
              </p:cNvSpPr>
              <p:nvPr/>
            </p:nvSpPr>
            <p:spPr bwMode="auto">
              <a:xfrm>
                <a:off x="2258" y="1160"/>
                <a:ext cx="3" cy="3"/>
              </a:xfrm>
              <a:custGeom>
                <a:avLst/>
                <a:gdLst>
                  <a:gd name="T0" fmla="*/ 12 w 12"/>
                  <a:gd name="T1" fmla="*/ 5 h 14"/>
                  <a:gd name="T2" fmla="*/ 11 w 12"/>
                  <a:gd name="T3" fmla="*/ 8 h 14"/>
                  <a:gd name="T4" fmla="*/ 8 w 12"/>
                  <a:gd name="T5" fmla="*/ 12 h 14"/>
                  <a:gd name="T6" fmla="*/ 6 w 12"/>
                  <a:gd name="T7" fmla="*/ 14 h 14"/>
                  <a:gd name="T8" fmla="*/ 2 w 12"/>
                  <a:gd name="T9" fmla="*/ 14 h 14"/>
                  <a:gd name="T10" fmla="*/ 0 w 12"/>
                  <a:gd name="T11" fmla="*/ 10 h 14"/>
                  <a:gd name="T12" fmla="*/ 0 w 12"/>
                  <a:gd name="T13" fmla="*/ 7 h 14"/>
                  <a:gd name="T14" fmla="*/ 3 w 12"/>
                  <a:gd name="T15" fmla="*/ 3 h 14"/>
                  <a:gd name="T16" fmla="*/ 7 w 12"/>
                  <a:gd name="T17" fmla="*/ 0 h 14"/>
                  <a:gd name="T18" fmla="*/ 8 w 12"/>
                  <a:gd name="T19" fmla="*/ 0 h 14"/>
                  <a:gd name="T20" fmla="*/ 9 w 12"/>
                  <a:gd name="T21" fmla="*/ 1 h 14"/>
                  <a:gd name="T22" fmla="*/ 11 w 12"/>
                  <a:gd name="T23" fmla="*/ 3 h 14"/>
                  <a:gd name="T24" fmla="*/ 12 w 12"/>
                  <a:gd name="T2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4">
                    <a:moveTo>
                      <a:pt x="12" y="5"/>
                    </a:moveTo>
                    <a:lnTo>
                      <a:pt x="11" y="8"/>
                    </a:lnTo>
                    <a:lnTo>
                      <a:pt x="8" y="12"/>
                    </a:lnTo>
                    <a:lnTo>
                      <a:pt x="6" y="14"/>
                    </a:lnTo>
                    <a:lnTo>
                      <a:pt x="2" y="14"/>
                    </a:lnTo>
                    <a:lnTo>
                      <a:pt x="0" y="10"/>
                    </a:lnTo>
                    <a:lnTo>
                      <a:pt x="0" y="7"/>
                    </a:lnTo>
                    <a:lnTo>
                      <a:pt x="3" y="3"/>
                    </a:lnTo>
                    <a:lnTo>
                      <a:pt x="7" y="0"/>
                    </a:lnTo>
                    <a:lnTo>
                      <a:pt x="8" y="0"/>
                    </a:lnTo>
                    <a:lnTo>
                      <a:pt x="9" y="1"/>
                    </a:lnTo>
                    <a:lnTo>
                      <a:pt x="11" y="3"/>
                    </a:lnTo>
                    <a:lnTo>
                      <a:pt x="12" y="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4" name="Freeform 374"/>
              <p:cNvSpPr>
                <a:spLocks/>
              </p:cNvSpPr>
              <p:nvPr/>
            </p:nvSpPr>
            <p:spPr bwMode="auto">
              <a:xfrm>
                <a:off x="2266" y="1160"/>
                <a:ext cx="20" cy="9"/>
              </a:xfrm>
              <a:custGeom>
                <a:avLst/>
                <a:gdLst>
                  <a:gd name="T0" fmla="*/ 79 w 80"/>
                  <a:gd name="T1" fmla="*/ 32 h 39"/>
                  <a:gd name="T2" fmla="*/ 80 w 80"/>
                  <a:gd name="T3" fmla="*/ 35 h 39"/>
                  <a:gd name="T4" fmla="*/ 78 w 80"/>
                  <a:gd name="T5" fmla="*/ 37 h 39"/>
                  <a:gd name="T6" fmla="*/ 75 w 80"/>
                  <a:gd name="T7" fmla="*/ 38 h 39"/>
                  <a:gd name="T8" fmla="*/ 71 w 80"/>
                  <a:gd name="T9" fmla="*/ 39 h 39"/>
                  <a:gd name="T10" fmla="*/ 65 w 80"/>
                  <a:gd name="T11" fmla="*/ 39 h 39"/>
                  <a:gd name="T12" fmla="*/ 61 w 80"/>
                  <a:gd name="T13" fmla="*/ 39 h 39"/>
                  <a:gd name="T14" fmla="*/ 56 w 80"/>
                  <a:gd name="T15" fmla="*/ 39 h 39"/>
                  <a:gd name="T16" fmla="*/ 52 w 80"/>
                  <a:gd name="T17" fmla="*/ 38 h 39"/>
                  <a:gd name="T18" fmla="*/ 46 w 80"/>
                  <a:gd name="T19" fmla="*/ 37 h 39"/>
                  <a:gd name="T20" fmla="*/ 38 w 80"/>
                  <a:gd name="T21" fmla="*/ 34 h 39"/>
                  <a:gd name="T22" fmla="*/ 33 w 80"/>
                  <a:gd name="T23" fmla="*/ 31 h 39"/>
                  <a:gd name="T24" fmla="*/ 26 w 80"/>
                  <a:gd name="T25" fmla="*/ 26 h 39"/>
                  <a:gd name="T26" fmla="*/ 20 w 80"/>
                  <a:gd name="T27" fmla="*/ 22 h 39"/>
                  <a:gd name="T28" fmla="*/ 14 w 80"/>
                  <a:gd name="T29" fmla="*/ 20 h 39"/>
                  <a:gd name="T30" fmla="*/ 7 w 80"/>
                  <a:gd name="T31" fmla="*/ 19 h 39"/>
                  <a:gd name="T32" fmla="*/ 0 w 80"/>
                  <a:gd name="T33" fmla="*/ 20 h 39"/>
                  <a:gd name="T34" fmla="*/ 7 w 80"/>
                  <a:gd name="T35" fmla="*/ 0 h 39"/>
                  <a:gd name="T36" fmla="*/ 13 w 80"/>
                  <a:gd name="T37" fmla="*/ 9 h 39"/>
                  <a:gd name="T38" fmla="*/ 21 w 80"/>
                  <a:gd name="T39" fmla="*/ 15 h 39"/>
                  <a:gd name="T40" fmla="*/ 30 w 80"/>
                  <a:gd name="T41" fmla="*/ 21 h 39"/>
                  <a:gd name="T42" fmla="*/ 39 w 80"/>
                  <a:gd name="T43" fmla="*/ 25 h 39"/>
                  <a:gd name="T44" fmla="*/ 49 w 80"/>
                  <a:gd name="T45" fmla="*/ 27 h 39"/>
                  <a:gd name="T46" fmla="*/ 59 w 80"/>
                  <a:gd name="T47" fmla="*/ 29 h 39"/>
                  <a:gd name="T48" fmla="*/ 70 w 80"/>
                  <a:gd name="T49" fmla="*/ 31 h 39"/>
                  <a:gd name="T50" fmla="*/ 79 w 80"/>
                  <a:gd name="T5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39">
                    <a:moveTo>
                      <a:pt x="79" y="32"/>
                    </a:moveTo>
                    <a:lnTo>
                      <a:pt x="80" y="35"/>
                    </a:lnTo>
                    <a:lnTo>
                      <a:pt x="78" y="37"/>
                    </a:lnTo>
                    <a:lnTo>
                      <a:pt x="75" y="38"/>
                    </a:lnTo>
                    <a:lnTo>
                      <a:pt x="71" y="39"/>
                    </a:lnTo>
                    <a:lnTo>
                      <a:pt x="65" y="39"/>
                    </a:lnTo>
                    <a:lnTo>
                      <a:pt x="61" y="39"/>
                    </a:lnTo>
                    <a:lnTo>
                      <a:pt x="56" y="39"/>
                    </a:lnTo>
                    <a:lnTo>
                      <a:pt x="52" y="38"/>
                    </a:lnTo>
                    <a:lnTo>
                      <a:pt x="46" y="37"/>
                    </a:lnTo>
                    <a:lnTo>
                      <a:pt x="38" y="34"/>
                    </a:lnTo>
                    <a:lnTo>
                      <a:pt x="33" y="31"/>
                    </a:lnTo>
                    <a:lnTo>
                      <a:pt x="26" y="26"/>
                    </a:lnTo>
                    <a:lnTo>
                      <a:pt x="20" y="22"/>
                    </a:lnTo>
                    <a:lnTo>
                      <a:pt x="14" y="20"/>
                    </a:lnTo>
                    <a:lnTo>
                      <a:pt x="7" y="19"/>
                    </a:lnTo>
                    <a:lnTo>
                      <a:pt x="0" y="20"/>
                    </a:lnTo>
                    <a:lnTo>
                      <a:pt x="7" y="0"/>
                    </a:lnTo>
                    <a:lnTo>
                      <a:pt x="13" y="9"/>
                    </a:lnTo>
                    <a:lnTo>
                      <a:pt x="21" y="15"/>
                    </a:lnTo>
                    <a:lnTo>
                      <a:pt x="30" y="21"/>
                    </a:lnTo>
                    <a:lnTo>
                      <a:pt x="39" y="25"/>
                    </a:lnTo>
                    <a:lnTo>
                      <a:pt x="49" y="27"/>
                    </a:lnTo>
                    <a:lnTo>
                      <a:pt x="59" y="29"/>
                    </a:lnTo>
                    <a:lnTo>
                      <a:pt x="70" y="31"/>
                    </a:lnTo>
                    <a:lnTo>
                      <a:pt x="79" y="3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5" name="Freeform 375"/>
              <p:cNvSpPr>
                <a:spLocks/>
              </p:cNvSpPr>
              <p:nvPr/>
            </p:nvSpPr>
            <p:spPr bwMode="auto">
              <a:xfrm>
                <a:off x="2445" y="1162"/>
                <a:ext cx="3" cy="3"/>
              </a:xfrm>
              <a:custGeom>
                <a:avLst/>
                <a:gdLst>
                  <a:gd name="T0" fmla="*/ 14 w 14"/>
                  <a:gd name="T1" fmla="*/ 7 h 12"/>
                  <a:gd name="T2" fmla="*/ 11 w 14"/>
                  <a:gd name="T3" fmla="*/ 11 h 12"/>
                  <a:gd name="T4" fmla="*/ 7 w 14"/>
                  <a:gd name="T5" fmla="*/ 12 h 12"/>
                  <a:gd name="T6" fmla="*/ 3 w 14"/>
                  <a:gd name="T7" fmla="*/ 10 h 12"/>
                  <a:gd name="T8" fmla="*/ 0 w 14"/>
                  <a:gd name="T9" fmla="*/ 7 h 12"/>
                  <a:gd name="T10" fmla="*/ 3 w 14"/>
                  <a:gd name="T11" fmla="*/ 5 h 12"/>
                  <a:gd name="T12" fmla="*/ 4 w 14"/>
                  <a:gd name="T13" fmla="*/ 2 h 12"/>
                  <a:gd name="T14" fmla="*/ 6 w 14"/>
                  <a:gd name="T15" fmla="*/ 0 h 12"/>
                  <a:gd name="T16" fmla="*/ 9 w 14"/>
                  <a:gd name="T17" fmla="*/ 2 h 12"/>
                  <a:gd name="T18" fmla="*/ 11 w 14"/>
                  <a:gd name="T19" fmla="*/ 3 h 12"/>
                  <a:gd name="T20" fmla="*/ 13 w 14"/>
                  <a:gd name="T21" fmla="*/ 4 h 12"/>
                  <a:gd name="T22" fmla="*/ 14 w 14"/>
                  <a:gd name="T23" fmla="*/ 5 h 12"/>
                  <a:gd name="T24" fmla="*/ 14 w 14"/>
                  <a:gd name="T25"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2">
                    <a:moveTo>
                      <a:pt x="14" y="7"/>
                    </a:moveTo>
                    <a:lnTo>
                      <a:pt x="11" y="11"/>
                    </a:lnTo>
                    <a:lnTo>
                      <a:pt x="7" y="12"/>
                    </a:lnTo>
                    <a:lnTo>
                      <a:pt x="3" y="10"/>
                    </a:lnTo>
                    <a:lnTo>
                      <a:pt x="0" y="7"/>
                    </a:lnTo>
                    <a:lnTo>
                      <a:pt x="3" y="5"/>
                    </a:lnTo>
                    <a:lnTo>
                      <a:pt x="4" y="2"/>
                    </a:lnTo>
                    <a:lnTo>
                      <a:pt x="6" y="0"/>
                    </a:lnTo>
                    <a:lnTo>
                      <a:pt x="9" y="2"/>
                    </a:lnTo>
                    <a:lnTo>
                      <a:pt x="11" y="3"/>
                    </a:lnTo>
                    <a:lnTo>
                      <a:pt x="13" y="4"/>
                    </a:lnTo>
                    <a:lnTo>
                      <a:pt x="14" y="5"/>
                    </a:lnTo>
                    <a:lnTo>
                      <a:pt x="14" y="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6" name="Freeform 376"/>
              <p:cNvSpPr>
                <a:spLocks/>
              </p:cNvSpPr>
              <p:nvPr/>
            </p:nvSpPr>
            <p:spPr bwMode="auto">
              <a:xfrm>
                <a:off x="2084" y="1163"/>
                <a:ext cx="6" cy="6"/>
              </a:xfrm>
              <a:custGeom>
                <a:avLst/>
                <a:gdLst>
                  <a:gd name="T0" fmla="*/ 17 w 23"/>
                  <a:gd name="T1" fmla="*/ 25 h 25"/>
                  <a:gd name="T2" fmla="*/ 11 w 23"/>
                  <a:gd name="T3" fmla="*/ 22 h 25"/>
                  <a:gd name="T4" fmla="*/ 4 w 23"/>
                  <a:gd name="T5" fmla="*/ 18 h 25"/>
                  <a:gd name="T6" fmla="*/ 0 w 23"/>
                  <a:gd name="T7" fmla="*/ 11 h 25"/>
                  <a:gd name="T8" fmla="*/ 0 w 23"/>
                  <a:gd name="T9" fmla="*/ 7 h 25"/>
                  <a:gd name="T10" fmla="*/ 5 w 23"/>
                  <a:gd name="T11" fmla="*/ 0 h 25"/>
                  <a:gd name="T12" fmla="*/ 11 w 23"/>
                  <a:gd name="T13" fmla="*/ 6 h 25"/>
                  <a:gd name="T14" fmla="*/ 18 w 23"/>
                  <a:gd name="T15" fmla="*/ 11 h 25"/>
                  <a:gd name="T16" fmla="*/ 23 w 23"/>
                  <a:gd name="T17" fmla="*/ 16 h 25"/>
                  <a:gd name="T18" fmla="*/ 17 w 2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5">
                    <a:moveTo>
                      <a:pt x="17" y="25"/>
                    </a:moveTo>
                    <a:lnTo>
                      <a:pt x="11" y="22"/>
                    </a:lnTo>
                    <a:lnTo>
                      <a:pt x="4" y="18"/>
                    </a:lnTo>
                    <a:lnTo>
                      <a:pt x="0" y="11"/>
                    </a:lnTo>
                    <a:lnTo>
                      <a:pt x="0" y="7"/>
                    </a:lnTo>
                    <a:lnTo>
                      <a:pt x="5" y="0"/>
                    </a:lnTo>
                    <a:lnTo>
                      <a:pt x="11" y="6"/>
                    </a:lnTo>
                    <a:lnTo>
                      <a:pt x="18" y="11"/>
                    </a:lnTo>
                    <a:lnTo>
                      <a:pt x="23" y="16"/>
                    </a:lnTo>
                    <a:lnTo>
                      <a:pt x="17" y="2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7" name="Freeform 377"/>
              <p:cNvSpPr>
                <a:spLocks/>
              </p:cNvSpPr>
              <p:nvPr/>
            </p:nvSpPr>
            <p:spPr bwMode="auto">
              <a:xfrm>
                <a:off x="2258" y="1165"/>
                <a:ext cx="24" cy="19"/>
              </a:xfrm>
              <a:custGeom>
                <a:avLst/>
                <a:gdLst>
                  <a:gd name="T0" fmla="*/ 69 w 95"/>
                  <a:gd name="T1" fmla="*/ 30 h 77"/>
                  <a:gd name="T2" fmla="*/ 76 w 95"/>
                  <a:gd name="T3" fmla="*/ 32 h 77"/>
                  <a:gd name="T4" fmla="*/ 82 w 95"/>
                  <a:gd name="T5" fmla="*/ 32 h 77"/>
                  <a:gd name="T6" fmla="*/ 89 w 95"/>
                  <a:gd name="T7" fmla="*/ 32 h 77"/>
                  <a:gd name="T8" fmla="*/ 95 w 95"/>
                  <a:gd name="T9" fmla="*/ 35 h 77"/>
                  <a:gd name="T10" fmla="*/ 91 w 95"/>
                  <a:gd name="T11" fmla="*/ 43 h 77"/>
                  <a:gd name="T12" fmla="*/ 84 w 95"/>
                  <a:gd name="T13" fmla="*/ 51 h 77"/>
                  <a:gd name="T14" fmla="*/ 78 w 95"/>
                  <a:gd name="T15" fmla="*/ 58 h 77"/>
                  <a:gd name="T16" fmla="*/ 71 w 95"/>
                  <a:gd name="T17" fmla="*/ 65 h 77"/>
                  <a:gd name="T18" fmla="*/ 64 w 95"/>
                  <a:gd name="T19" fmla="*/ 68 h 77"/>
                  <a:gd name="T20" fmla="*/ 58 w 95"/>
                  <a:gd name="T21" fmla="*/ 71 h 77"/>
                  <a:gd name="T22" fmla="*/ 52 w 95"/>
                  <a:gd name="T23" fmla="*/ 74 h 77"/>
                  <a:gd name="T24" fmla="*/ 44 w 95"/>
                  <a:gd name="T25" fmla="*/ 71 h 77"/>
                  <a:gd name="T26" fmla="*/ 40 w 95"/>
                  <a:gd name="T27" fmla="*/ 75 h 77"/>
                  <a:gd name="T28" fmla="*/ 32 w 95"/>
                  <a:gd name="T29" fmla="*/ 77 h 77"/>
                  <a:gd name="T30" fmla="*/ 26 w 95"/>
                  <a:gd name="T31" fmla="*/ 76 h 77"/>
                  <a:gd name="T32" fmla="*/ 19 w 95"/>
                  <a:gd name="T33" fmla="*/ 72 h 77"/>
                  <a:gd name="T34" fmla="*/ 2 w 95"/>
                  <a:gd name="T35" fmla="*/ 60 h 77"/>
                  <a:gd name="T36" fmla="*/ 2 w 95"/>
                  <a:gd name="T37" fmla="*/ 61 h 77"/>
                  <a:gd name="T38" fmla="*/ 1 w 95"/>
                  <a:gd name="T39" fmla="*/ 62 h 77"/>
                  <a:gd name="T40" fmla="*/ 1 w 95"/>
                  <a:gd name="T41" fmla="*/ 62 h 77"/>
                  <a:gd name="T42" fmla="*/ 0 w 95"/>
                  <a:gd name="T43" fmla="*/ 62 h 77"/>
                  <a:gd name="T44" fmla="*/ 0 w 95"/>
                  <a:gd name="T45" fmla="*/ 52 h 77"/>
                  <a:gd name="T46" fmla="*/ 5 w 95"/>
                  <a:gd name="T47" fmla="*/ 42 h 77"/>
                  <a:gd name="T48" fmla="*/ 12 w 95"/>
                  <a:gd name="T49" fmla="*/ 35 h 77"/>
                  <a:gd name="T50" fmla="*/ 19 w 95"/>
                  <a:gd name="T51" fmla="*/ 26 h 77"/>
                  <a:gd name="T52" fmla="*/ 20 w 95"/>
                  <a:gd name="T53" fmla="*/ 19 h 77"/>
                  <a:gd name="T54" fmla="*/ 24 w 95"/>
                  <a:gd name="T55" fmla="*/ 12 h 77"/>
                  <a:gd name="T56" fmla="*/ 27 w 95"/>
                  <a:gd name="T57" fmla="*/ 5 h 77"/>
                  <a:gd name="T58" fmla="*/ 30 w 95"/>
                  <a:gd name="T59" fmla="*/ 0 h 77"/>
                  <a:gd name="T60" fmla="*/ 30 w 95"/>
                  <a:gd name="T61" fmla="*/ 8 h 77"/>
                  <a:gd name="T62" fmla="*/ 32 w 95"/>
                  <a:gd name="T63" fmla="*/ 13 h 77"/>
                  <a:gd name="T64" fmla="*/ 37 w 95"/>
                  <a:gd name="T65" fmla="*/ 17 h 77"/>
                  <a:gd name="T66" fmla="*/ 43 w 95"/>
                  <a:gd name="T67" fmla="*/ 19 h 77"/>
                  <a:gd name="T68" fmla="*/ 50 w 95"/>
                  <a:gd name="T69" fmla="*/ 23 h 77"/>
                  <a:gd name="T70" fmla="*/ 57 w 95"/>
                  <a:gd name="T71" fmla="*/ 24 h 77"/>
                  <a:gd name="T72" fmla="*/ 64 w 95"/>
                  <a:gd name="T73" fmla="*/ 27 h 77"/>
                  <a:gd name="T74" fmla="*/ 69 w 95"/>
                  <a:gd name="T75"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77">
                    <a:moveTo>
                      <a:pt x="69" y="30"/>
                    </a:moveTo>
                    <a:lnTo>
                      <a:pt x="76" y="32"/>
                    </a:lnTo>
                    <a:lnTo>
                      <a:pt x="82" y="32"/>
                    </a:lnTo>
                    <a:lnTo>
                      <a:pt x="89" y="32"/>
                    </a:lnTo>
                    <a:lnTo>
                      <a:pt x="95" y="35"/>
                    </a:lnTo>
                    <a:lnTo>
                      <a:pt x="91" y="43"/>
                    </a:lnTo>
                    <a:lnTo>
                      <a:pt x="84" y="51"/>
                    </a:lnTo>
                    <a:lnTo>
                      <a:pt x="78" y="58"/>
                    </a:lnTo>
                    <a:lnTo>
                      <a:pt x="71" y="65"/>
                    </a:lnTo>
                    <a:lnTo>
                      <a:pt x="64" y="68"/>
                    </a:lnTo>
                    <a:lnTo>
                      <a:pt x="58" y="71"/>
                    </a:lnTo>
                    <a:lnTo>
                      <a:pt x="52" y="74"/>
                    </a:lnTo>
                    <a:lnTo>
                      <a:pt x="44" y="71"/>
                    </a:lnTo>
                    <a:lnTo>
                      <a:pt x="40" y="75"/>
                    </a:lnTo>
                    <a:lnTo>
                      <a:pt x="32" y="77"/>
                    </a:lnTo>
                    <a:lnTo>
                      <a:pt x="26" y="76"/>
                    </a:lnTo>
                    <a:lnTo>
                      <a:pt x="19" y="72"/>
                    </a:lnTo>
                    <a:lnTo>
                      <a:pt x="2" y="60"/>
                    </a:lnTo>
                    <a:lnTo>
                      <a:pt x="2" y="61"/>
                    </a:lnTo>
                    <a:lnTo>
                      <a:pt x="1" y="62"/>
                    </a:lnTo>
                    <a:lnTo>
                      <a:pt x="1" y="62"/>
                    </a:lnTo>
                    <a:lnTo>
                      <a:pt x="0" y="62"/>
                    </a:lnTo>
                    <a:lnTo>
                      <a:pt x="0" y="52"/>
                    </a:lnTo>
                    <a:lnTo>
                      <a:pt x="5" y="42"/>
                    </a:lnTo>
                    <a:lnTo>
                      <a:pt x="12" y="35"/>
                    </a:lnTo>
                    <a:lnTo>
                      <a:pt x="19" y="26"/>
                    </a:lnTo>
                    <a:lnTo>
                      <a:pt x="20" y="19"/>
                    </a:lnTo>
                    <a:lnTo>
                      <a:pt x="24" y="12"/>
                    </a:lnTo>
                    <a:lnTo>
                      <a:pt x="27" y="5"/>
                    </a:lnTo>
                    <a:lnTo>
                      <a:pt x="30" y="0"/>
                    </a:lnTo>
                    <a:lnTo>
                      <a:pt x="30" y="8"/>
                    </a:lnTo>
                    <a:lnTo>
                      <a:pt x="32" y="13"/>
                    </a:lnTo>
                    <a:lnTo>
                      <a:pt x="37" y="17"/>
                    </a:lnTo>
                    <a:lnTo>
                      <a:pt x="43" y="19"/>
                    </a:lnTo>
                    <a:lnTo>
                      <a:pt x="50" y="23"/>
                    </a:lnTo>
                    <a:lnTo>
                      <a:pt x="57" y="24"/>
                    </a:lnTo>
                    <a:lnTo>
                      <a:pt x="64" y="27"/>
                    </a:lnTo>
                    <a:lnTo>
                      <a:pt x="69" y="3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8" name="Freeform 378"/>
              <p:cNvSpPr>
                <a:spLocks/>
              </p:cNvSpPr>
              <p:nvPr/>
            </p:nvSpPr>
            <p:spPr bwMode="auto">
              <a:xfrm>
                <a:off x="2146" y="1166"/>
                <a:ext cx="81" cy="61"/>
              </a:xfrm>
              <a:custGeom>
                <a:avLst/>
                <a:gdLst>
                  <a:gd name="T0" fmla="*/ 241 w 322"/>
                  <a:gd name="T1" fmla="*/ 50 h 244"/>
                  <a:gd name="T2" fmla="*/ 265 w 322"/>
                  <a:gd name="T3" fmla="*/ 137 h 244"/>
                  <a:gd name="T4" fmla="*/ 267 w 322"/>
                  <a:gd name="T5" fmla="*/ 209 h 244"/>
                  <a:gd name="T6" fmla="*/ 293 w 322"/>
                  <a:gd name="T7" fmla="*/ 230 h 244"/>
                  <a:gd name="T8" fmla="*/ 315 w 322"/>
                  <a:gd name="T9" fmla="*/ 235 h 244"/>
                  <a:gd name="T10" fmla="*/ 315 w 322"/>
                  <a:gd name="T11" fmla="*/ 244 h 244"/>
                  <a:gd name="T12" fmla="*/ 299 w 322"/>
                  <a:gd name="T13" fmla="*/ 243 h 244"/>
                  <a:gd name="T14" fmla="*/ 278 w 322"/>
                  <a:gd name="T15" fmla="*/ 238 h 244"/>
                  <a:gd name="T16" fmla="*/ 255 w 322"/>
                  <a:gd name="T17" fmla="*/ 235 h 244"/>
                  <a:gd name="T18" fmla="*/ 233 w 322"/>
                  <a:gd name="T19" fmla="*/ 230 h 244"/>
                  <a:gd name="T20" fmla="*/ 191 w 322"/>
                  <a:gd name="T21" fmla="*/ 223 h 244"/>
                  <a:gd name="T22" fmla="*/ 137 w 322"/>
                  <a:gd name="T23" fmla="*/ 215 h 244"/>
                  <a:gd name="T24" fmla="*/ 82 w 322"/>
                  <a:gd name="T25" fmla="*/ 206 h 244"/>
                  <a:gd name="T26" fmla="*/ 28 w 322"/>
                  <a:gd name="T27" fmla="*/ 196 h 244"/>
                  <a:gd name="T28" fmla="*/ 10 w 322"/>
                  <a:gd name="T29" fmla="*/ 178 h 244"/>
                  <a:gd name="T30" fmla="*/ 34 w 322"/>
                  <a:gd name="T31" fmla="*/ 152 h 244"/>
                  <a:gd name="T32" fmla="*/ 60 w 322"/>
                  <a:gd name="T33" fmla="*/ 167 h 244"/>
                  <a:gd name="T34" fmla="*/ 69 w 322"/>
                  <a:gd name="T35" fmla="*/ 198 h 244"/>
                  <a:gd name="T36" fmla="*/ 72 w 322"/>
                  <a:gd name="T37" fmla="*/ 164 h 244"/>
                  <a:gd name="T38" fmla="*/ 67 w 322"/>
                  <a:gd name="T39" fmla="*/ 133 h 244"/>
                  <a:gd name="T40" fmla="*/ 87 w 322"/>
                  <a:gd name="T41" fmla="*/ 167 h 244"/>
                  <a:gd name="T42" fmla="*/ 92 w 322"/>
                  <a:gd name="T43" fmla="*/ 198 h 244"/>
                  <a:gd name="T44" fmla="*/ 98 w 322"/>
                  <a:gd name="T45" fmla="*/ 196 h 244"/>
                  <a:gd name="T46" fmla="*/ 100 w 322"/>
                  <a:gd name="T47" fmla="*/ 185 h 244"/>
                  <a:gd name="T48" fmla="*/ 79 w 322"/>
                  <a:gd name="T49" fmla="*/ 106 h 244"/>
                  <a:gd name="T50" fmla="*/ 108 w 322"/>
                  <a:gd name="T51" fmla="*/ 132 h 244"/>
                  <a:gd name="T52" fmla="*/ 121 w 322"/>
                  <a:gd name="T53" fmla="*/ 185 h 244"/>
                  <a:gd name="T54" fmla="*/ 125 w 322"/>
                  <a:gd name="T55" fmla="*/ 204 h 244"/>
                  <a:gd name="T56" fmla="*/ 133 w 322"/>
                  <a:gd name="T57" fmla="*/ 155 h 244"/>
                  <a:gd name="T58" fmla="*/ 109 w 322"/>
                  <a:gd name="T59" fmla="*/ 96 h 244"/>
                  <a:gd name="T60" fmla="*/ 123 w 322"/>
                  <a:gd name="T61" fmla="*/ 99 h 244"/>
                  <a:gd name="T62" fmla="*/ 145 w 322"/>
                  <a:gd name="T63" fmla="*/ 151 h 244"/>
                  <a:gd name="T64" fmla="*/ 152 w 322"/>
                  <a:gd name="T65" fmla="*/ 190 h 244"/>
                  <a:gd name="T66" fmla="*/ 164 w 322"/>
                  <a:gd name="T67" fmla="*/ 175 h 244"/>
                  <a:gd name="T68" fmla="*/ 148 w 322"/>
                  <a:gd name="T69" fmla="*/ 107 h 244"/>
                  <a:gd name="T70" fmla="*/ 125 w 322"/>
                  <a:gd name="T71" fmla="*/ 54 h 244"/>
                  <a:gd name="T72" fmla="*/ 167 w 322"/>
                  <a:gd name="T73" fmla="*/ 127 h 244"/>
                  <a:gd name="T74" fmla="*/ 182 w 322"/>
                  <a:gd name="T75" fmla="*/ 208 h 244"/>
                  <a:gd name="T76" fmla="*/ 189 w 322"/>
                  <a:gd name="T77" fmla="*/ 203 h 244"/>
                  <a:gd name="T78" fmla="*/ 191 w 322"/>
                  <a:gd name="T79" fmla="*/ 168 h 244"/>
                  <a:gd name="T80" fmla="*/ 174 w 322"/>
                  <a:gd name="T81" fmla="*/ 100 h 244"/>
                  <a:gd name="T82" fmla="*/ 141 w 322"/>
                  <a:gd name="T83" fmla="*/ 38 h 244"/>
                  <a:gd name="T84" fmla="*/ 176 w 322"/>
                  <a:gd name="T85" fmla="*/ 85 h 244"/>
                  <a:gd name="T86" fmla="*/ 198 w 322"/>
                  <a:gd name="T87" fmla="*/ 159 h 244"/>
                  <a:gd name="T88" fmla="*/ 209 w 322"/>
                  <a:gd name="T89" fmla="*/ 205 h 244"/>
                  <a:gd name="T90" fmla="*/ 210 w 322"/>
                  <a:gd name="T91" fmla="*/ 133 h 244"/>
                  <a:gd name="T92" fmla="*/ 178 w 322"/>
                  <a:gd name="T93" fmla="*/ 37 h 244"/>
                  <a:gd name="T94" fmla="*/ 178 w 322"/>
                  <a:gd name="T95" fmla="*/ 1 h 244"/>
                  <a:gd name="T96" fmla="*/ 202 w 322"/>
                  <a:gd name="T97" fmla="*/ 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244">
                    <a:moveTo>
                      <a:pt x="211" y="17"/>
                    </a:moveTo>
                    <a:lnTo>
                      <a:pt x="217" y="9"/>
                    </a:lnTo>
                    <a:lnTo>
                      <a:pt x="230" y="30"/>
                    </a:lnTo>
                    <a:lnTo>
                      <a:pt x="241" y="50"/>
                    </a:lnTo>
                    <a:lnTo>
                      <a:pt x="250" y="72"/>
                    </a:lnTo>
                    <a:lnTo>
                      <a:pt x="256" y="92"/>
                    </a:lnTo>
                    <a:lnTo>
                      <a:pt x="261" y="115"/>
                    </a:lnTo>
                    <a:lnTo>
                      <a:pt x="265" y="137"/>
                    </a:lnTo>
                    <a:lnTo>
                      <a:pt x="267" y="159"/>
                    </a:lnTo>
                    <a:lnTo>
                      <a:pt x="269" y="183"/>
                    </a:lnTo>
                    <a:lnTo>
                      <a:pt x="270" y="195"/>
                    </a:lnTo>
                    <a:lnTo>
                      <a:pt x="267" y="209"/>
                    </a:lnTo>
                    <a:lnTo>
                      <a:pt x="269" y="221"/>
                    </a:lnTo>
                    <a:lnTo>
                      <a:pt x="281" y="229"/>
                    </a:lnTo>
                    <a:lnTo>
                      <a:pt x="287" y="229"/>
                    </a:lnTo>
                    <a:lnTo>
                      <a:pt x="293" y="230"/>
                    </a:lnTo>
                    <a:lnTo>
                      <a:pt x="299" y="230"/>
                    </a:lnTo>
                    <a:lnTo>
                      <a:pt x="305" y="231"/>
                    </a:lnTo>
                    <a:lnTo>
                      <a:pt x="310" y="233"/>
                    </a:lnTo>
                    <a:lnTo>
                      <a:pt x="315" y="235"/>
                    </a:lnTo>
                    <a:lnTo>
                      <a:pt x="319" y="238"/>
                    </a:lnTo>
                    <a:lnTo>
                      <a:pt x="322" y="243"/>
                    </a:lnTo>
                    <a:lnTo>
                      <a:pt x="318" y="244"/>
                    </a:lnTo>
                    <a:lnTo>
                      <a:pt x="315" y="244"/>
                    </a:lnTo>
                    <a:lnTo>
                      <a:pt x="310" y="244"/>
                    </a:lnTo>
                    <a:lnTo>
                      <a:pt x="306" y="244"/>
                    </a:lnTo>
                    <a:lnTo>
                      <a:pt x="302" y="244"/>
                    </a:lnTo>
                    <a:lnTo>
                      <a:pt x="299" y="243"/>
                    </a:lnTo>
                    <a:lnTo>
                      <a:pt x="294" y="242"/>
                    </a:lnTo>
                    <a:lnTo>
                      <a:pt x="290" y="241"/>
                    </a:lnTo>
                    <a:lnTo>
                      <a:pt x="283" y="240"/>
                    </a:lnTo>
                    <a:lnTo>
                      <a:pt x="278" y="238"/>
                    </a:lnTo>
                    <a:lnTo>
                      <a:pt x="272" y="237"/>
                    </a:lnTo>
                    <a:lnTo>
                      <a:pt x="266" y="236"/>
                    </a:lnTo>
                    <a:lnTo>
                      <a:pt x="261" y="236"/>
                    </a:lnTo>
                    <a:lnTo>
                      <a:pt x="255" y="235"/>
                    </a:lnTo>
                    <a:lnTo>
                      <a:pt x="249" y="235"/>
                    </a:lnTo>
                    <a:lnTo>
                      <a:pt x="243" y="234"/>
                    </a:lnTo>
                    <a:lnTo>
                      <a:pt x="239" y="231"/>
                    </a:lnTo>
                    <a:lnTo>
                      <a:pt x="233" y="230"/>
                    </a:lnTo>
                    <a:lnTo>
                      <a:pt x="226" y="231"/>
                    </a:lnTo>
                    <a:lnTo>
                      <a:pt x="220" y="229"/>
                    </a:lnTo>
                    <a:lnTo>
                      <a:pt x="205" y="227"/>
                    </a:lnTo>
                    <a:lnTo>
                      <a:pt x="191" y="223"/>
                    </a:lnTo>
                    <a:lnTo>
                      <a:pt x="178" y="221"/>
                    </a:lnTo>
                    <a:lnTo>
                      <a:pt x="164" y="219"/>
                    </a:lnTo>
                    <a:lnTo>
                      <a:pt x="150" y="217"/>
                    </a:lnTo>
                    <a:lnTo>
                      <a:pt x="137" y="215"/>
                    </a:lnTo>
                    <a:lnTo>
                      <a:pt x="123" y="212"/>
                    </a:lnTo>
                    <a:lnTo>
                      <a:pt x="110" y="210"/>
                    </a:lnTo>
                    <a:lnTo>
                      <a:pt x="96" y="208"/>
                    </a:lnTo>
                    <a:lnTo>
                      <a:pt x="82" y="206"/>
                    </a:lnTo>
                    <a:lnTo>
                      <a:pt x="69" y="204"/>
                    </a:lnTo>
                    <a:lnTo>
                      <a:pt x="55" y="202"/>
                    </a:lnTo>
                    <a:lnTo>
                      <a:pt x="41" y="199"/>
                    </a:lnTo>
                    <a:lnTo>
                      <a:pt x="28" y="196"/>
                    </a:lnTo>
                    <a:lnTo>
                      <a:pt x="14" y="194"/>
                    </a:lnTo>
                    <a:lnTo>
                      <a:pt x="0" y="191"/>
                    </a:lnTo>
                    <a:lnTo>
                      <a:pt x="4" y="184"/>
                    </a:lnTo>
                    <a:lnTo>
                      <a:pt x="10" y="178"/>
                    </a:lnTo>
                    <a:lnTo>
                      <a:pt x="16" y="171"/>
                    </a:lnTo>
                    <a:lnTo>
                      <a:pt x="23" y="165"/>
                    </a:lnTo>
                    <a:lnTo>
                      <a:pt x="28" y="158"/>
                    </a:lnTo>
                    <a:lnTo>
                      <a:pt x="34" y="152"/>
                    </a:lnTo>
                    <a:lnTo>
                      <a:pt x="41" y="145"/>
                    </a:lnTo>
                    <a:lnTo>
                      <a:pt x="47" y="139"/>
                    </a:lnTo>
                    <a:lnTo>
                      <a:pt x="55" y="152"/>
                    </a:lnTo>
                    <a:lnTo>
                      <a:pt x="60" y="167"/>
                    </a:lnTo>
                    <a:lnTo>
                      <a:pt x="64" y="181"/>
                    </a:lnTo>
                    <a:lnTo>
                      <a:pt x="65" y="196"/>
                    </a:lnTo>
                    <a:lnTo>
                      <a:pt x="67" y="197"/>
                    </a:lnTo>
                    <a:lnTo>
                      <a:pt x="69" y="198"/>
                    </a:lnTo>
                    <a:lnTo>
                      <a:pt x="72" y="197"/>
                    </a:lnTo>
                    <a:lnTo>
                      <a:pt x="76" y="197"/>
                    </a:lnTo>
                    <a:lnTo>
                      <a:pt x="77" y="181"/>
                    </a:lnTo>
                    <a:lnTo>
                      <a:pt x="72" y="164"/>
                    </a:lnTo>
                    <a:lnTo>
                      <a:pt x="65" y="146"/>
                    </a:lnTo>
                    <a:lnTo>
                      <a:pt x="56" y="130"/>
                    </a:lnTo>
                    <a:lnTo>
                      <a:pt x="63" y="124"/>
                    </a:lnTo>
                    <a:lnTo>
                      <a:pt x="67" y="133"/>
                    </a:lnTo>
                    <a:lnTo>
                      <a:pt x="72" y="142"/>
                    </a:lnTo>
                    <a:lnTo>
                      <a:pt x="78" y="150"/>
                    </a:lnTo>
                    <a:lnTo>
                      <a:pt x="83" y="158"/>
                    </a:lnTo>
                    <a:lnTo>
                      <a:pt x="87" y="167"/>
                    </a:lnTo>
                    <a:lnTo>
                      <a:pt x="91" y="176"/>
                    </a:lnTo>
                    <a:lnTo>
                      <a:pt x="92" y="185"/>
                    </a:lnTo>
                    <a:lnTo>
                      <a:pt x="91" y="197"/>
                    </a:lnTo>
                    <a:lnTo>
                      <a:pt x="92" y="198"/>
                    </a:lnTo>
                    <a:lnTo>
                      <a:pt x="94" y="199"/>
                    </a:lnTo>
                    <a:lnTo>
                      <a:pt x="95" y="199"/>
                    </a:lnTo>
                    <a:lnTo>
                      <a:pt x="97" y="199"/>
                    </a:lnTo>
                    <a:lnTo>
                      <a:pt x="98" y="196"/>
                    </a:lnTo>
                    <a:lnTo>
                      <a:pt x="99" y="192"/>
                    </a:lnTo>
                    <a:lnTo>
                      <a:pt x="99" y="188"/>
                    </a:lnTo>
                    <a:lnTo>
                      <a:pt x="99" y="183"/>
                    </a:lnTo>
                    <a:lnTo>
                      <a:pt x="100" y="185"/>
                    </a:lnTo>
                    <a:lnTo>
                      <a:pt x="102" y="164"/>
                    </a:lnTo>
                    <a:lnTo>
                      <a:pt x="98" y="144"/>
                    </a:lnTo>
                    <a:lnTo>
                      <a:pt x="90" y="125"/>
                    </a:lnTo>
                    <a:lnTo>
                      <a:pt x="79" y="106"/>
                    </a:lnTo>
                    <a:lnTo>
                      <a:pt x="85" y="100"/>
                    </a:lnTo>
                    <a:lnTo>
                      <a:pt x="94" y="110"/>
                    </a:lnTo>
                    <a:lnTo>
                      <a:pt x="102" y="120"/>
                    </a:lnTo>
                    <a:lnTo>
                      <a:pt x="108" y="132"/>
                    </a:lnTo>
                    <a:lnTo>
                      <a:pt x="113" y="144"/>
                    </a:lnTo>
                    <a:lnTo>
                      <a:pt x="117" y="157"/>
                    </a:lnTo>
                    <a:lnTo>
                      <a:pt x="120" y="171"/>
                    </a:lnTo>
                    <a:lnTo>
                      <a:pt x="121" y="185"/>
                    </a:lnTo>
                    <a:lnTo>
                      <a:pt x="120" y="199"/>
                    </a:lnTo>
                    <a:lnTo>
                      <a:pt x="122" y="201"/>
                    </a:lnTo>
                    <a:lnTo>
                      <a:pt x="123" y="203"/>
                    </a:lnTo>
                    <a:lnTo>
                      <a:pt x="125" y="204"/>
                    </a:lnTo>
                    <a:lnTo>
                      <a:pt x="129" y="203"/>
                    </a:lnTo>
                    <a:lnTo>
                      <a:pt x="133" y="186"/>
                    </a:lnTo>
                    <a:lnTo>
                      <a:pt x="134" y="171"/>
                    </a:lnTo>
                    <a:lnTo>
                      <a:pt x="133" y="155"/>
                    </a:lnTo>
                    <a:lnTo>
                      <a:pt x="130" y="139"/>
                    </a:lnTo>
                    <a:lnTo>
                      <a:pt x="124" y="124"/>
                    </a:lnTo>
                    <a:lnTo>
                      <a:pt x="118" y="110"/>
                    </a:lnTo>
                    <a:lnTo>
                      <a:pt x="109" y="96"/>
                    </a:lnTo>
                    <a:lnTo>
                      <a:pt x="99" y="83"/>
                    </a:lnTo>
                    <a:lnTo>
                      <a:pt x="106" y="76"/>
                    </a:lnTo>
                    <a:lnTo>
                      <a:pt x="116" y="87"/>
                    </a:lnTo>
                    <a:lnTo>
                      <a:pt x="123" y="99"/>
                    </a:lnTo>
                    <a:lnTo>
                      <a:pt x="131" y="111"/>
                    </a:lnTo>
                    <a:lnTo>
                      <a:pt x="136" y="124"/>
                    </a:lnTo>
                    <a:lnTo>
                      <a:pt x="142" y="137"/>
                    </a:lnTo>
                    <a:lnTo>
                      <a:pt x="145" y="151"/>
                    </a:lnTo>
                    <a:lnTo>
                      <a:pt x="146" y="164"/>
                    </a:lnTo>
                    <a:lnTo>
                      <a:pt x="147" y="177"/>
                    </a:lnTo>
                    <a:lnTo>
                      <a:pt x="151" y="182"/>
                    </a:lnTo>
                    <a:lnTo>
                      <a:pt x="152" y="190"/>
                    </a:lnTo>
                    <a:lnTo>
                      <a:pt x="152" y="197"/>
                    </a:lnTo>
                    <a:lnTo>
                      <a:pt x="155" y="205"/>
                    </a:lnTo>
                    <a:lnTo>
                      <a:pt x="167" y="192"/>
                    </a:lnTo>
                    <a:lnTo>
                      <a:pt x="164" y="175"/>
                    </a:lnTo>
                    <a:lnTo>
                      <a:pt x="162" y="157"/>
                    </a:lnTo>
                    <a:lnTo>
                      <a:pt x="158" y="140"/>
                    </a:lnTo>
                    <a:lnTo>
                      <a:pt x="154" y="124"/>
                    </a:lnTo>
                    <a:lnTo>
                      <a:pt x="148" y="107"/>
                    </a:lnTo>
                    <a:lnTo>
                      <a:pt x="141" y="91"/>
                    </a:lnTo>
                    <a:lnTo>
                      <a:pt x="132" y="77"/>
                    </a:lnTo>
                    <a:lnTo>
                      <a:pt x="120" y="63"/>
                    </a:lnTo>
                    <a:lnTo>
                      <a:pt x="125" y="54"/>
                    </a:lnTo>
                    <a:lnTo>
                      <a:pt x="138" y="71"/>
                    </a:lnTo>
                    <a:lnTo>
                      <a:pt x="149" y="88"/>
                    </a:lnTo>
                    <a:lnTo>
                      <a:pt x="159" y="107"/>
                    </a:lnTo>
                    <a:lnTo>
                      <a:pt x="167" y="127"/>
                    </a:lnTo>
                    <a:lnTo>
                      <a:pt x="173" y="148"/>
                    </a:lnTo>
                    <a:lnTo>
                      <a:pt x="177" y="168"/>
                    </a:lnTo>
                    <a:lnTo>
                      <a:pt x="181" y="189"/>
                    </a:lnTo>
                    <a:lnTo>
                      <a:pt x="182" y="208"/>
                    </a:lnTo>
                    <a:lnTo>
                      <a:pt x="185" y="208"/>
                    </a:lnTo>
                    <a:lnTo>
                      <a:pt x="186" y="207"/>
                    </a:lnTo>
                    <a:lnTo>
                      <a:pt x="188" y="205"/>
                    </a:lnTo>
                    <a:lnTo>
                      <a:pt x="189" y="203"/>
                    </a:lnTo>
                    <a:lnTo>
                      <a:pt x="189" y="193"/>
                    </a:lnTo>
                    <a:lnTo>
                      <a:pt x="187" y="184"/>
                    </a:lnTo>
                    <a:lnTo>
                      <a:pt x="187" y="176"/>
                    </a:lnTo>
                    <a:lnTo>
                      <a:pt x="191" y="168"/>
                    </a:lnTo>
                    <a:lnTo>
                      <a:pt x="189" y="151"/>
                    </a:lnTo>
                    <a:lnTo>
                      <a:pt x="185" y="133"/>
                    </a:lnTo>
                    <a:lnTo>
                      <a:pt x="179" y="116"/>
                    </a:lnTo>
                    <a:lnTo>
                      <a:pt x="174" y="100"/>
                    </a:lnTo>
                    <a:lnTo>
                      <a:pt x="167" y="85"/>
                    </a:lnTo>
                    <a:lnTo>
                      <a:pt x="159" y="68"/>
                    </a:lnTo>
                    <a:lnTo>
                      <a:pt x="150" y="53"/>
                    </a:lnTo>
                    <a:lnTo>
                      <a:pt x="141" y="38"/>
                    </a:lnTo>
                    <a:lnTo>
                      <a:pt x="146" y="34"/>
                    </a:lnTo>
                    <a:lnTo>
                      <a:pt x="160" y="49"/>
                    </a:lnTo>
                    <a:lnTo>
                      <a:pt x="170" y="66"/>
                    </a:lnTo>
                    <a:lnTo>
                      <a:pt x="176" y="85"/>
                    </a:lnTo>
                    <a:lnTo>
                      <a:pt x="182" y="103"/>
                    </a:lnTo>
                    <a:lnTo>
                      <a:pt x="187" y="123"/>
                    </a:lnTo>
                    <a:lnTo>
                      <a:pt x="191" y="141"/>
                    </a:lnTo>
                    <a:lnTo>
                      <a:pt x="198" y="159"/>
                    </a:lnTo>
                    <a:lnTo>
                      <a:pt x="208" y="177"/>
                    </a:lnTo>
                    <a:lnTo>
                      <a:pt x="208" y="186"/>
                    </a:lnTo>
                    <a:lnTo>
                      <a:pt x="208" y="196"/>
                    </a:lnTo>
                    <a:lnTo>
                      <a:pt x="209" y="205"/>
                    </a:lnTo>
                    <a:lnTo>
                      <a:pt x="213" y="211"/>
                    </a:lnTo>
                    <a:lnTo>
                      <a:pt x="213" y="185"/>
                    </a:lnTo>
                    <a:lnTo>
                      <a:pt x="212" y="158"/>
                    </a:lnTo>
                    <a:lnTo>
                      <a:pt x="210" y="133"/>
                    </a:lnTo>
                    <a:lnTo>
                      <a:pt x="205" y="107"/>
                    </a:lnTo>
                    <a:lnTo>
                      <a:pt x="199" y="84"/>
                    </a:lnTo>
                    <a:lnTo>
                      <a:pt x="190" y="60"/>
                    </a:lnTo>
                    <a:lnTo>
                      <a:pt x="178" y="37"/>
                    </a:lnTo>
                    <a:lnTo>
                      <a:pt x="163" y="17"/>
                    </a:lnTo>
                    <a:lnTo>
                      <a:pt x="169" y="11"/>
                    </a:lnTo>
                    <a:lnTo>
                      <a:pt x="173" y="6"/>
                    </a:lnTo>
                    <a:lnTo>
                      <a:pt x="178" y="1"/>
                    </a:lnTo>
                    <a:lnTo>
                      <a:pt x="185" y="0"/>
                    </a:lnTo>
                    <a:lnTo>
                      <a:pt x="192" y="5"/>
                    </a:lnTo>
                    <a:lnTo>
                      <a:pt x="198" y="11"/>
                    </a:lnTo>
                    <a:lnTo>
                      <a:pt x="202" y="17"/>
                    </a:lnTo>
                    <a:lnTo>
                      <a:pt x="211" y="1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19" name="Freeform 379"/>
              <p:cNvSpPr>
                <a:spLocks/>
              </p:cNvSpPr>
              <p:nvPr/>
            </p:nvSpPr>
            <p:spPr bwMode="auto">
              <a:xfrm>
                <a:off x="2190" y="1168"/>
                <a:ext cx="17" cy="52"/>
              </a:xfrm>
              <a:custGeom>
                <a:avLst/>
                <a:gdLst>
                  <a:gd name="T0" fmla="*/ 8 w 69"/>
                  <a:gd name="T1" fmla="*/ 0 h 208"/>
                  <a:gd name="T2" fmla="*/ 20 w 69"/>
                  <a:gd name="T3" fmla="*/ 13 h 208"/>
                  <a:gd name="T4" fmla="*/ 29 w 69"/>
                  <a:gd name="T5" fmla="*/ 26 h 208"/>
                  <a:gd name="T6" fmla="*/ 38 w 69"/>
                  <a:gd name="T7" fmla="*/ 40 h 208"/>
                  <a:gd name="T8" fmla="*/ 46 w 69"/>
                  <a:gd name="T9" fmla="*/ 54 h 208"/>
                  <a:gd name="T10" fmla="*/ 52 w 69"/>
                  <a:gd name="T11" fmla="*/ 69 h 208"/>
                  <a:gd name="T12" fmla="*/ 57 w 69"/>
                  <a:gd name="T13" fmla="*/ 84 h 208"/>
                  <a:gd name="T14" fmla="*/ 63 w 69"/>
                  <a:gd name="T15" fmla="*/ 100 h 208"/>
                  <a:gd name="T16" fmla="*/ 66 w 69"/>
                  <a:gd name="T17" fmla="*/ 117 h 208"/>
                  <a:gd name="T18" fmla="*/ 64 w 69"/>
                  <a:gd name="T19" fmla="*/ 124 h 208"/>
                  <a:gd name="T20" fmla="*/ 65 w 69"/>
                  <a:gd name="T21" fmla="*/ 132 h 208"/>
                  <a:gd name="T22" fmla="*/ 67 w 69"/>
                  <a:gd name="T23" fmla="*/ 141 h 208"/>
                  <a:gd name="T24" fmla="*/ 68 w 69"/>
                  <a:gd name="T25" fmla="*/ 149 h 208"/>
                  <a:gd name="T26" fmla="*/ 68 w 69"/>
                  <a:gd name="T27" fmla="*/ 163 h 208"/>
                  <a:gd name="T28" fmla="*/ 69 w 69"/>
                  <a:gd name="T29" fmla="*/ 178 h 208"/>
                  <a:gd name="T30" fmla="*/ 69 w 69"/>
                  <a:gd name="T31" fmla="*/ 192 h 208"/>
                  <a:gd name="T32" fmla="*/ 68 w 69"/>
                  <a:gd name="T33" fmla="*/ 208 h 208"/>
                  <a:gd name="T34" fmla="*/ 60 w 69"/>
                  <a:gd name="T35" fmla="*/ 208 h 208"/>
                  <a:gd name="T36" fmla="*/ 57 w 69"/>
                  <a:gd name="T37" fmla="*/ 173 h 208"/>
                  <a:gd name="T38" fmla="*/ 53 w 69"/>
                  <a:gd name="T39" fmla="*/ 139 h 208"/>
                  <a:gd name="T40" fmla="*/ 47 w 69"/>
                  <a:gd name="T41" fmla="*/ 108 h 208"/>
                  <a:gd name="T42" fmla="*/ 37 w 69"/>
                  <a:gd name="T43" fmla="*/ 76 h 208"/>
                  <a:gd name="T44" fmla="*/ 33 w 69"/>
                  <a:gd name="T45" fmla="*/ 67 h 208"/>
                  <a:gd name="T46" fmla="*/ 29 w 69"/>
                  <a:gd name="T47" fmla="*/ 58 h 208"/>
                  <a:gd name="T48" fmla="*/ 26 w 69"/>
                  <a:gd name="T49" fmla="*/ 50 h 208"/>
                  <a:gd name="T50" fmla="*/ 22 w 69"/>
                  <a:gd name="T51" fmla="*/ 41 h 208"/>
                  <a:gd name="T52" fmla="*/ 17 w 69"/>
                  <a:gd name="T53" fmla="*/ 32 h 208"/>
                  <a:gd name="T54" fmla="*/ 13 w 69"/>
                  <a:gd name="T55" fmla="*/ 24 h 208"/>
                  <a:gd name="T56" fmla="*/ 7 w 69"/>
                  <a:gd name="T57" fmla="*/ 16 h 208"/>
                  <a:gd name="T58" fmla="*/ 0 w 69"/>
                  <a:gd name="T59" fmla="*/ 8 h 208"/>
                  <a:gd name="T60" fmla="*/ 0 w 69"/>
                  <a:gd name="T61" fmla="*/ 0 h 208"/>
                  <a:gd name="T62" fmla="*/ 8 w 69"/>
                  <a:gd name="T6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208">
                    <a:moveTo>
                      <a:pt x="8" y="0"/>
                    </a:moveTo>
                    <a:lnTo>
                      <a:pt x="20" y="13"/>
                    </a:lnTo>
                    <a:lnTo>
                      <a:pt x="29" y="26"/>
                    </a:lnTo>
                    <a:lnTo>
                      <a:pt x="38" y="40"/>
                    </a:lnTo>
                    <a:lnTo>
                      <a:pt x="46" y="54"/>
                    </a:lnTo>
                    <a:lnTo>
                      <a:pt x="52" y="69"/>
                    </a:lnTo>
                    <a:lnTo>
                      <a:pt x="57" y="84"/>
                    </a:lnTo>
                    <a:lnTo>
                      <a:pt x="63" y="100"/>
                    </a:lnTo>
                    <a:lnTo>
                      <a:pt x="66" y="117"/>
                    </a:lnTo>
                    <a:lnTo>
                      <a:pt x="64" y="124"/>
                    </a:lnTo>
                    <a:lnTo>
                      <a:pt x="65" y="132"/>
                    </a:lnTo>
                    <a:lnTo>
                      <a:pt x="67" y="141"/>
                    </a:lnTo>
                    <a:lnTo>
                      <a:pt x="68" y="149"/>
                    </a:lnTo>
                    <a:lnTo>
                      <a:pt x="68" y="163"/>
                    </a:lnTo>
                    <a:lnTo>
                      <a:pt x="69" y="178"/>
                    </a:lnTo>
                    <a:lnTo>
                      <a:pt x="69" y="192"/>
                    </a:lnTo>
                    <a:lnTo>
                      <a:pt x="68" y="208"/>
                    </a:lnTo>
                    <a:lnTo>
                      <a:pt x="60" y="208"/>
                    </a:lnTo>
                    <a:lnTo>
                      <a:pt x="57" y="173"/>
                    </a:lnTo>
                    <a:lnTo>
                      <a:pt x="53" y="139"/>
                    </a:lnTo>
                    <a:lnTo>
                      <a:pt x="47" y="108"/>
                    </a:lnTo>
                    <a:lnTo>
                      <a:pt x="37" y="76"/>
                    </a:lnTo>
                    <a:lnTo>
                      <a:pt x="33" y="67"/>
                    </a:lnTo>
                    <a:lnTo>
                      <a:pt x="29" y="58"/>
                    </a:lnTo>
                    <a:lnTo>
                      <a:pt x="26" y="50"/>
                    </a:lnTo>
                    <a:lnTo>
                      <a:pt x="22" y="41"/>
                    </a:lnTo>
                    <a:lnTo>
                      <a:pt x="17" y="32"/>
                    </a:lnTo>
                    <a:lnTo>
                      <a:pt x="13" y="24"/>
                    </a:lnTo>
                    <a:lnTo>
                      <a:pt x="7" y="16"/>
                    </a:lnTo>
                    <a:lnTo>
                      <a:pt x="0" y="8"/>
                    </a:lnTo>
                    <a:lnTo>
                      <a:pt x="0" y="0"/>
                    </a:lnTo>
                    <a:lnTo>
                      <a:pt x="8"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0" name="Freeform 380"/>
              <p:cNvSpPr>
                <a:spLocks/>
              </p:cNvSpPr>
              <p:nvPr/>
            </p:nvSpPr>
            <p:spPr bwMode="auto">
              <a:xfrm>
                <a:off x="2291" y="1168"/>
                <a:ext cx="5" cy="4"/>
              </a:xfrm>
              <a:custGeom>
                <a:avLst/>
                <a:gdLst>
                  <a:gd name="T0" fmla="*/ 19 w 20"/>
                  <a:gd name="T1" fmla="*/ 2 h 15"/>
                  <a:gd name="T2" fmla="*/ 20 w 20"/>
                  <a:gd name="T3" fmla="*/ 8 h 15"/>
                  <a:gd name="T4" fmla="*/ 17 w 20"/>
                  <a:gd name="T5" fmla="*/ 10 h 15"/>
                  <a:gd name="T6" fmla="*/ 14 w 20"/>
                  <a:gd name="T7" fmla="*/ 12 h 15"/>
                  <a:gd name="T8" fmla="*/ 12 w 20"/>
                  <a:gd name="T9" fmla="*/ 15 h 15"/>
                  <a:gd name="T10" fmla="*/ 7 w 20"/>
                  <a:gd name="T11" fmla="*/ 13 h 15"/>
                  <a:gd name="T12" fmla="*/ 3 w 20"/>
                  <a:gd name="T13" fmla="*/ 12 h 15"/>
                  <a:gd name="T14" fmla="*/ 0 w 20"/>
                  <a:gd name="T15" fmla="*/ 10 h 15"/>
                  <a:gd name="T16" fmla="*/ 1 w 20"/>
                  <a:gd name="T17" fmla="*/ 4 h 15"/>
                  <a:gd name="T18" fmla="*/ 5 w 20"/>
                  <a:gd name="T19" fmla="*/ 1 h 15"/>
                  <a:gd name="T20" fmla="*/ 11 w 20"/>
                  <a:gd name="T21" fmla="*/ 0 h 15"/>
                  <a:gd name="T22" fmla="*/ 15 w 20"/>
                  <a:gd name="T23" fmla="*/ 1 h 15"/>
                  <a:gd name="T24" fmla="*/ 19 w 20"/>
                  <a:gd name="T2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5">
                    <a:moveTo>
                      <a:pt x="19" y="2"/>
                    </a:moveTo>
                    <a:lnTo>
                      <a:pt x="20" y="8"/>
                    </a:lnTo>
                    <a:lnTo>
                      <a:pt x="17" y="10"/>
                    </a:lnTo>
                    <a:lnTo>
                      <a:pt x="14" y="12"/>
                    </a:lnTo>
                    <a:lnTo>
                      <a:pt x="12" y="15"/>
                    </a:lnTo>
                    <a:lnTo>
                      <a:pt x="7" y="13"/>
                    </a:lnTo>
                    <a:lnTo>
                      <a:pt x="3" y="12"/>
                    </a:lnTo>
                    <a:lnTo>
                      <a:pt x="0" y="10"/>
                    </a:lnTo>
                    <a:lnTo>
                      <a:pt x="1" y="4"/>
                    </a:lnTo>
                    <a:lnTo>
                      <a:pt x="5" y="1"/>
                    </a:lnTo>
                    <a:lnTo>
                      <a:pt x="11" y="0"/>
                    </a:lnTo>
                    <a:lnTo>
                      <a:pt x="15" y="1"/>
                    </a:lnTo>
                    <a:lnTo>
                      <a:pt x="19" y="2"/>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1" name="Freeform 381"/>
              <p:cNvSpPr>
                <a:spLocks/>
              </p:cNvSpPr>
              <p:nvPr/>
            </p:nvSpPr>
            <p:spPr bwMode="auto">
              <a:xfrm>
                <a:off x="2078" y="1171"/>
                <a:ext cx="6" cy="6"/>
              </a:xfrm>
              <a:custGeom>
                <a:avLst/>
                <a:gdLst>
                  <a:gd name="T0" fmla="*/ 27 w 27"/>
                  <a:gd name="T1" fmla="*/ 13 h 24"/>
                  <a:gd name="T2" fmla="*/ 25 w 27"/>
                  <a:gd name="T3" fmla="*/ 15 h 24"/>
                  <a:gd name="T4" fmla="*/ 24 w 27"/>
                  <a:gd name="T5" fmla="*/ 18 h 24"/>
                  <a:gd name="T6" fmla="*/ 22 w 27"/>
                  <a:gd name="T7" fmla="*/ 21 h 24"/>
                  <a:gd name="T8" fmla="*/ 18 w 27"/>
                  <a:gd name="T9" fmla="*/ 24 h 24"/>
                  <a:gd name="T10" fmla="*/ 17 w 27"/>
                  <a:gd name="T11" fmla="*/ 17 h 24"/>
                  <a:gd name="T12" fmla="*/ 13 w 27"/>
                  <a:gd name="T13" fmla="*/ 15 h 24"/>
                  <a:gd name="T14" fmla="*/ 6 w 27"/>
                  <a:gd name="T15" fmla="*/ 14 h 24"/>
                  <a:gd name="T16" fmla="*/ 0 w 27"/>
                  <a:gd name="T17" fmla="*/ 13 h 24"/>
                  <a:gd name="T18" fmla="*/ 6 w 27"/>
                  <a:gd name="T19" fmla="*/ 0 h 24"/>
                  <a:gd name="T20" fmla="*/ 12 w 27"/>
                  <a:gd name="T21" fmla="*/ 4 h 24"/>
                  <a:gd name="T22" fmla="*/ 18 w 27"/>
                  <a:gd name="T23" fmla="*/ 7 h 24"/>
                  <a:gd name="T24" fmla="*/ 24 w 27"/>
                  <a:gd name="T25" fmla="*/ 10 h 24"/>
                  <a:gd name="T26" fmla="*/ 27 w 27"/>
                  <a:gd name="T2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4">
                    <a:moveTo>
                      <a:pt x="27" y="13"/>
                    </a:moveTo>
                    <a:lnTo>
                      <a:pt x="25" y="15"/>
                    </a:lnTo>
                    <a:lnTo>
                      <a:pt x="24" y="18"/>
                    </a:lnTo>
                    <a:lnTo>
                      <a:pt x="22" y="21"/>
                    </a:lnTo>
                    <a:lnTo>
                      <a:pt x="18" y="24"/>
                    </a:lnTo>
                    <a:lnTo>
                      <a:pt x="17" y="17"/>
                    </a:lnTo>
                    <a:lnTo>
                      <a:pt x="13" y="15"/>
                    </a:lnTo>
                    <a:lnTo>
                      <a:pt x="6" y="14"/>
                    </a:lnTo>
                    <a:lnTo>
                      <a:pt x="0" y="13"/>
                    </a:lnTo>
                    <a:lnTo>
                      <a:pt x="6" y="0"/>
                    </a:lnTo>
                    <a:lnTo>
                      <a:pt x="12" y="4"/>
                    </a:lnTo>
                    <a:lnTo>
                      <a:pt x="18" y="7"/>
                    </a:lnTo>
                    <a:lnTo>
                      <a:pt x="24" y="10"/>
                    </a:lnTo>
                    <a:lnTo>
                      <a:pt x="27"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2" name="Freeform 382"/>
              <p:cNvSpPr>
                <a:spLocks/>
              </p:cNvSpPr>
              <p:nvPr/>
            </p:nvSpPr>
            <p:spPr bwMode="auto">
              <a:xfrm>
                <a:off x="2348" y="1175"/>
                <a:ext cx="3" cy="3"/>
              </a:xfrm>
              <a:custGeom>
                <a:avLst/>
                <a:gdLst>
                  <a:gd name="T0" fmla="*/ 13 w 13"/>
                  <a:gd name="T1" fmla="*/ 12 h 12"/>
                  <a:gd name="T2" fmla="*/ 10 w 13"/>
                  <a:gd name="T3" fmla="*/ 10 h 12"/>
                  <a:gd name="T4" fmla="*/ 5 w 13"/>
                  <a:gd name="T5" fmla="*/ 9 h 12"/>
                  <a:gd name="T6" fmla="*/ 2 w 13"/>
                  <a:gd name="T7" fmla="*/ 8 h 12"/>
                  <a:gd name="T8" fmla="*/ 0 w 13"/>
                  <a:gd name="T9" fmla="*/ 3 h 12"/>
                  <a:gd name="T10" fmla="*/ 4 w 13"/>
                  <a:gd name="T11" fmla="*/ 0 h 12"/>
                  <a:gd name="T12" fmla="*/ 9 w 13"/>
                  <a:gd name="T13" fmla="*/ 2 h 12"/>
                  <a:gd name="T14" fmla="*/ 11 w 13"/>
                  <a:gd name="T15" fmla="*/ 8 h 12"/>
                  <a:gd name="T16" fmla="*/ 13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2"/>
                    </a:moveTo>
                    <a:lnTo>
                      <a:pt x="10" y="10"/>
                    </a:lnTo>
                    <a:lnTo>
                      <a:pt x="5" y="9"/>
                    </a:lnTo>
                    <a:lnTo>
                      <a:pt x="2" y="8"/>
                    </a:lnTo>
                    <a:lnTo>
                      <a:pt x="0" y="3"/>
                    </a:lnTo>
                    <a:lnTo>
                      <a:pt x="4" y="0"/>
                    </a:lnTo>
                    <a:lnTo>
                      <a:pt x="9" y="2"/>
                    </a:lnTo>
                    <a:lnTo>
                      <a:pt x="11" y="8"/>
                    </a:lnTo>
                    <a:lnTo>
                      <a:pt x="13" y="1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3" name="Freeform 383"/>
              <p:cNvSpPr>
                <a:spLocks/>
              </p:cNvSpPr>
              <p:nvPr/>
            </p:nvSpPr>
            <p:spPr bwMode="auto">
              <a:xfrm>
                <a:off x="2392" y="1177"/>
                <a:ext cx="64" cy="67"/>
              </a:xfrm>
              <a:custGeom>
                <a:avLst/>
                <a:gdLst>
                  <a:gd name="T0" fmla="*/ 113 w 254"/>
                  <a:gd name="T1" fmla="*/ 16 h 267"/>
                  <a:gd name="T2" fmla="*/ 121 w 254"/>
                  <a:gd name="T3" fmla="*/ 18 h 267"/>
                  <a:gd name="T4" fmla="*/ 128 w 254"/>
                  <a:gd name="T5" fmla="*/ 21 h 267"/>
                  <a:gd name="T6" fmla="*/ 136 w 254"/>
                  <a:gd name="T7" fmla="*/ 26 h 267"/>
                  <a:gd name="T8" fmla="*/ 144 w 254"/>
                  <a:gd name="T9" fmla="*/ 29 h 267"/>
                  <a:gd name="T10" fmla="*/ 151 w 254"/>
                  <a:gd name="T11" fmla="*/ 33 h 267"/>
                  <a:gd name="T12" fmla="*/ 159 w 254"/>
                  <a:gd name="T13" fmla="*/ 37 h 267"/>
                  <a:gd name="T14" fmla="*/ 166 w 254"/>
                  <a:gd name="T15" fmla="*/ 42 h 267"/>
                  <a:gd name="T16" fmla="*/ 174 w 254"/>
                  <a:gd name="T17" fmla="*/ 45 h 267"/>
                  <a:gd name="T18" fmla="*/ 177 w 254"/>
                  <a:gd name="T19" fmla="*/ 52 h 267"/>
                  <a:gd name="T20" fmla="*/ 181 w 254"/>
                  <a:gd name="T21" fmla="*/ 57 h 267"/>
                  <a:gd name="T22" fmla="*/ 187 w 254"/>
                  <a:gd name="T23" fmla="*/ 62 h 267"/>
                  <a:gd name="T24" fmla="*/ 191 w 254"/>
                  <a:gd name="T25" fmla="*/ 68 h 267"/>
                  <a:gd name="T26" fmla="*/ 197 w 254"/>
                  <a:gd name="T27" fmla="*/ 73 h 267"/>
                  <a:gd name="T28" fmla="*/ 201 w 254"/>
                  <a:gd name="T29" fmla="*/ 79 h 267"/>
                  <a:gd name="T30" fmla="*/ 205 w 254"/>
                  <a:gd name="T31" fmla="*/ 83 h 267"/>
                  <a:gd name="T32" fmla="*/ 209 w 254"/>
                  <a:gd name="T33" fmla="*/ 88 h 267"/>
                  <a:gd name="T34" fmla="*/ 219 w 254"/>
                  <a:gd name="T35" fmla="*/ 102 h 267"/>
                  <a:gd name="T36" fmla="*/ 228 w 254"/>
                  <a:gd name="T37" fmla="*/ 118 h 267"/>
                  <a:gd name="T38" fmla="*/ 236 w 254"/>
                  <a:gd name="T39" fmla="*/ 134 h 267"/>
                  <a:gd name="T40" fmla="*/ 241 w 254"/>
                  <a:gd name="T41" fmla="*/ 149 h 267"/>
                  <a:gd name="T42" fmla="*/ 245 w 254"/>
                  <a:gd name="T43" fmla="*/ 166 h 267"/>
                  <a:gd name="T44" fmla="*/ 249 w 254"/>
                  <a:gd name="T45" fmla="*/ 183 h 267"/>
                  <a:gd name="T46" fmla="*/ 251 w 254"/>
                  <a:gd name="T47" fmla="*/ 200 h 267"/>
                  <a:gd name="T48" fmla="*/ 254 w 254"/>
                  <a:gd name="T49" fmla="*/ 217 h 267"/>
                  <a:gd name="T50" fmla="*/ 252 w 254"/>
                  <a:gd name="T51" fmla="*/ 267 h 267"/>
                  <a:gd name="T52" fmla="*/ 251 w 254"/>
                  <a:gd name="T53" fmla="*/ 267 h 267"/>
                  <a:gd name="T54" fmla="*/ 250 w 254"/>
                  <a:gd name="T55" fmla="*/ 266 h 267"/>
                  <a:gd name="T56" fmla="*/ 248 w 254"/>
                  <a:gd name="T57" fmla="*/ 265 h 267"/>
                  <a:gd name="T58" fmla="*/ 246 w 254"/>
                  <a:gd name="T59" fmla="*/ 264 h 267"/>
                  <a:gd name="T60" fmla="*/ 248 w 254"/>
                  <a:gd name="T61" fmla="*/ 230 h 267"/>
                  <a:gd name="T62" fmla="*/ 244 w 254"/>
                  <a:gd name="T63" fmla="*/ 198 h 267"/>
                  <a:gd name="T64" fmla="*/ 237 w 254"/>
                  <a:gd name="T65" fmla="*/ 167 h 267"/>
                  <a:gd name="T66" fmla="*/ 225 w 254"/>
                  <a:gd name="T67" fmla="*/ 138 h 267"/>
                  <a:gd name="T68" fmla="*/ 209 w 254"/>
                  <a:gd name="T69" fmla="*/ 111 h 267"/>
                  <a:gd name="T70" fmla="*/ 190 w 254"/>
                  <a:gd name="T71" fmla="*/ 86 h 267"/>
                  <a:gd name="T72" fmla="*/ 167 w 254"/>
                  <a:gd name="T73" fmla="*/ 62 h 267"/>
                  <a:gd name="T74" fmla="*/ 143 w 254"/>
                  <a:gd name="T75" fmla="*/ 42 h 267"/>
                  <a:gd name="T76" fmla="*/ 125 w 254"/>
                  <a:gd name="T77" fmla="*/ 34 h 267"/>
                  <a:gd name="T78" fmla="*/ 109 w 254"/>
                  <a:gd name="T79" fmla="*/ 27 h 267"/>
                  <a:gd name="T80" fmla="*/ 92 w 254"/>
                  <a:gd name="T81" fmla="*/ 18 h 267"/>
                  <a:gd name="T82" fmla="*/ 74 w 254"/>
                  <a:gd name="T83" fmla="*/ 12 h 267"/>
                  <a:gd name="T84" fmla="*/ 56 w 254"/>
                  <a:gd name="T85" fmla="*/ 6 h 267"/>
                  <a:gd name="T86" fmla="*/ 38 w 254"/>
                  <a:gd name="T87" fmla="*/ 3 h 267"/>
                  <a:gd name="T88" fmla="*/ 19 w 254"/>
                  <a:gd name="T89" fmla="*/ 3 h 267"/>
                  <a:gd name="T90" fmla="*/ 0 w 254"/>
                  <a:gd name="T91" fmla="*/ 7 h 267"/>
                  <a:gd name="T92" fmla="*/ 5 w 254"/>
                  <a:gd name="T93" fmla="*/ 4 h 267"/>
                  <a:gd name="T94" fmla="*/ 13 w 254"/>
                  <a:gd name="T95" fmla="*/ 3 h 267"/>
                  <a:gd name="T96" fmla="*/ 21 w 254"/>
                  <a:gd name="T97" fmla="*/ 2 h 267"/>
                  <a:gd name="T98" fmla="*/ 29 w 254"/>
                  <a:gd name="T99" fmla="*/ 0 h 267"/>
                  <a:gd name="T100" fmla="*/ 40 w 254"/>
                  <a:gd name="T101" fmla="*/ 3 h 267"/>
                  <a:gd name="T102" fmla="*/ 51 w 254"/>
                  <a:gd name="T103" fmla="*/ 3 h 267"/>
                  <a:gd name="T104" fmla="*/ 61 w 254"/>
                  <a:gd name="T105" fmla="*/ 3 h 267"/>
                  <a:gd name="T106" fmla="*/ 72 w 254"/>
                  <a:gd name="T107" fmla="*/ 3 h 267"/>
                  <a:gd name="T108" fmla="*/ 82 w 254"/>
                  <a:gd name="T109" fmla="*/ 3 h 267"/>
                  <a:gd name="T110" fmla="*/ 93 w 254"/>
                  <a:gd name="T111" fmla="*/ 5 h 267"/>
                  <a:gd name="T112" fmla="*/ 102 w 254"/>
                  <a:gd name="T113" fmla="*/ 8 h 267"/>
                  <a:gd name="T114" fmla="*/ 113 w 254"/>
                  <a:gd name="T115" fmla="*/ 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7">
                    <a:moveTo>
                      <a:pt x="113" y="16"/>
                    </a:moveTo>
                    <a:lnTo>
                      <a:pt x="121" y="18"/>
                    </a:lnTo>
                    <a:lnTo>
                      <a:pt x="128" y="21"/>
                    </a:lnTo>
                    <a:lnTo>
                      <a:pt x="136" y="26"/>
                    </a:lnTo>
                    <a:lnTo>
                      <a:pt x="144" y="29"/>
                    </a:lnTo>
                    <a:lnTo>
                      <a:pt x="151" y="33"/>
                    </a:lnTo>
                    <a:lnTo>
                      <a:pt x="159" y="37"/>
                    </a:lnTo>
                    <a:lnTo>
                      <a:pt x="166" y="42"/>
                    </a:lnTo>
                    <a:lnTo>
                      <a:pt x="174" y="45"/>
                    </a:lnTo>
                    <a:lnTo>
                      <a:pt x="177" y="52"/>
                    </a:lnTo>
                    <a:lnTo>
                      <a:pt x="181" y="57"/>
                    </a:lnTo>
                    <a:lnTo>
                      <a:pt x="187" y="62"/>
                    </a:lnTo>
                    <a:lnTo>
                      <a:pt x="191" y="68"/>
                    </a:lnTo>
                    <a:lnTo>
                      <a:pt x="197" y="73"/>
                    </a:lnTo>
                    <a:lnTo>
                      <a:pt x="201" y="79"/>
                    </a:lnTo>
                    <a:lnTo>
                      <a:pt x="205" y="83"/>
                    </a:lnTo>
                    <a:lnTo>
                      <a:pt x="209" y="88"/>
                    </a:lnTo>
                    <a:lnTo>
                      <a:pt x="219" y="102"/>
                    </a:lnTo>
                    <a:lnTo>
                      <a:pt x="228" y="118"/>
                    </a:lnTo>
                    <a:lnTo>
                      <a:pt x="236" y="134"/>
                    </a:lnTo>
                    <a:lnTo>
                      <a:pt x="241" y="149"/>
                    </a:lnTo>
                    <a:lnTo>
                      <a:pt x="245" y="166"/>
                    </a:lnTo>
                    <a:lnTo>
                      <a:pt x="249" y="183"/>
                    </a:lnTo>
                    <a:lnTo>
                      <a:pt x="251" y="200"/>
                    </a:lnTo>
                    <a:lnTo>
                      <a:pt x="254" y="217"/>
                    </a:lnTo>
                    <a:lnTo>
                      <a:pt x="252" y="267"/>
                    </a:lnTo>
                    <a:lnTo>
                      <a:pt x="251" y="267"/>
                    </a:lnTo>
                    <a:lnTo>
                      <a:pt x="250" y="266"/>
                    </a:lnTo>
                    <a:lnTo>
                      <a:pt x="248" y="265"/>
                    </a:lnTo>
                    <a:lnTo>
                      <a:pt x="246" y="264"/>
                    </a:lnTo>
                    <a:lnTo>
                      <a:pt x="248" y="230"/>
                    </a:lnTo>
                    <a:lnTo>
                      <a:pt x="244" y="198"/>
                    </a:lnTo>
                    <a:lnTo>
                      <a:pt x="237" y="167"/>
                    </a:lnTo>
                    <a:lnTo>
                      <a:pt x="225" y="138"/>
                    </a:lnTo>
                    <a:lnTo>
                      <a:pt x="209" y="111"/>
                    </a:lnTo>
                    <a:lnTo>
                      <a:pt x="190" y="86"/>
                    </a:lnTo>
                    <a:lnTo>
                      <a:pt x="167" y="62"/>
                    </a:lnTo>
                    <a:lnTo>
                      <a:pt x="143" y="42"/>
                    </a:lnTo>
                    <a:lnTo>
                      <a:pt x="125" y="34"/>
                    </a:lnTo>
                    <a:lnTo>
                      <a:pt x="109" y="27"/>
                    </a:lnTo>
                    <a:lnTo>
                      <a:pt x="92" y="18"/>
                    </a:lnTo>
                    <a:lnTo>
                      <a:pt x="74" y="12"/>
                    </a:lnTo>
                    <a:lnTo>
                      <a:pt x="56" y="6"/>
                    </a:lnTo>
                    <a:lnTo>
                      <a:pt x="38" y="3"/>
                    </a:lnTo>
                    <a:lnTo>
                      <a:pt x="19" y="3"/>
                    </a:lnTo>
                    <a:lnTo>
                      <a:pt x="0" y="7"/>
                    </a:lnTo>
                    <a:lnTo>
                      <a:pt x="5" y="4"/>
                    </a:lnTo>
                    <a:lnTo>
                      <a:pt x="13" y="3"/>
                    </a:lnTo>
                    <a:lnTo>
                      <a:pt x="21" y="2"/>
                    </a:lnTo>
                    <a:lnTo>
                      <a:pt x="29" y="0"/>
                    </a:lnTo>
                    <a:lnTo>
                      <a:pt x="40" y="3"/>
                    </a:lnTo>
                    <a:lnTo>
                      <a:pt x="51" y="3"/>
                    </a:lnTo>
                    <a:lnTo>
                      <a:pt x="61" y="3"/>
                    </a:lnTo>
                    <a:lnTo>
                      <a:pt x="72" y="3"/>
                    </a:lnTo>
                    <a:lnTo>
                      <a:pt x="82" y="3"/>
                    </a:lnTo>
                    <a:lnTo>
                      <a:pt x="93" y="5"/>
                    </a:lnTo>
                    <a:lnTo>
                      <a:pt x="102" y="8"/>
                    </a:lnTo>
                    <a:lnTo>
                      <a:pt x="113" y="16"/>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4" name="Freeform 384"/>
              <p:cNvSpPr>
                <a:spLocks/>
              </p:cNvSpPr>
              <p:nvPr/>
            </p:nvSpPr>
            <p:spPr bwMode="auto">
              <a:xfrm>
                <a:off x="2074" y="1179"/>
                <a:ext cx="5" cy="4"/>
              </a:xfrm>
              <a:custGeom>
                <a:avLst/>
                <a:gdLst>
                  <a:gd name="T0" fmla="*/ 18 w 21"/>
                  <a:gd name="T1" fmla="*/ 19 h 19"/>
                  <a:gd name="T2" fmla="*/ 12 w 21"/>
                  <a:gd name="T3" fmla="*/ 17 h 19"/>
                  <a:gd name="T4" fmla="*/ 5 w 21"/>
                  <a:gd name="T5" fmla="*/ 15 h 19"/>
                  <a:gd name="T6" fmla="*/ 0 w 21"/>
                  <a:gd name="T7" fmla="*/ 12 h 19"/>
                  <a:gd name="T8" fmla="*/ 1 w 21"/>
                  <a:gd name="T9" fmla="*/ 5 h 19"/>
                  <a:gd name="T10" fmla="*/ 4 w 21"/>
                  <a:gd name="T11" fmla="*/ 0 h 19"/>
                  <a:gd name="T12" fmla="*/ 9 w 21"/>
                  <a:gd name="T13" fmla="*/ 7 h 19"/>
                  <a:gd name="T14" fmla="*/ 17 w 21"/>
                  <a:gd name="T15" fmla="*/ 10 h 19"/>
                  <a:gd name="T16" fmla="*/ 21 w 21"/>
                  <a:gd name="T17" fmla="*/ 13 h 19"/>
                  <a:gd name="T18" fmla="*/ 18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18" y="19"/>
                    </a:moveTo>
                    <a:lnTo>
                      <a:pt x="12" y="17"/>
                    </a:lnTo>
                    <a:lnTo>
                      <a:pt x="5" y="15"/>
                    </a:lnTo>
                    <a:lnTo>
                      <a:pt x="0" y="12"/>
                    </a:lnTo>
                    <a:lnTo>
                      <a:pt x="1" y="5"/>
                    </a:lnTo>
                    <a:lnTo>
                      <a:pt x="4" y="0"/>
                    </a:lnTo>
                    <a:lnTo>
                      <a:pt x="9" y="7"/>
                    </a:lnTo>
                    <a:lnTo>
                      <a:pt x="17" y="10"/>
                    </a:lnTo>
                    <a:lnTo>
                      <a:pt x="21" y="13"/>
                    </a:lnTo>
                    <a:lnTo>
                      <a:pt x="18"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5" name="Freeform 385"/>
              <p:cNvSpPr>
                <a:spLocks/>
              </p:cNvSpPr>
              <p:nvPr/>
            </p:nvSpPr>
            <p:spPr bwMode="auto">
              <a:xfrm>
                <a:off x="2342" y="1179"/>
                <a:ext cx="5" cy="6"/>
              </a:xfrm>
              <a:custGeom>
                <a:avLst/>
                <a:gdLst>
                  <a:gd name="T0" fmla="*/ 20 w 20"/>
                  <a:gd name="T1" fmla="*/ 19 h 22"/>
                  <a:gd name="T2" fmla="*/ 16 w 20"/>
                  <a:gd name="T3" fmla="*/ 22 h 22"/>
                  <a:gd name="T4" fmla="*/ 12 w 20"/>
                  <a:gd name="T5" fmla="*/ 21 h 22"/>
                  <a:gd name="T6" fmla="*/ 8 w 20"/>
                  <a:gd name="T7" fmla="*/ 18 h 22"/>
                  <a:gd name="T8" fmla="*/ 5 w 20"/>
                  <a:gd name="T9" fmla="*/ 13 h 22"/>
                  <a:gd name="T10" fmla="*/ 0 w 20"/>
                  <a:gd name="T11" fmla="*/ 11 h 22"/>
                  <a:gd name="T12" fmla="*/ 7 w 20"/>
                  <a:gd name="T13" fmla="*/ 0 h 22"/>
                  <a:gd name="T14" fmla="*/ 11 w 20"/>
                  <a:gd name="T15" fmla="*/ 5 h 22"/>
                  <a:gd name="T16" fmla="*/ 16 w 20"/>
                  <a:gd name="T17" fmla="*/ 9 h 22"/>
                  <a:gd name="T18" fmla="*/ 19 w 20"/>
                  <a:gd name="T19" fmla="*/ 13 h 22"/>
                  <a:gd name="T20" fmla="*/ 20 w 20"/>
                  <a:gd name="T2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2">
                    <a:moveTo>
                      <a:pt x="20" y="19"/>
                    </a:moveTo>
                    <a:lnTo>
                      <a:pt x="16" y="22"/>
                    </a:lnTo>
                    <a:lnTo>
                      <a:pt x="12" y="21"/>
                    </a:lnTo>
                    <a:lnTo>
                      <a:pt x="8" y="18"/>
                    </a:lnTo>
                    <a:lnTo>
                      <a:pt x="5" y="13"/>
                    </a:lnTo>
                    <a:lnTo>
                      <a:pt x="0" y="11"/>
                    </a:lnTo>
                    <a:lnTo>
                      <a:pt x="7" y="0"/>
                    </a:lnTo>
                    <a:lnTo>
                      <a:pt x="11" y="5"/>
                    </a:lnTo>
                    <a:lnTo>
                      <a:pt x="16" y="9"/>
                    </a:lnTo>
                    <a:lnTo>
                      <a:pt x="19" y="13"/>
                    </a:lnTo>
                    <a:lnTo>
                      <a:pt x="20"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6" name="Freeform 386"/>
              <p:cNvSpPr>
                <a:spLocks/>
              </p:cNvSpPr>
              <p:nvPr/>
            </p:nvSpPr>
            <p:spPr bwMode="auto">
              <a:xfrm>
                <a:off x="2251" y="1184"/>
                <a:ext cx="24" cy="26"/>
              </a:xfrm>
              <a:custGeom>
                <a:avLst/>
                <a:gdLst>
                  <a:gd name="T0" fmla="*/ 13 w 98"/>
                  <a:gd name="T1" fmla="*/ 11 h 105"/>
                  <a:gd name="T2" fmla="*/ 11 w 98"/>
                  <a:gd name="T3" fmla="*/ 20 h 105"/>
                  <a:gd name="T4" fmla="*/ 9 w 98"/>
                  <a:gd name="T5" fmla="*/ 29 h 105"/>
                  <a:gd name="T6" fmla="*/ 8 w 98"/>
                  <a:gd name="T7" fmla="*/ 38 h 105"/>
                  <a:gd name="T8" fmla="*/ 11 w 98"/>
                  <a:gd name="T9" fmla="*/ 46 h 105"/>
                  <a:gd name="T10" fmla="*/ 15 w 98"/>
                  <a:gd name="T11" fmla="*/ 52 h 105"/>
                  <a:gd name="T12" fmla="*/ 18 w 98"/>
                  <a:gd name="T13" fmla="*/ 55 h 105"/>
                  <a:gd name="T14" fmla="*/ 23 w 98"/>
                  <a:gd name="T15" fmla="*/ 57 h 105"/>
                  <a:gd name="T16" fmla="*/ 29 w 98"/>
                  <a:gd name="T17" fmla="*/ 58 h 105"/>
                  <a:gd name="T18" fmla="*/ 34 w 98"/>
                  <a:gd name="T19" fmla="*/ 58 h 105"/>
                  <a:gd name="T20" fmla="*/ 40 w 98"/>
                  <a:gd name="T21" fmla="*/ 59 h 105"/>
                  <a:gd name="T22" fmla="*/ 45 w 98"/>
                  <a:gd name="T23" fmla="*/ 59 h 105"/>
                  <a:gd name="T24" fmla="*/ 50 w 98"/>
                  <a:gd name="T25" fmla="*/ 60 h 105"/>
                  <a:gd name="T26" fmla="*/ 57 w 98"/>
                  <a:gd name="T27" fmla="*/ 65 h 105"/>
                  <a:gd name="T28" fmla="*/ 62 w 98"/>
                  <a:gd name="T29" fmla="*/ 70 h 105"/>
                  <a:gd name="T30" fmla="*/ 68 w 98"/>
                  <a:gd name="T31" fmla="*/ 74 h 105"/>
                  <a:gd name="T32" fmla="*/ 74 w 98"/>
                  <a:gd name="T33" fmla="*/ 79 h 105"/>
                  <a:gd name="T34" fmla="*/ 80 w 98"/>
                  <a:gd name="T35" fmla="*/ 84 h 105"/>
                  <a:gd name="T36" fmla="*/ 85 w 98"/>
                  <a:gd name="T37" fmla="*/ 89 h 105"/>
                  <a:gd name="T38" fmla="*/ 90 w 98"/>
                  <a:gd name="T39" fmla="*/ 94 h 105"/>
                  <a:gd name="T40" fmla="*/ 97 w 98"/>
                  <a:gd name="T41" fmla="*/ 98 h 105"/>
                  <a:gd name="T42" fmla="*/ 98 w 98"/>
                  <a:gd name="T43" fmla="*/ 105 h 105"/>
                  <a:gd name="T44" fmla="*/ 89 w 98"/>
                  <a:gd name="T45" fmla="*/ 95 h 105"/>
                  <a:gd name="T46" fmla="*/ 80 w 98"/>
                  <a:gd name="T47" fmla="*/ 86 h 105"/>
                  <a:gd name="T48" fmla="*/ 69 w 98"/>
                  <a:gd name="T49" fmla="*/ 80 h 105"/>
                  <a:gd name="T50" fmla="*/ 57 w 98"/>
                  <a:gd name="T51" fmla="*/ 74 h 105"/>
                  <a:gd name="T52" fmla="*/ 46 w 98"/>
                  <a:gd name="T53" fmla="*/ 70 h 105"/>
                  <a:gd name="T54" fmla="*/ 34 w 98"/>
                  <a:gd name="T55" fmla="*/ 67 h 105"/>
                  <a:gd name="T56" fmla="*/ 21 w 98"/>
                  <a:gd name="T57" fmla="*/ 65 h 105"/>
                  <a:gd name="T58" fmla="*/ 9 w 98"/>
                  <a:gd name="T59" fmla="*/ 64 h 105"/>
                  <a:gd name="T60" fmla="*/ 4 w 98"/>
                  <a:gd name="T61" fmla="*/ 57 h 105"/>
                  <a:gd name="T62" fmla="*/ 1 w 98"/>
                  <a:gd name="T63" fmla="*/ 50 h 105"/>
                  <a:gd name="T64" fmla="*/ 0 w 98"/>
                  <a:gd name="T65" fmla="*/ 42 h 105"/>
                  <a:gd name="T66" fmla="*/ 0 w 98"/>
                  <a:gd name="T67" fmla="*/ 34 h 105"/>
                  <a:gd name="T68" fmla="*/ 4 w 98"/>
                  <a:gd name="T69" fmla="*/ 26 h 105"/>
                  <a:gd name="T70" fmla="*/ 9 w 98"/>
                  <a:gd name="T71" fmla="*/ 16 h 105"/>
                  <a:gd name="T72" fmla="*/ 15 w 98"/>
                  <a:gd name="T73" fmla="*/ 7 h 105"/>
                  <a:gd name="T74" fmla="*/ 21 w 98"/>
                  <a:gd name="T75" fmla="*/ 0 h 105"/>
                  <a:gd name="T76" fmla="*/ 14 w 98"/>
                  <a:gd name="T77" fmla="*/ 12 h 105"/>
                  <a:gd name="T78" fmla="*/ 13 w 98"/>
                  <a:gd name="T79"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105">
                    <a:moveTo>
                      <a:pt x="13" y="11"/>
                    </a:moveTo>
                    <a:lnTo>
                      <a:pt x="11" y="20"/>
                    </a:lnTo>
                    <a:lnTo>
                      <a:pt x="9" y="29"/>
                    </a:lnTo>
                    <a:lnTo>
                      <a:pt x="8" y="38"/>
                    </a:lnTo>
                    <a:lnTo>
                      <a:pt x="11" y="46"/>
                    </a:lnTo>
                    <a:lnTo>
                      <a:pt x="15" y="52"/>
                    </a:lnTo>
                    <a:lnTo>
                      <a:pt x="18" y="55"/>
                    </a:lnTo>
                    <a:lnTo>
                      <a:pt x="23" y="57"/>
                    </a:lnTo>
                    <a:lnTo>
                      <a:pt x="29" y="58"/>
                    </a:lnTo>
                    <a:lnTo>
                      <a:pt x="34" y="58"/>
                    </a:lnTo>
                    <a:lnTo>
                      <a:pt x="40" y="59"/>
                    </a:lnTo>
                    <a:lnTo>
                      <a:pt x="45" y="59"/>
                    </a:lnTo>
                    <a:lnTo>
                      <a:pt x="50" y="60"/>
                    </a:lnTo>
                    <a:lnTo>
                      <a:pt x="57" y="65"/>
                    </a:lnTo>
                    <a:lnTo>
                      <a:pt x="62" y="70"/>
                    </a:lnTo>
                    <a:lnTo>
                      <a:pt x="68" y="74"/>
                    </a:lnTo>
                    <a:lnTo>
                      <a:pt x="74" y="79"/>
                    </a:lnTo>
                    <a:lnTo>
                      <a:pt x="80" y="84"/>
                    </a:lnTo>
                    <a:lnTo>
                      <a:pt x="85" y="89"/>
                    </a:lnTo>
                    <a:lnTo>
                      <a:pt x="90" y="94"/>
                    </a:lnTo>
                    <a:lnTo>
                      <a:pt x="97" y="98"/>
                    </a:lnTo>
                    <a:lnTo>
                      <a:pt x="98" y="105"/>
                    </a:lnTo>
                    <a:lnTo>
                      <a:pt x="89" y="95"/>
                    </a:lnTo>
                    <a:lnTo>
                      <a:pt x="80" y="86"/>
                    </a:lnTo>
                    <a:lnTo>
                      <a:pt x="69" y="80"/>
                    </a:lnTo>
                    <a:lnTo>
                      <a:pt x="57" y="74"/>
                    </a:lnTo>
                    <a:lnTo>
                      <a:pt x="46" y="70"/>
                    </a:lnTo>
                    <a:lnTo>
                      <a:pt x="34" y="67"/>
                    </a:lnTo>
                    <a:lnTo>
                      <a:pt x="21" y="65"/>
                    </a:lnTo>
                    <a:lnTo>
                      <a:pt x="9" y="64"/>
                    </a:lnTo>
                    <a:lnTo>
                      <a:pt x="4" y="57"/>
                    </a:lnTo>
                    <a:lnTo>
                      <a:pt x="1" y="50"/>
                    </a:lnTo>
                    <a:lnTo>
                      <a:pt x="0" y="42"/>
                    </a:lnTo>
                    <a:lnTo>
                      <a:pt x="0" y="34"/>
                    </a:lnTo>
                    <a:lnTo>
                      <a:pt x="4" y="26"/>
                    </a:lnTo>
                    <a:lnTo>
                      <a:pt x="9" y="16"/>
                    </a:lnTo>
                    <a:lnTo>
                      <a:pt x="15" y="7"/>
                    </a:lnTo>
                    <a:lnTo>
                      <a:pt x="21" y="0"/>
                    </a:lnTo>
                    <a:lnTo>
                      <a:pt x="14" y="12"/>
                    </a:lnTo>
                    <a:lnTo>
                      <a:pt x="13" y="1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7" name="Freeform 387"/>
              <p:cNvSpPr>
                <a:spLocks/>
              </p:cNvSpPr>
              <p:nvPr/>
            </p:nvSpPr>
            <p:spPr bwMode="auto">
              <a:xfrm>
                <a:off x="2337" y="1185"/>
                <a:ext cx="5" cy="6"/>
              </a:xfrm>
              <a:custGeom>
                <a:avLst/>
                <a:gdLst>
                  <a:gd name="T0" fmla="*/ 15 w 20"/>
                  <a:gd name="T1" fmla="*/ 22 h 24"/>
                  <a:gd name="T2" fmla="*/ 14 w 20"/>
                  <a:gd name="T3" fmla="*/ 24 h 24"/>
                  <a:gd name="T4" fmla="*/ 0 w 20"/>
                  <a:gd name="T5" fmla="*/ 13 h 24"/>
                  <a:gd name="T6" fmla="*/ 9 w 20"/>
                  <a:gd name="T7" fmla="*/ 0 h 24"/>
                  <a:gd name="T8" fmla="*/ 13 w 20"/>
                  <a:gd name="T9" fmla="*/ 4 h 24"/>
                  <a:gd name="T10" fmla="*/ 18 w 20"/>
                  <a:gd name="T11" fmla="*/ 10 h 24"/>
                  <a:gd name="T12" fmla="*/ 20 w 20"/>
                  <a:gd name="T13" fmla="*/ 16 h 24"/>
                  <a:gd name="T14" fmla="*/ 15 w 20"/>
                  <a:gd name="T15" fmla="*/ 2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15" y="22"/>
                    </a:moveTo>
                    <a:lnTo>
                      <a:pt x="14" y="24"/>
                    </a:lnTo>
                    <a:lnTo>
                      <a:pt x="0" y="13"/>
                    </a:lnTo>
                    <a:lnTo>
                      <a:pt x="9" y="0"/>
                    </a:lnTo>
                    <a:lnTo>
                      <a:pt x="13" y="4"/>
                    </a:lnTo>
                    <a:lnTo>
                      <a:pt x="18" y="10"/>
                    </a:lnTo>
                    <a:lnTo>
                      <a:pt x="20" y="16"/>
                    </a:lnTo>
                    <a:lnTo>
                      <a:pt x="15"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8" name="Freeform 388"/>
              <p:cNvSpPr>
                <a:spLocks/>
              </p:cNvSpPr>
              <p:nvPr/>
            </p:nvSpPr>
            <p:spPr bwMode="auto">
              <a:xfrm>
                <a:off x="2389" y="1185"/>
                <a:ext cx="60" cy="57"/>
              </a:xfrm>
              <a:custGeom>
                <a:avLst/>
                <a:gdLst>
                  <a:gd name="T0" fmla="*/ 193 w 239"/>
                  <a:gd name="T1" fmla="*/ 68 h 226"/>
                  <a:gd name="T2" fmla="*/ 201 w 239"/>
                  <a:gd name="T3" fmla="*/ 78 h 226"/>
                  <a:gd name="T4" fmla="*/ 207 w 239"/>
                  <a:gd name="T5" fmla="*/ 89 h 226"/>
                  <a:gd name="T6" fmla="*/ 214 w 239"/>
                  <a:gd name="T7" fmla="*/ 100 h 226"/>
                  <a:gd name="T8" fmla="*/ 219 w 239"/>
                  <a:gd name="T9" fmla="*/ 110 h 226"/>
                  <a:gd name="T10" fmla="*/ 225 w 239"/>
                  <a:gd name="T11" fmla="*/ 122 h 226"/>
                  <a:gd name="T12" fmla="*/ 230 w 239"/>
                  <a:gd name="T13" fmla="*/ 133 h 226"/>
                  <a:gd name="T14" fmla="*/ 235 w 239"/>
                  <a:gd name="T15" fmla="*/ 146 h 226"/>
                  <a:gd name="T16" fmla="*/ 239 w 239"/>
                  <a:gd name="T17" fmla="*/ 158 h 226"/>
                  <a:gd name="T18" fmla="*/ 232 w 239"/>
                  <a:gd name="T19" fmla="*/ 167 h 226"/>
                  <a:gd name="T20" fmla="*/ 233 w 239"/>
                  <a:gd name="T21" fmla="*/ 182 h 226"/>
                  <a:gd name="T22" fmla="*/ 236 w 239"/>
                  <a:gd name="T23" fmla="*/ 196 h 226"/>
                  <a:gd name="T24" fmla="*/ 237 w 239"/>
                  <a:gd name="T25" fmla="*/ 211 h 226"/>
                  <a:gd name="T26" fmla="*/ 236 w 239"/>
                  <a:gd name="T27" fmla="*/ 226 h 226"/>
                  <a:gd name="T28" fmla="*/ 231 w 239"/>
                  <a:gd name="T29" fmla="*/ 225 h 226"/>
                  <a:gd name="T30" fmla="*/ 230 w 239"/>
                  <a:gd name="T31" fmla="*/ 222 h 226"/>
                  <a:gd name="T32" fmla="*/ 228 w 239"/>
                  <a:gd name="T33" fmla="*/ 219 h 226"/>
                  <a:gd name="T34" fmla="*/ 224 w 239"/>
                  <a:gd name="T35" fmla="*/ 218 h 226"/>
                  <a:gd name="T36" fmla="*/ 232 w 239"/>
                  <a:gd name="T37" fmla="*/ 215 h 226"/>
                  <a:gd name="T38" fmla="*/ 232 w 239"/>
                  <a:gd name="T39" fmla="*/ 185 h 226"/>
                  <a:gd name="T40" fmla="*/ 226 w 239"/>
                  <a:gd name="T41" fmla="*/ 158 h 226"/>
                  <a:gd name="T42" fmla="*/ 216 w 239"/>
                  <a:gd name="T43" fmla="*/ 132 h 226"/>
                  <a:gd name="T44" fmla="*/ 202 w 239"/>
                  <a:gd name="T45" fmla="*/ 108 h 226"/>
                  <a:gd name="T46" fmla="*/ 185 w 239"/>
                  <a:gd name="T47" fmla="*/ 87 h 226"/>
                  <a:gd name="T48" fmla="*/ 165 w 239"/>
                  <a:gd name="T49" fmla="*/ 65 h 226"/>
                  <a:gd name="T50" fmla="*/ 145 w 239"/>
                  <a:gd name="T51" fmla="*/ 46 h 226"/>
                  <a:gd name="T52" fmla="*/ 122 w 239"/>
                  <a:gd name="T53" fmla="*/ 27 h 226"/>
                  <a:gd name="T54" fmla="*/ 117 w 239"/>
                  <a:gd name="T55" fmla="*/ 25 h 226"/>
                  <a:gd name="T56" fmla="*/ 111 w 239"/>
                  <a:gd name="T57" fmla="*/ 23 h 226"/>
                  <a:gd name="T58" fmla="*/ 106 w 239"/>
                  <a:gd name="T59" fmla="*/ 21 h 226"/>
                  <a:gd name="T60" fmla="*/ 99 w 239"/>
                  <a:gd name="T61" fmla="*/ 18 h 226"/>
                  <a:gd name="T62" fmla="*/ 93 w 239"/>
                  <a:gd name="T63" fmla="*/ 15 h 226"/>
                  <a:gd name="T64" fmla="*/ 87 w 239"/>
                  <a:gd name="T65" fmla="*/ 13 h 226"/>
                  <a:gd name="T66" fmla="*/ 82 w 239"/>
                  <a:gd name="T67" fmla="*/ 10 h 226"/>
                  <a:gd name="T68" fmla="*/ 78 w 239"/>
                  <a:gd name="T69" fmla="*/ 7 h 226"/>
                  <a:gd name="T70" fmla="*/ 67 w 239"/>
                  <a:gd name="T71" fmla="*/ 7 h 226"/>
                  <a:gd name="T72" fmla="*/ 57 w 239"/>
                  <a:gd name="T73" fmla="*/ 5 h 226"/>
                  <a:gd name="T74" fmla="*/ 47 w 239"/>
                  <a:gd name="T75" fmla="*/ 4 h 226"/>
                  <a:gd name="T76" fmla="*/ 39 w 239"/>
                  <a:gd name="T77" fmla="*/ 3 h 226"/>
                  <a:gd name="T78" fmla="*/ 29 w 239"/>
                  <a:gd name="T79" fmla="*/ 3 h 226"/>
                  <a:gd name="T80" fmla="*/ 19 w 239"/>
                  <a:gd name="T81" fmla="*/ 3 h 226"/>
                  <a:gd name="T82" fmla="*/ 9 w 239"/>
                  <a:gd name="T83" fmla="*/ 4 h 226"/>
                  <a:gd name="T84" fmla="*/ 0 w 239"/>
                  <a:gd name="T85" fmla="*/ 7 h 226"/>
                  <a:gd name="T86" fmla="*/ 13 w 239"/>
                  <a:gd name="T87" fmla="*/ 3 h 226"/>
                  <a:gd name="T88" fmla="*/ 27 w 239"/>
                  <a:gd name="T89" fmla="*/ 1 h 226"/>
                  <a:gd name="T90" fmla="*/ 42 w 239"/>
                  <a:gd name="T91" fmla="*/ 0 h 226"/>
                  <a:gd name="T92" fmla="*/ 58 w 239"/>
                  <a:gd name="T93" fmla="*/ 0 h 226"/>
                  <a:gd name="T94" fmla="*/ 73 w 239"/>
                  <a:gd name="T95" fmla="*/ 1 h 226"/>
                  <a:gd name="T96" fmla="*/ 88 w 239"/>
                  <a:gd name="T97" fmla="*/ 2 h 226"/>
                  <a:gd name="T98" fmla="*/ 102 w 239"/>
                  <a:gd name="T99" fmla="*/ 4 h 226"/>
                  <a:gd name="T100" fmla="*/ 115 w 239"/>
                  <a:gd name="T101" fmla="*/ 8 h 226"/>
                  <a:gd name="T102" fmla="*/ 126 w 239"/>
                  <a:gd name="T103" fmla="*/ 13 h 226"/>
                  <a:gd name="T104" fmla="*/ 137 w 239"/>
                  <a:gd name="T105" fmla="*/ 18 h 226"/>
                  <a:gd name="T106" fmla="*/ 148 w 239"/>
                  <a:gd name="T107" fmla="*/ 26 h 226"/>
                  <a:gd name="T108" fmla="*/ 158 w 239"/>
                  <a:gd name="T109" fmla="*/ 33 h 226"/>
                  <a:gd name="T110" fmla="*/ 167 w 239"/>
                  <a:gd name="T111" fmla="*/ 41 h 226"/>
                  <a:gd name="T112" fmla="*/ 176 w 239"/>
                  <a:gd name="T113" fmla="*/ 50 h 226"/>
                  <a:gd name="T114" fmla="*/ 185 w 239"/>
                  <a:gd name="T115" fmla="*/ 59 h 226"/>
                  <a:gd name="T116" fmla="*/ 193 w 239"/>
                  <a:gd name="T117" fmla="*/ 6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26">
                    <a:moveTo>
                      <a:pt x="193" y="68"/>
                    </a:moveTo>
                    <a:lnTo>
                      <a:pt x="201" y="78"/>
                    </a:lnTo>
                    <a:lnTo>
                      <a:pt x="207" y="89"/>
                    </a:lnTo>
                    <a:lnTo>
                      <a:pt x="214" y="100"/>
                    </a:lnTo>
                    <a:lnTo>
                      <a:pt x="219" y="110"/>
                    </a:lnTo>
                    <a:lnTo>
                      <a:pt x="225" y="122"/>
                    </a:lnTo>
                    <a:lnTo>
                      <a:pt x="230" y="133"/>
                    </a:lnTo>
                    <a:lnTo>
                      <a:pt x="235" y="146"/>
                    </a:lnTo>
                    <a:lnTo>
                      <a:pt x="239" y="158"/>
                    </a:lnTo>
                    <a:lnTo>
                      <a:pt x="232" y="167"/>
                    </a:lnTo>
                    <a:lnTo>
                      <a:pt x="233" y="182"/>
                    </a:lnTo>
                    <a:lnTo>
                      <a:pt x="236" y="196"/>
                    </a:lnTo>
                    <a:lnTo>
                      <a:pt x="237" y="211"/>
                    </a:lnTo>
                    <a:lnTo>
                      <a:pt x="236" y="226"/>
                    </a:lnTo>
                    <a:lnTo>
                      <a:pt x="231" y="225"/>
                    </a:lnTo>
                    <a:lnTo>
                      <a:pt x="230" y="222"/>
                    </a:lnTo>
                    <a:lnTo>
                      <a:pt x="228" y="219"/>
                    </a:lnTo>
                    <a:lnTo>
                      <a:pt x="224" y="218"/>
                    </a:lnTo>
                    <a:lnTo>
                      <a:pt x="232" y="215"/>
                    </a:lnTo>
                    <a:lnTo>
                      <a:pt x="232" y="185"/>
                    </a:lnTo>
                    <a:lnTo>
                      <a:pt x="226" y="158"/>
                    </a:lnTo>
                    <a:lnTo>
                      <a:pt x="216" y="132"/>
                    </a:lnTo>
                    <a:lnTo>
                      <a:pt x="202" y="108"/>
                    </a:lnTo>
                    <a:lnTo>
                      <a:pt x="185" y="87"/>
                    </a:lnTo>
                    <a:lnTo>
                      <a:pt x="165" y="65"/>
                    </a:lnTo>
                    <a:lnTo>
                      <a:pt x="145" y="46"/>
                    </a:lnTo>
                    <a:lnTo>
                      <a:pt x="122" y="27"/>
                    </a:lnTo>
                    <a:lnTo>
                      <a:pt x="117" y="25"/>
                    </a:lnTo>
                    <a:lnTo>
                      <a:pt x="111" y="23"/>
                    </a:lnTo>
                    <a:lnTo>
                      <a:pt x="106" y="21"/>
                    </a:lnTo>
                    <a:lnTo>
                      <a:pt x="99" y="18"/>
                    </a:lnTo>
                    <a:lnTo>
                      <a:pt x="93" y="15"/>
                    </a:lnTo>
                    <a:lnTo>
                      <a:pt x="87" y="13"/>
                    </a:lnTo>
                    <a:lnTo>
                      <a:pt x="82" y="10"/>
                    </a:lnTo>
                    <a:lnTo>
                      <a:pt x="78" y="7"/>
                    </a:lnTo>
                    <a:lnTo>
                      <a:pt x="67" y="7"/>
                    </a:lnTo>
                    <a:lnTo>
                      <a:pt x="57" y="5"/>
                    </a:lnTo>
                    <a:lnTo>
                      <a:pt x="47" y="4"/>
                    </a:lnTo>
                    <a:lnTo>
                      <a:pt x="39" y="3"/>
                    </a:lnTo>
                    <a:lnTo>
                      <a:pt x="29" y="3"/>
                    </a:lnTo>
                    <a:lnTo>
                      <a:pt x="19" y="3"/>
                    </a:lnTo>
                    <a:lnTo>
                      <a:pt x="9" y="4"/>
                    </a:lnTo>
                    <a:lnTo>
                      <a:pt x="0" y="7"/>
                    </a:lnTo>
                    <a:lnTo>
                      <a:pt x="13" y="3"/>
                    </a:lnTo>
                    <a:lnTo>
                      <a:pt x="27" y="1"/>
                    </a:lnTo>
                    <a:lnTo>
                      <a:pt x="42" y="0"/>
                    </a:lnTo>
                    <a:lnTo>
                      <a:pt x="58" y="0"/>
                    </a:lnTo>
                    <a:lnTo>
                      <a:pt x="73" y="1"/>
                    </a:lnTo>
                    <a:lnTo>
                      <a:pt x="88" y="2"/>
                    </a:lnTo>
                    <a:lnTo>
                      <a:pt x="102" y="4"/>
                    </a:lnTo>
                    <a:lnTo>
                      <a:pt x="115" y="8"/>
                    </a:lnTo>
                    <a:lnTo>
                      <a:pt x="126" y="13"/>
                    </a:lnTo>
                    <a:lnTo>
                      <a:pt x="137" y="18"/>
                    </a:lnTo>
                    <a:lnTo>
                      <a:pt x="148" y="26"/>
                    </a:lnTo>
                    <a:lnTo>
                      <a:pt x="158" y="33"/>
                    </a:lnTo>
                    <a:lnTo>
                      <a:pt x="167" y="41"/>
                    </a:lnTo>
                    <a:lnTo>
                      <a:pt x="176" y="50"/>
                    </a:lnTo>
                    <a:lnTo>
                      <a:pt x="185" y="59"/>
                    </a:lnTo>
                    <a:lnTo>
                      <a:pt x="193" y="68"/>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29" name="Freeform 389"/>
              <p:cNvSpPr>
                <a:spLocks/>
              </p:cNvSpPr>
              <p:nvPr/>
            </p:nvSpPr>
            <p:spPr bwMode="auto">
              <a:xfrm>
                <a:off x="2070" y="1188"/>
                <a:ext cx="6" cy="3"/>
              </a:xfrm>
              <a:custGeom>
                <a:avLst/>
                <a:gdLst>
                  <a:gd name="T0" fmla="*/ 20 w 20"/>
                  <a:gd name="T1" fmla="*/ 7 h 13"/>
                  <a:gd name="T2" fmla="*/ 19 w 20"/>
                  <a:gd name="T3" fmla="*/ 9 h 13"/>
                  <a:gd name="T4" fmla="*/ 18 w 20"/>
                  <a:gd name="T5" fmla="*/ 10 h 13"/>
                  <a:gd name="T6" fmla="*/ 18 w 20"/>
                  <a:gd name="T7" fmla="*/ 12 h 13"/>
                  <a:gd name="T8" fmla="*/ 18 w 20"/>
                  <a:gd name="T9" fmla="*/ 13 h 13"/>
                  <a:gd name="T10" fmla="*/ 13 w 20"/>
                  <a:gd name="T11" fmla="*/ 12 h 13"/>
                  <a:gd name="T12" fmla="*/ 7 w 20"/>
                  <a:gd name="T13" fmla="*/ 9 h 13"/>
                  <a:gd name="T14" fmla="*/ 4 w 20"/>
                  <a:gd name="T15" fmla="*/ 5 h 13"/>
                  <a:gd name="T16" fmla="*/ 0 w 20"/>
                  <a:gd name="T17" fmla="*/ 1 h 13"/>
                  <a:gd name="T18" fmla="*/ 5 w 20"/>
                  <a:gd name="T19" fmla="*/ 0 h 13"/>
                  <a:gd name="T20" fmla="*/ 10 w 20"/>
                  <a:gd name="T21" fmla="*/ 2 h 13"/>
                  <a:gd name="T22" fmla="*/ 15 w 20"/>
                  <a:gd name="T23" fmla="*/ 5 h 13"/>
                  <a:gd name="T24" fmla="*/ 20 w 20"/>
                  <a:gd name="T2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3">
                    <a:moveTo>
                      <a:pt x="20" y="7"/>
                    </a:moveTo>
                    <a:lnTo>
                      <a:pt x="19" y="9"/>
                    </a:lnTo>
                    <a:lnTo>
                      <a:pt x="18" y="10"/>
                    </a:lnTo>
                    <a:lnTo>
                      <a:pt x="18" y="12"/>
                    </a:lnTo>
                    <a:lnTo>
                      <a:pt x="18" y="13"/>
                    </a:lnTo>
                    <a:lnTo>
                      <a:pt x="13" y="12"/>
                    </a:lnTo>
                    <a:lnTo>
                      <a:pt x="7" y="9"/>
                    </a:lnTo>
                    <a:lnTo>
                      <a:pt x="4" y="5"/>
                    </a:lnTo>
                    <a:lnTo>
                      <a:pt x="0" y="1"/>
                    </a:lnTo>
                    <a:lnTo>
                      <a:pt x="5" y="0"/>
                    </a:lnTo>
                    <a:lnTo>
                      <a:pt x="10" y="2"/>
                    </a:lnTo>
                    <a:lnTo>
                      <a:pt x="15" y="5"/>
                    </a:lnTo>
                    <a:lnTo>
                      <a:pt x="20" y="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0" name="Freeform 390"/>
              <p:cNvSpPr>
                <a:spLocks/>
              </p:cNvSpPr>
              <p:nvPr/>
            </p:nvSpPr>
            <p:spPr bwMode="auto">
              <a:xfrm>
                <a:off x="2271" y="1192"/>
                <a:ext cx="15" cy="15"/>
              </a:xfrm>
              <a:custGeom>
                <a:avLst/>
                <a:gdLst>
                  <a:gd name="T0" fmla="*/ 59 w 59"/>
                  <a:gd name="T1" fmla="*/ 60 h 60"/>
                  <a:gd name="T2" fmla="*/ 50 w 59"/>
                  <a:gd name="T3" fmla="*/ 59 h 60"/>
                  <a:gd name="T4" fmla="*/ 40 w 59"/>
                  <a:gd name="T5" fmla="*/ 54 h 60"/>
                  <a:gd name="T6" fmla="*/ 32 w 59"/>
                  <a:gd name="T7" fmla="*/ 49 h 60"/>
                  <a:gd name="T8" fmla="*/ 25 w 59"/>
                  <a:gd name="T9" fmla="*/ 41 h 60"/>
                  <a:gd name="T10" fmla="*/ 18 w 59"/>
                  <a:gd name="T11" fmla="*/ 33 h 60"/>
                  <a:gd name="T12" fmla="*/ 12 w 59"/>
                  <a:gd name="T13" fmla="*/ 24 h 60"/>
                  <a:gd name="T14" fmla="*/ 5 w 59"/>
                  <a:gd name="T15" fmla="*/ 15 h 60"/>
                  <a:gd name="T16" fmla="*/ 0 w 59"/>
                  <a:gd name="T17" fmla="*/ 7 h 60"/>
                  <a:gd name="T18" fmla="*/ 3 w 59"/>
                  <a:gd name="T19" fmla="*/ 0 h 60"/>
                  <a:gd name="T20" fmla="*/ 7 w 59"/>
                  <a:gd name="T21" fmla="*/ 10 h 60"/>
                  <a:gd name="T22" fmla="*/ 13 w 59"/>
                  <a:gd name="T23" fmla="*/ 19 h 60"/>
                  <a:gd name="T24" fmla="*/ 19 w 59"/>
                  <a:gd name="T25" fmla="*/ 26 h 60"/>
                  <a:gd name="T26" fmla="*/ 27 w 59"/>
                  <a:gd name="T27" fmla="*/ 34 h 60"/>
                  <a:gd name="T28" fmla="*/ 35 w 59"/>
                  <a:gd name="T29" fmla="*/ 40 h 60"/>
                  <a:gd name="T30" fmla="*/ 43 w 59"/>
                  <a:gd name="T31" fmla="*/ 47 h 60"/>
                  <a:gd name="T32" fmla="*/ 51 w 59"/>
                  <a:gd name="T33" fmla="*/ 53 h 60"/>
                  <a:gd name="T34" fmla="*/ 59 w 59"/>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60">
                    <a:moveTo>
                      <a:pt x="59" y="60"/>
                    </a:moveTo>
                    <a:lnTo>
                      <a:pt x="50" y="59"/>
                    </a:lnTo>
                    <a:lnTo>
                      <a:pt x="40" y="54"/>
                    </a:lnTo>
                    <a:lnTo>
                      <a:pt x="32" y="49"/>
                    </a:lnTo>
                    <a:lnTo>
                      <a:pt x="25" y="41"/>
                    </a:lnTo>
                    <a:lnTo>
                      <a:pt x="18" y="33"/>
                    </a:lnTo>
                    <a:lnTo>
                      <a:pt x="12" y="24"/>
                    </a:lnTo>
                    <a:lnTo>
                      <a:pt x="5" y="15"/>
                    </a:lnTo>
                    <a:lnTo>
                      <a:pt x="0" y="7"/>
                    </a:lnTo>
                    <a:lnTo>
                      <a:pt x="3" y="0"/>
                    </a:lnTo>
                    <a:lnTo>
                      <a:pt x="7" y="10"/>
                    </a:lnTo>
                    <a:lnTo>
                      <a:pt x="13" y="19"/>
                    </a:lnTo>
                    <a:lnTo>
                      <a:pt x="19" y="26"/>
                    </a:lnTo>
                    <a:lnTo>
                      <a:pt x="27" y="34"/>
                    </a:lnTo>
                    <a:lnTo>
                      <a:pt x="35" y="40"/>
                    </a:lnTo>
                    <a:lnTo>
                      <a:pt x="43" y="47"/>
                    </a:lnTo>
                    <a:lnTo>
                      <a:pt x="51" y="53"/>
                    </a:lnTo>
                    <a:lnTo>
                      <a:pt x="59" y="6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1" name="Freeform 391"/>
              <p:cNvSpPr>
                <a:spLocks/>
              </p:cNvSpPr>
              <p:nvPr/>
            </p:nvSpPr>
            <p:spPr bwMode="auto">
              <a:xfrm>
                <a:off x="2391" y="1192"/>
                <a:ext cx="50" cy="48"/>
              </a:xfrm>
              <a:custGeom>
                <a:avLst/>
                <a:gdLst>
                  <a:gd name="T0" fmla="*/ 182 w 197"/>
                  <a:gd name="T1" fmla="*/ 106 h 192"/>
                  <a:gd name="T2" fmla="*/ 190 w 197"/>
                  <a:gd name="T3" fmla="*/ 127 h 192"/>
                  <a:gd name="T4" fmla="*/ 195 w 197"/>
                  <a:gd name="T5" fmla="*/ 148 h 192"/>
                  <a:gd name="T6" fmla="*/ 197 w 197"/>
                  <a:gd name="T7" fmla="*/ 171 h 192"/>
                  <a:gd name="T8" fmla="*/ 197 w 197"/>
                  <a:gd name="T9" fmla="*/ 192 h 192"/>
                  <a:gd name="T10" fmla="*/ 194 w 197"/>
                  <a:gd name="T11" fmla="*/ 192 h 192"/>
                  <a:gd name="T12" fmla="*/ 192 w 197"/>
                  <a:gd name="T13" fmla="*/ 169 h 192"/>
                  <a:gd name="T14" fmla="*/ 189 w 197"/>
                  <a:gd name="T15" fmla="*/ 146 h 192"/>
                  <a:gd name="T16" fmla="*/ 182 w 197"/>
                  <a:gd name="T17" fmla="*/ 124 h 192"/>
                  <a:gd name="T18" fmla="*/ 174 w 197"/>
                  <a:gd name="T19" fmla="*/ 103 h 192"/>
                  <a:gd name="T20" fmla="*/ 172 w 197"/>
                  <a:gd name="T21" fmla="*/ 103 h 192"/>
                  <a:gd name="T22" fmla="*/ 171 w 197"/>
                  <a:gd name="T23" fmla="*/ 104 h 192"/>
                  <a:gd name="T24" fmla="*/ 171 w 197"/>
                  <a:gd name="T25" fmla="*/ 104 h 192"/>
                  <a:gd name="T26" fmla="*/ 170 w 197"/>
                  <a:gd name="T27" fmla="*/ 105 h 192"/>
                  <a:gd name="T28" fmla="*/ 157 w 197"/>
                  <a:gd name="T29" fmla="*/ 85 h 192"/>
                  <a:gd name="T30" fmla="*/ 143 w 197"/>
                  <a:gd name="T31" fmla="*/ 65 h 192"/>
                  <a:gd name="T32" fmla="*/ 127 w 197"/>
                  <a:gd name="T33" fmla="*/ 48 h 192"/>
                  <a:gd name="T34" fmla="*/ 109 w 197"/>
                  <a:gd name="T35" fmla="*/ 34 h 192"/>
                  <a:gd name="T36" fmla="*/ 89 w 197"/>
                  <a:gd name="T37" fmla="*/ 22 h 192"/>
                  <a:gd name="T38" fmla="*/ 68 w 197"/>
                  <a:gd name="T39" fmla="*/ 13 h 192"/>
                  <a:gd name="T40" fmla="*/ 45 w 197"/>
                  <a:gd name="T41" fmla="*/ 9 h 192"/>
                  <a:gd name="T42" fmla="*/ 21 w 197"/>
                  <a:gd name="T43" fmla="*/ 9 h 192"/>
                  <a:gd name="T44" fmla="*/ 16 w 197"/>
                  <a:gd name="T45" fmla="*/ 8 h 192"/>
                  <a:gd name="T46" fmla="*/ 10 w 197"/>
                  <a:gd name="T47" fmla="*/ 6 h 192"/>
                  <a:gd name="T48" fmla="*/ 6 w 197"/>
                  <a:gd name="T49" fmla="*/ 6 h 192"/>
                  <a:gd name="T50" fmla="*/ 0 w 197"/>
                  <a:gd name="T51" fmla="*/ 7 h 192"/>
                  <a:gd name="T52" fmla="*/ 5 w 197"/>
                  <a:gd name="T53" fmla="*/ 4 h 192"/>
                  <a:gd name="T54" fmla="*/ 11 w 197"/>
                  <a:gd name="T55" fmla="*/ 3 h 192"/>
                  <a:gd name="T56" fmla="*/ 19 w 197"/>
                  <a:gd name="T57" fmla="*/ 3 h 192"/>
                  <a:gd name="T58" fmla="*/ 25 w 197"/>
                  <a:gd name="T59" fmla="*/ 3 h 192"/>
                  <a:gd name="T60" fmla="*/ 33 w 197"/>
                  <a:gd name="T61" fmla="*/ 4 h 192"/>
                  <a:gd name="T62" fmla="*/ 39 w 197"/>
                  <a:gd name="T63" fmla="*/ 4 h 192"/>
                  <a:gd name="T64" fmla="*/ 46 w 197"/>
                  <a:gd name="T65" fmla="*/ 3 h 192"/>
                  <a:gd name="T66" fmla="*/ 50 w 197"/>
                  <a:gd name="T67" fmla="*/ 0 h 192"/>
                  <a:gd name="T68" fmla="*/ 73 w 197"/>
                  <a:gd name="T69" fmla="*/ 3 h 192"/>
                  <a:gd name="T70" fmla="*/ 93 w 197"/>
                  <a:gd name="T71" fmla="*/ 11 h 192"/>
                  <a:gd name="T72" fmla="*/ 113 w 197"/>
                  <a:gd name="T73" fmla="*/ 21 h 192"/>
                  <a:gd name="T74" fmla="*/ 131 w 197"/>
                  <a:gd name="T75" fmla="*/ 35 h 192"/>
                  <a:gd name="T76" fmla="*/ 148 w 197"/>
                  <a:gd name="T77" fmla="*/ 50 h 192"/>
                  <a:gd name="T78" fmla="*/ 162 w 197"/>
                  <a:gd name="T79" fmla="*/ 67 h 192"/>
                  <a:gd name="T80" fmla="*/ 174 w 197"/>
                  <a:gd name="T81" fmla="*/ 87 h 192"/>
                  <a:gd name="T82" fmla="*/ 182 w 197"/>
                  <a:gd name="T83"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192">
                    <a:moveTo>
                      <a:pt x="182" y="106"/>
                    </a:moveTo>
                    <a:lnTo>
                      <a:pt x="190" y="127"/>
                    </a:lnTo>
                    <a:lnTo>
                      <a:pt x="195" y="148"/>
                    </a:lnTo>
                    <a:lnTo>
                      <a:pt x="197" y="171"/>
                    </a:lnTo>
                    <a:lnTo>
                      <a:pt x="197" y="192"/>
                    </a:lnTo>
                    <a:lnTo>
                      <a:pt x="194" y="192"/>
                    </a:lnTo>
                    <a:lnTo>
                      <a:pt x="192" y="169"/>
                    </a:lnTo>
                    <a:lnTo>
                      <a:pt x="189" y="146"/>
                    </a:lnTo>
                    <a:lnTo>
                      <a:pt x="182" y="124"/>
                    </a:lnTo>
                    <a:lnTo>
                      <a:pt x="174" y="103"/>
                    </a:lnTo>
                    <a:lnTo>
                      <a:pt x="172" y="103"/>
                    </a:lnTo>
                    <a:lnTo>
                      <a:pt x="171" y="104"/>
                    </a:lnTo>
                    <a:lnTo>
                      <a:pt x="171" y="104"/>
                    </a:lnTo>
                    <a:lnTo>
                      <a:pt x="170" y="105"/>
                    </a:lnTo>
                    <a:lnTo>
                      <a:pt x="157" y="85"/>
                    </a:lnTo>
                    <a:lnTo>
                      <a:pt x="143" y="65"/>
                    </a:lnTo>
                    <a:lnTo>
                      <a:pt x="127" y="48"/>
                    </a:lnTo>
                    <a:lnTo>
                      <a:pt x="109" y="34"/>
                    </a:lnTo>
                    <a:lnTo>
                      <a:pt x="89" y="22"/>
                    </a:lnTo>
                    <a:lnTo>
                      <a:pt x="68" y="13"/>
                    </a:lnTo>
                    <a:lnTo>
                      <a:pt x="45" y="9"/>
                    </a:lnTo>
                    <a:lnTo>
                      <a:pt x="21" y="9"/>
                    </a:lnTo>
                    <a:lnTo>
                      <a:pt x="16" y="8"/>
                    </a:lnTo>
                    <a:lnTo>
                      <a:pt x="10" y="6"/>
                    </a:lnTo>
                    <a:lnTo>
                      <a:pt x="6" y="6"/>
                    </a:lnTo>
                    <a:lnTo>
                      <a:pt x="0" y="7"/>
                    </a:lnTo>
                    <a:lnTo>
                      <a:pt x="5" y="4"/>
                    </a:lnTo>
                    <a:lnTo>
                      <a:pt x="11" y="3"/>
                    </a:lnTo>
                    <a:lnTo>
                      <a:pt x="19" y="3"/>
                    </a:lnTo>
                    <a:lnTo>
                      <a:pt x="25" y="3"/>
                    </a:lnTo>
                    <a:lnTo>
                      <a:pt x="33" y="4"/>
                    </a:lnTo>
                    <a:lnTo>
                      <a:pt x="39" y="4"/>
                    </a:lnTo>
                    <a:lnTo>
                      <a:pt x="46" y="3"/>
                    </a:lnTo>
                    <a:lnTo>
                      <a:pt x="50" y="0"/>
                    </a:lnTo>
                    <a:lnTo>
                      <a:pt x="73" y="3"/>
                    </a:lnTo>
                    <a:lnTo>
                      <a:pt x="93" y="11"/>
                    </a:lnTo>
                    <a:lnTo>
                      <a:pt x="113" y="21"/>
                    </a:lnTo>
                    <a:lnTo>
                      <a:pt x="131" y="35"/>
                    </a:lnTo>
                    <a:lnTo>
                      <a:pt x="148" y="50"/>
                    </a:lnTo>
                    <a:lnTo>
                      <a:pt x="162" y="67"/>
                    </a:lnTo>
                    <a:lnTo>
                      <a:pt x="174" y="87"/>
                    </a:lnTo>
                    <a:lnTo>
                      <a:pt x="182" y="106"/>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2" name="Freeform 392"/>
              <p:cNvSpPr>
                <a:spLocks/>
              </p:cNvSpPr>
              <p:nvPr/>
            </p:nvSpPr>
            <p:spPr bwMode="auto">
              <a:xfrm>
                <a:off x="2139" y="1193"/>
                <a:ext cx="12" cy="3"/>
              </a:xfrm>
              <a:custGeom>
                <a:avLst/>
                <a:gdLst>
                  <a:gd name="T0" fmla="*/ 49 w 49"/>
                  <a:gd name="T1" fmla="*/ 5 h 9"/>
                  <a:gd name="T2" fmla="*/ 47 w 49"/>
                  <a:gd name="T3" fmla="*/ 5 h 9"/>
                  <a:gd name="T4" fmla="*/ 45 w 49"/>
                  <a:gd name="T5" fmla="*/ 4 h 9"/>
                  <a:gd name="T6" fmla="*/ 44 w 49"/>
                  <a:gd name="T7" fmla="*/ 5 h 9"/>
                  <a:gd name="T8" fmla="*/ 42 w 49"/>
                  <a:gd name="T9" fmla="*/ 6 h 9"/>
                  <a:gd name="T10" fmla="*/ 42 w 49"/>
                  <a:gd name="T11" fmla="*/ 7 h 9"/>
                  <a:gd name="T12" fmla="*/ 43 w 49"/>
                  <a:gd name="T13" fmla="*/ 8 h 9"/>
                  <a:gd name="T14" fmla="*/ 43 w 49"/>
                  <a:gd name="T15" fmla="*/ 9 h 9"/>
                  <a:gd name="T16" fmla="*/ 44 w 49"/>
                  <a:gd name="T17" fmla="*/ 9 h 9"/>
                  <a:gd name="T18" fmla="*/ 46 w 49"/>
                  <a:gd name="T19" fmla="*/ 8 h 9"/>
                  <a:gd name="T20" fmla="*/ 43 w 49"/>
                  <a:gd name="T21" fmla="*/ 9 h 9"/>
                  <a:gd name="T22" fmla="*/ 37 w 49"/>
                  <a:gd name="T23" fmla="*/ 9 h 9"/>
                  <a:gd name="T24" fmla="*/ 33 w 49"/>
                  <a:gd name="T25" fmla="*/ 8 h 9"/>
                  <a:gd name="T26" fmla="*/ 26 w 49"/>
                  <a:gd name="T27" fmla="*/ 6 h 9"/>
                  <a:gd name="T28" fmla="*/ 21 w 49"/>
                  <a:gd name="T29" fmla="*/ 5 h 9"/>
                  <a:gd name="T30" fmla="*/ 15 w 49"/>
                  <a:gd name="T31" fmla="*/ 4 h 9"/>
                  <a:gd name="T32" fmla="*/ 7 w 49"/>
                  <a:gd name="T33" fmla="*/ 5 h 9"/>
                  <a:gd name="T34" fmla="*/ 0 w 49"/>
                  <a:gd name="T35" fmla="*/ 8 h 9"/>
                  <a:gd name="T36" fmla="*/ 0 w 49"/>
                  <a:gd name="T37" fmla="*/ 4 h 9"/>
                  <a:gd name="T38" fmla="*/ 4 w 49"/>
                  <a:gd name="T39" fmla="*/ 2 h 9"/>
                  <a:gd name="T40" fmla="*/ 8 w 49"/>
                  <a:gd name="T41" fmla="*/ 2 h 9"/>
                  <a:gd name="T42" fmla="*/ 12 w 49"/>
                  <a:gd name="T43" fmla="*/ 0 h 9"/>
                  <a:gd name="T44" fmla="*/ 17 w 49"/>
                  <a:gd name="T45" fmla="*/ 0 h 9"/>
                  <a:gd name="T46" fmla="*/ 21 w 49"/>
                  <a:gd name="T47" fmla="*/ 0 h 9"/>
                  <a:gd name="T48" fmla="*/ 26 w 49"/>
                  <a:gd name="T49" fmla="*/ 0 h 9"/>
                  <a:gd name="T50" fmla="*/ 31 w 49"/>
                  <a:gd name="T51" fmla="*/ 1 h 9"/>
                  <a:gd name="T52" fmla="*/ 35 w 49"/>
                  <a:gd name="T53" fmla="*/ 1 h 9"/>
                  <a:gd name="T54" fmla="*/ 40 w 49"/>
                  <a:gd name="T55" fmla="*/ 2 h 9"/>
                  <a:gd name="T56" fmla="*/ 45 w 49"/>
                  <a:gd name="T57" fmla="*/ 4 h 9"/>
                  <a:gd name="T58" fmla="*/ 49 w 49"/>
                  <a:gd name="T5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9">
                    <a:moveTo>
                      <a:pt x="49" y="5"/>
                    </a:moveTo>
                    <a:lnTo>
                      <a:pt x="47" y="5"/>
                    </a:lnTo>
                    <a:lnTo>
                      <a:pt x="45" y="4"/>
                    </a:lnTo>
                    <a:lnTo>
                      <a:pt x="44" y="5"/>
                    </a:lnTo>
                    <a:lnTo>
                      <a:pt x="42" y="6"/>
                    </a:lnTo>
                    <a:lnTo>
                      <a:pt x="42" y="7"/>
                    </a:lnTo>
                    <a:lnTo>
                      <a:pt x="43" y="8"/>
                    </a:lnTo>
                    <a:lnTo>
                      <a:pt x="43" y="9"/>
                    </a:lnTo>
                    <a:lnTo>
                      <a:pt x="44" y="9"/>
                    </a:lnTo>
                    <a:lnTo>
                      <a:pt x="46" y="8"/>
                    </a:lnTo>
                    <a:lnTo>
                      <a:pt x="43" y="9"/>
                    </a:lnTo>
                    <a:lnTo>
                      <a:pt x="37" y="9"/>
                    </a:lnTo>
                    <a:lnTo>
                      <a:pt x="33" y="8"/>
                    </a:lnTo>
                    <a:lnTo>
                      <a:pt x="26" y="6"/>
                    </a:lnTo>
                    <a:lnTo>
                      <a:pt x="21" y="5"/>
                    </a:lnTo>
                    <a:lnTo>
                      <a:pt x="15" y="4"/>
                    </a:lnTo>
                    <a:lnTo>
                      <a:pt x="7" y="5"/>
                    </a:lnTo>
                    <a:lnTo>
                      <a:pt x="0" y="8"/>
                    </a:lnTo>
                    <a:lnTo>
                      <a:pt x="0" y="4"/>
                    </a:lnTo>
                    <a:lnTo>
                      <a:pt x="4" y="2"/>
                    </a:lnTo>
                    <a:lnTo>
                      <a:pt x="8" y="2"/>
                    </a:lnTo>
                    <a:lnTo>
                      <a:pt x="12" y="0"/>
                    </a:lnTo>
                    <a:lnTo>
                      <a:pt x="17" y="0"/>
                    </a:lnTo>
                    <a:lnTo>
                      <a:pt x="21" y="0"/>
                    </a:lnTo>
                    <a:lnTo>
                      <a:pt x="26" y="0"/>
                    </a:lnTo>
                    <a:lnTo>
                      <a:pt x="31" y="1"/>
                    </a:lnTo>
                    <a:lnTo>
                      <a:pt x="35" y="1"/>
                    </a:lnTo>
                    <a:lnTo>
                      <a:pt x="40" y="2"/>
                    </a:lnTo>
                    <a:lnTo>
                      <a:pt x="45" y="4"/>
                    </a:lnTo>
                    <a:lnTo>
                      <a:pt x="49" y="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3" name="Freeform 393"/>
              <p:cNvSpPr>
                <a:spLocks/>
              </p:cNvSpPr>
              <p:nvPr/>
            </p:nvSpPr>
            <p:spPr bwMode="auto">
              <a:xfrm>
                <a:off x="2332" y="1194"/>
                <a:ext cx="5" cy="5"/>
              </a:xfrm>
              <a:custGeom>
                <a:avLst/>
                <a:gdLst>
                  <a:gd name="T0" fmla="*/ 20 w 20"/>
                  <a:gd name="T1" fmla="*/ 10 h 20"/>
                  <a:gd name="T2" fmla="*/ 14 w 20"/>
                  <a:gd name="T3" fmla="*/ 20 h 20"/>
                  <a:gd name="T4" fmla="*/ 16 w 20"/>
                  <a:gd name="T5" fmla="*/ 17 h 20"/>
                  <a:gd name="T6" fmla="*/ 13 w 20"/>
                  <a:gd name="T7" fmla="*/ 15 h 20"/>
                  <a:gd name="T8" fmla="*/ 10 w 20"/>
                  <a:gd name="T9" fmla="*/ 13 h 20"/>
                  <a:gd name="T10" fmla="*/ 6 w 20"/>
                  <a:gd name="T11" fmla="*/ 12 h 20"/>
                  <a:gd name="T12" fmla="*/ 3 w 20"/>
                  <a:gd name="T13" fmla="*/ 9 h 20"/>
                  <a:gd name="T14" fmla="*/ 0 w 20"/>
                  <a:gd name="T15" fmla="*/ 7 h 20"/>
                  <a:gd name="T16" fmla="*/ 2 w 20"/>
                  <a:gd name="T17" fmla="*/ 4 h 20"/>
                  <a:gd name="T18" fmla="*/ 6 w 20"/>
                  <a:gd name="T19" fmla="*/ 0 h 20"/>
                  <a:gd name="T20" fmla="*/ 10 w 20"/>
                  <a:gd name="T21" fmla="*/ 3 h 20"/>
                  <a:gd name="T22" fmla="*/ 13 w 20"/>
                  <a:gd name="T23" fmla="*/ 5 h 20"/>
                  <a:gd name="T24" fmla="*/ 16 w 20"/>
                  <a:gd name="T25" fmla="*/ 8 h 20"/>
                  <a:gd name="T26" fmla="*/ 20 w 20"/>
                  <a:gd name="T2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20" y="10"/>
                    </a:moveTo>
                    <a:lnTo>
                      <a:pt x="14" y="20"/>
                    </a:lnTo>
                    <a:lnTo>
                      <a:pt x="16" y="17"/>
                    </a:lnTo>
                    <a:lnTo>
                      <a:pt x="13" y="15"/>
                    </a:lnTo>
                    <a:lnTo>
                      <a:pt x="10" y="13"/>
                    </a:lnTo>
                    <a:lnTo>
                      <a:pt x="6" y="12"/>
                    </a:lnTo>
                    <a:lnTo>
                      <a:pt x="3" y="9"/>
                    </a:lnTo>
                    <a:lnTo>
                      <a:pt x="0" y="7"/>
                    </a:lnTo>
                    <a:lnTo>
                      <a:pt x="2" y="4"/>
                    </a:lnTo>
                    <a:lnTo>
                      <a:pt x="6" y="0"/>
                    </a:lnTo>
                    <a:lnTo>
                      <a:pt x="10" y="3"/>
                    </a:lnTo>
                    <a:lnTo>
                      <a:pt x="13" y="5"/>
                    </a:lnTo>
                    <a:lnTo>
                      <a:pt x="16" y="8"/>
                    </a:lnTo>
                    <a:lnTo>
                      <a:pt x="20" y="1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4" name="Freeform 394"/>
              <p:cNvSpPr>
                <a:spLocks/>
              </p:cNvSpPr>
              <p:nvPr/>
            </p:nvSpPr>
            <p:spPr bwMode="auto">
              <a:xfrm>
                <a:off x="2124" y="1195"/>
                <a:ext cx="31" cy="40"/>
              </a:xfrm>
              <a:custGeom>
                <a:avLst/>
                <a:gdLst>
                  <a:gd name="T0" fmla="*/ 47 w 121"/>
                  <a:gd name="T1" fmla="*/ 5 h 161"/>
                  <a:gd name="T2" fmla="*/ 34 w 121"/>
                  <a:gd name="T3" fmla="*/ 16 h 161"/>
                  <a:gd name="T4" fmla="*/ 24 w 121"/>
                  <a:gd name="T5" fmla="*/ 29 h 161"/>
                  <a:gd name="T6" fmla="*/ 20 w 121"/>
                  <a:gd name="T7" fmla="*/ 43 h 161"/>
                  <a:gd name="T8" fmla="*/ 26 w 121"/>
                  <a:gd name="T9" fmla="*/ 44 h 161"/>
                  <a:gd name="T10" fmla="*/ 38 w 121"/>
                  <a:gd name="T11" fmla="*/ 33 h 161"/>
                  <a:gd name="T12" fmla="*/ 51 w 121"/>
                  <a:gd name="T13" fmla="*/ 21 h 161"/>
                  <a:gd name="T14" fmla="*/ 65 w 121"/>
                  <a:gd name="T15" fmla="*/ 13 h 161"/>
                  <a:gd name="T16" fmla="*/ 77 w 121"/>
                  <a:gd name="T17" fmla="*/ 12 h 161"/>
                  <a:gd name="T18" fmla="*/ 82 w 121"/>
                  <a:gd name="T19" fmla="*/ 16 h 161"/>
                  <a:gd name="T20" fmla="*/ 81 w 121"/>
                  <a:gd name="T21" fmla="*/ 20 h 161"/>
                  <a:gd name="T22" fmla="*/ 73 w 121"/>
                  <a:gd name="T23" fmla="*/ 21 h 161"/>
                  <a:gd name="T24" fmla="*/ 64 w 121"/>
                  <a:gd name="T25" fmla="*/ 18 h 161"/>
                  <a:gd name="T26" fmla="*/ 55 w 121"/>
                  <a:gd name="T27" fmla="*/ 21 h 161"/>
                  <a:gd name="T28" fmla="*/ 46 w 121"/>
                  <a:gd name="T29" fmla="*/ 29 h 161"/>
                  <a:gd name="T30" fmla="*/ 36 w 121"/>
                  <a:gd name="T31" fmla="*/ 37 h 161"/>
                  <a:gd name="T32" fmla="*/ 40 w 121"/>
                  <a:gd name="T33" fmla="*/ 50 h 161"/>
                  <a:gd name="T34" fmla="*/ 54 w 121"/>
                  <a:gd name="T35" fmla="*/ 41 h 161"/>
                  <a:gd name="T36" fmla="*/ 54 w 121"/>
                  <a:gd name="T37" fmla="*/ 43 h 161"/>
                  <a:gd name="T38" fmla="*/ 42 w 121"/>
                  <a:gd name="T39" fmla="*/ 57 h 161"/>
                  <a:gd name="T40" fmla="*/ 31 w 121"/>
                  <a:gd name="T41" fmla="*/ 74 h 161"/>
                  <a:gd name="T42" fmla="*/ 29 w 121"/>
                  <a:gd name="T43" fmla="*/ 92 h 161"/>
                  <a:gd name="T44" fmla="*/ 37 w 121"/>
                  <a:gd name="T45" fmla="*/ 107 h 161"/>
                  <a:gd name="T46" fmla="*/ 53 w 121"/>
                  <a:gd name="T47" fmla="*/ 108 h 161"/>
                  <a:gd name="T48" fmla="*/ 59 w 121"/>
                  <a:gd name="T49" fmla="*/ 109 h 161"/>
                  <a:gd name="T50" fmla="*/ 54 w 121"/>
                  <a:gd name="T51" fmla="*/ 112 h 161"/>
                  <a:gd name="T52" fmla="*/ 53 w 121"/>
                  <a:gd name="T53" fmla="*/ 116 h 161"/>
                  <a:gd name="T54" fmla="*/ 57 w 121"/>
                  <a:gd name="T55" fmla="*/ 121 h 161"/>
                  <a:gd name="T56" fmla="*/ 67 w 121"/>
                  <a:gd name="T57" fmla="*/ 121 h 161"/>
                  <a:gd name="T58" fmla="*/ 81 w 121"/>
                  <a:gd name="T59" fmla="*/ 115 h 161"/>
                  <a:gd name="T60" fmla="*/ 83 w 121"/>
                  <a:gd name="T61" fmla="*/ 117 h 161"/>
                  <a:gd name="T62" fmla="*/ 69 w 121"/>
                  <a:gd name="T63" fmla="*/ 123 h 161"/>
                  <a:gd name="T64" fmla="*/ 55 w 121"/>
                  <a:gd name="T65" fmla="*/ 127 h 161"/>
                  <a:gd name="T66" fmla="*/ 41 w 121"/>
                  <a:gd name="T67" fmla="*/ 125 h 161"/>
                  <a:gd name="T68" fmla="*/ 31 w 121"/>
                  <a:gd name="T69" fmla="*/ 122 h 161"/>
                  <a:gd name="T70" fmla="*/ 30 w 121"/>
                  <a:gd name="T71" fmla="*/ 128 h 161"/>
                  <a:gd name="T72" fmla="*/ 37 w 121"/>
                  <a:gd name="T73" fmla="*/ 133 h 161"/>
                  <a:gd name="T74" fmla="*/ 48 w 121"/>
                  <a:gd name="T75" fmla="*/ 139 h 161"/>
                  <a:gd name="T76" fmla="*/ 57 w 121"/>
                  <a:gd name="T77" fmla="*/ 144 h 161"/>
                  <a:gd name="T78" fmla="*/ 67 w 121"/>
                  <a:gd name="T79" fmla="*/ 146 h 161"/>
                  <a:gd name="T80" fmla="*/ 78 w 121"/>
                  <a:gd name="T81" fmla="*/ 143 h 161"/>
                  <a:gd name="T82" fmla="*/ 90 w 121"/>
                  <a:gd name="T83" fmla="*/ 133 h 161"/>
                  <a:gd name="T84" fmla="*/ 102 w 121"/>
                  <a:gd name="T85" fmla="*/ 122 h 161"/>
                  <a:gd name="T86" fmla="*/ 115 w 121"/>
                  <a:gd name="T87" fmla="*/ 116 h 161"/>
                  <a:gd name="T88" fmla="*/ 117 w 121"/>
                  <a:gd name="T89" fmla="*/ 125 h 161"/>
                  <a:gd name="T90" fmla="*/ 105 w 121"/>
                  <a:gd name="T91" fmla="*/ 136 h 161"/>
                  <a:gd name="T92" fmla="*/ 91 w 121"/>
                  <a:gd name="T93" fmla="*/ 144 h 161"/>
                  <a:gd name="T94" fmla="*/ 75 w 121"/>
                  <a:gd name="T95" fmla="*/ 148 h 161"/>
                  <a:gd name="T96" fmla="*/ 61 w 121"/>
                  <a:gd name="T97" fmla="*/ 148 h 161"/>
                  <a:gd name="T98" fmla="*/ 51 w 121"/>
                  <a:gd name="T99" fmla="*/ 145 h 161"/>
                  <a:gd name="T100" fmla="*/ 42 w 121"/>
                  <a:gd name="T101" fmla="*/ 142 h 161"/>
                  <a:gd name="T102" fmla="*/ 34 w 121"/>
                  <a:gd name="T103" fmla="*/ 139 h 161"/>
                  <a:gd name="T104" fmla="*/ 31 w 121"/>
                  <a:gd name="T105" fmla="*/ 145 h 161"/>
                  <a:gd name="T106" fmla="*/ 41 w 121"/>
                  <a:gd name="T107" fmla="*/ 157 h 161"/>
                  <a:gd name="T108" fmla="*/ 34 w 121"/>
                  <a:gd name="T109" fmla="*/ 157 h 161"/>
                  <a:gd name="T110" fmla="*/ 17 w 121"/>
                  <a:gd name="T111" fmla="*/ 143 h 161"/>
                  <a:gd name="T112" fmla="*/ 8 w 121"/>
                  <a:gd name="T113" fmla="*/ 122 h 161"/>
                  <a:gd name="T114" fmla="*/ 2 w 121"/>
                  <a:gd name="T115" fmla="*/ 99 h 161"/>
                  <a:gd name="T116" fmla="*/ 1 w 121"/>
                  <a:gd name="T117" fmla="*/ 74 h 161"/>
                  <a:gd name="T118" fmla="*/ 8 w 121"/>
                  <a:gd name="T119" fmla="*/ 48 h 161"/>
                  <a:gd name="T120" fmla="*/ 22 w 121"/>
                  <a:gd name="T121" fmla="*/ 25 h 161"/>
                  <a:gd name="T122" fmla="*/ 41 w 121"/>
                  <a:gd name="T123"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61">
                    <a:moveTo>
                      <a:pt x="52" y="0"/>
                    </a:moveTo>
                    <a:lnTo>
                      <a:pt x="47" y="5"/>
                    </a:lnTo>
                    <a:lnTo>
                      <a:pt x="40" y="11"/>
                    </a:lnTo>
                    <a:lnTo>
                      <a:pt x="34" y="16"/>
                    </a:lnTo>
                    <a:lnTo>
                      <a:pt x="28" y="23"/>
                    </a:lnTo>
                    <a:lnTo>
                      <a:pt x="24" y="29"/>
                    </a:lnTo>
                    <a:lnTo>
                      <a:pt x="21" y="37"/>
                    </a:lnTo>
                    <a:lnTo>
                      <a:pt x="20" y="43"/>
                    </a:lnTo>
                    <a:lnTo>
                      <a:pt x="21" y="51"/>
                    </a:lnTo>
                    <a:lnTo>
                      <a:pt x="26" y="44"/>
                    </a:lnTo>
                    <a:lnTo>
                      <a:pt x="33" y="39"/>
                    </a:lnTo>
                    <a:lnTo>
                      <a:pt x="38" y="33"/>
                    </a:lnTo>
                    <a:lnTo>
                      <a:pt x="44" y="26"/>
                    </a:lnTo>
                    <a:lnTo>
                      <a:pt x="51" y="21"/>
                    </a:lnTo>
                    <a:lnTo>
                      <a:pt x="57" y="16"/>
                    </a:lnTo>
                    <a:lnTo>
                      <a:pt x="65" y="13"/>
                    </a:lnTo>
                    <a:lnTo>
                      <a:pt x="74" y="12"/>
                    </a:lnTo>
                    <a:lnTo>
                      <a:pt x="77" y="12"/>
                    </a:lnTo>
                    <a:lnTo>
                      <a:pt x="80" y="13"/>
                    </a:lnTo>
                    <a:lnTo>
                      <a:pt x="82" y="16"/>
                    </a:lnTo>
                    <a:lnTo>
                      <a:pt x="86" y="17"/>
                    </a:lnTo>
                    <a:lnTo>
                      <a:pt x="81" y="20"/>
                    </a:lnTo>
                    <a:lnTo>
                      <a:pt x="77" y="21"/>
                    </a:lnTo>
                    <a:lnTo>
                      <a:pt x="73" y="21"/>
                    </a:lnTo>
                    <a:lnTo>
                      <a:pt x="68" y="20"/>
                    </a:lnTo>
                    <a:lnTo>
                      <a:pt x="64" y="18"/>
                    </a:lnTo>
                    <a:lnTo>
                      <a:pt x="60" y="18"/>
                    </a:lnTo>
                    <a:lnTo>
                      <a:pt x="55" y="21"/>
                    </a:lnTo>
                    <a:lnTo>
                      <a:pt x="51" y="24"/>
                    </a:lnTo>
                    <a:lnTo>
                      <a:pt x="46" y="29"/>
                    </a:lnTo>
                    <a:lnTo>
                      <a:pt x="40" y="33"/>
                    </a:lnTo>
                    <a:lnTo>
                      <a:pt x="36" y="37"/>
                    </a:lnTo>
                    <a:lnTo>
                      <a:pt x="34" y="43"/>
                    </a:lnTo>
                    <a:lnTo>
                      <a:pt x="40" y="50"/>
                    </a:lnTo>
                    <a:lnTo>
                      <a:pt x="48" y="48"/>
                    </a:lnTo>
                    <a:lnTo>
                      <a:pt x="54" y="41"/>
                    </a:lnTo>
                    <a:lnTo>
                      <a:pt x="61" y="38"/>
                    </a:lnTo>
                    <a:lnTo>
                      <a:pt x="54" y="43"/>
                    </a:lnTo>
                    <a:lnTo>
                      <a:pt x="48" y="50"/>
                    </a:lnTo>
                    <a:lnTo>
                      <a:pt x="42" y="57"/>
                    </a:lnTo>
                    <a:lnTo>
                      <a:pt x="37" y="65"/>
                    </a:lnTo>
                    <a:lnTo>
                      <a:pt x="31" y="74"/>
                    </a:lnTo>
                    <a:lnTo>
                      <a:pt x="29" y="82"/>
                    </a:lnTo>
                    <a:lnTo>
                      <a:pt x="29" y="92"/>
                    </a:lnTo>
                    <a:lnTo>
                      <a:pt x="31" y="102"/>
                    </a:lnTo>
                    <a:lnTo>
                      <a:pt x="37" y="107"/>
                    </a:lnTo>
                    <a:lnTo>
                      <a:pt x="44" y="108"/>
                    </a:lnTo>
                    <a:lnTo>
                      <a:pt x="53" y="108"/>
                    </a:lnTo>
                    <a:lnTo>
                      <a:pt x="61" y="108"/>
                    </a:lnTo>
                    <a:lnTo>
                      <a:pt x="59" y="109"/>
                    </a:lnTo>
                    <a:lnTo>
                      <a:pt x="56" y="110"/>
                    </a:lnTo>
                    <a:lnTo>
                      <a:pt x="54" y="112"/>
                    </a:lnTo>
                    <a:lnTo>
                      <a:pt x="52" y="114"/>
                    </a:lnTo>
                    <a:lnTo>
                      <a:pt x="53" y="116"/>
                    </a:lnTo>
                    <a:lnTo>
                      <a:pt x="55" y="119"/>
                    </a:lnTo>
                    <a:lnTo>
                      <a:pt x="57" y="121"/>
                    </a:lnTo>
                    <a:lnTo>
                      <a:pt x="60" y="123"/>
                    </a:lnTo>
                    <a:lnTo>
                      <a:pt x="67" y="121"/>
                    </a:lnTo>
                    <a:lnTo>
                      <a:pt x="75" y="118"/>
                    </a:lnTo>
                    <a:lnTo>
                      <a:pt x="81" y="115"/>
                    </a:lnTo>
                    <a:lnTo>
                      <a:pt x="90" y="114"/>
                    </a:lnTo>
                    <a:lnTo>
                      <a:pt x="83" y="117"/>
                    </a:lnTo>
                    <a:lnTo>
                      <a:pt x="77" y="121"/>
                    </a:lnTo>
                    <a:lnTo>
                      <a:pt x="69" y="123"/>
                    </a:lnTo>
                    <a:lnTo>
                      <a:pt x="63" y="126"/>
                    </a:lnTo>
                    <a:lnTo>
                      <a:pt x="55" y="127"/>
                    </a:lnTo>
                    <a:lnTo>
                      <a:pt x="48" y="127"/>
                    </a:lnTo>
                    <a:lnTo>
                      <a:pt x="41" y="125"/>
                    </a:lnTo>
                    <a:lnTo>
                      <a:pt x="34" y="120"/>
                    </a:lnTo>
                    <a:lnTo>
                      <a:pt x="31" y="122"/>
                    </a:lnTo>
                    <a:lnTo>
                      <a:pt x="30" y="126"/>
                    </a:lnTo>
                    <a:lnTo>
                      <a:pt x="30" y="128"/>
                    </a:lnTo>
                    <a:lnTo>
                      <a:pt x="31" y="131"/>
                    </a:lnTo>
                    <a:lnTo>
                      <a:pt x="37" y="133"/>
                    </a:lnTo>
                    <a:lnTo>
                      <a:pt x="42" y="135"/>
                    </a:lnTo>
                    <a:lnTo>
                      <a:pt x="48" y="139"/>
                    </a:lnTo>
                    <a:lnTo>
                      <a:pt x="53" y="141"/>
                    </a:lnTo>
                    <a:lnTo>
                      <a:pt x="57" y="144"/>
                    </a:lnTo>
                    <a:lnTo>
                      <a:pt x="63" y="145"/>
                    </a:lnTo>
                    <a:lnTo>
                      <a:pt x="67" y="146"/>
                    </a:lnTo>
                    <a:lnTo>
                      <a:pt x="72" y="146"/>
                    </a:lnTo>
                    <a:lnTo>
                      <a:pt x="78" y="143"/>
                    </a:lnTo>
                    <a:lnTo>
                      <a:pt x="84" y="139"/>
                    </a:lnTo>
                    <a:lnTo>
                      <a:pt x="90" y="133"/>
                    </a:lnTo>
                    <a:lnTo>
                      <a:pt x="96" y="127"/>
                    </a:lnTo>
                    <a:lnTo>
                      <a:pt x="102" y="122"/>
                    </a:lnTo>
                    <a:lnTo>
                      <a:pt x="108" y="118"/>
                    </a:lnTo>
                    <a:lnTo>
                      <a:pt x="115" y="116"/>
                    </a:lnTo>
                    <a:lnTo>
                      <a:pt x="121" y="117"/>
                    </a:lnTo>
                    <a:lnTo>
                      <a:pt x="117" y="125"/>
                    </a:lnTo>
                    <a:lnTo>
                      <a:pt x="112" y="131"/>
                    </a:lnTo>
                    <a:lnTo>
                      <a:pt x="105" y="136"/>
                    </a:lnTo>
                    <a:lnTo>
                      <a:pt x="99" y="141"/>
                    </a:lnTo>
                    <a:lnTo>
                      <a:pt x="91" y="144"/>
                    </a:lnTo>
                    <a:lnTo>
                      <a:pt x="83" y="147"/>
                    </a:lnTo>
                    <a:lnTo>
                      <a:pt x="75" y="148"/>
                    </a:lnTo>
                    <a:lnTo>
                      <a:pt x="66" y="149"/>
                    </a:lnTo>
                    <a:lnTo>
                      <a:pt x="61" y="148"/>
                    </a:lnTo>
                    <a:lnTo>
                      <a:pt x="56" y="147"/>
                    </a:lnTo>
                    <a:lnTo>
                      <a:pt x="51" y="145"/>
                    </a:lnTo>
                    <a:lnTo>
                      <a:pt x="47" y="143"/>
                    </a:lnTo>
                    <a:lnTo>
                      <a:pt x="42" y="142"/>
                    </a:lnTo>
                    <a:lnTo>
                      <a:pt x="38" y="140"/>
                    </a:lnTo>
                    <a:lnTo>
                      <a:pt x="34" y="139"/>
                    </a:lnTo>
                    <a:lnTo>
                      <a:pt x="29" y="138"/>
                    </a:lnTo>
                    <a:lnTo>
                      <a:pt x="31" y="145"/>
                    </a:lnTo>
                    <a:lnTo>
                      <a:pt x="36" y="152"/>
                    </a:lnTo>
                    <a:lnTo>
                      <a:pt x="41" y="157"/>
                    </a:lnTo>
                    <a:lnTo>
                      <a:pt x="46" y="161"/>
                    </a:lnTo>
                    <a:lnTo>
                      <a:pt x="34" y="157"/>
                    </a:lnTo>
                    <a:lnTo>
                      <a:pt x="25" y="152"/>
                    </a:lnTo>
                    <a:lnTo>
                      <a:pt x="17" y="143"/>
                    </a:lnTo>
                    <a:lnTo>
                      <a:pt x="12" y="133"/>
                    </a:lnTo>
                    <a:lnTo>
                      <a:pt x="8" y="122"/>
                    </a:lnTo>
                    <a:lnTo>
                      <a:pt x="4" y="110"/>
                    </a:lnTo>
                    <a:lnTo>
                      <a:pt x="2" y="99"/>
                    </a:lnTo>
                    <a:lnTo>
                      <a:pt x="0" y="88"/>
                    </a:lnTo>
                    <a:lnTo>
                      <a:pt x="1" y="74"/>
                    </a:lnTo>
                    <a:lnTo>
                      <a:pt x="3" y="61"/>
                    </a:lnTo>
                    <a:lnTo>
                      <a:pt x="8" y="48"/>
                    </a:lnTo>
                    <a:lnTo>
                      <a:pt x="14" y="36"/>
                    </a:lnTo>
                    <a:lnTo>
                      <a:pt x="22" y="25"/>
                    </a:lnTo>
                    <a:lnTo>
                      <a:pt x="30" y="15"/>
                    </a:lnTo>
                    <a:lnTo>
                      <a:pt x="41" y="7"/>
                    </a:lnTo>
                    <a:lnTo>
                      <a:pt x="5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5" name="Freeform 395"/>
              <p:cNvSpPr>
                <a:spLocks/>
              </p:cNvSpPr>
              <p:nvPr/>
            </p:nvSpPr>
            <p:spPr bwMode="auto">
              <a:xfrm>
                <a:off x="2360" y="1195"/>
                <a:ext cx="2" cy="2"/>
              </a:xfrm>
              <a:custGeom>
                <a:avLst/>
                <a:gdLst>
                  <a:gd name="T0" fmla="*/ 0 w 6"/>
                  <a:gd name="T1" fmla="*/ 9 h 9"/>
                  <a:gd name="T2" fmla="*/ 5 w 6"/>
                  <a:gd name="T3" fmla="*/ 0 h 9"/>
                  <a:gd name="T4" fmla="*/ 6 w 6"/>
                  <a:gd name="T5" fmla="*/ 2 h 9"/>
                  <a:gd name="T6" fmla="*/ 0 w 6"/>
                  <a:gd name="T7" fmla="*/ 9 h 9"/>
                </a:gdLst>
                <a:ahLst/>
                <a:cxnLst>
                  <a:cxn ang="0">
                    <a:pos x="T0" y="T1"/>
                  </a:cxn>
                  <a:cxn ang="0">
                    <a:pos x="T2" y="T3"/>
                  </a:cxn>
                  <a:cxn ang="0">
                    <a:pos x="T4" y="T5"/>
                  </a:cxn>
                  <a:cxn ang="0">
                    <a:pos x="T6" y="T7"/>
                  </a:cxn>
                </a:cxnLst>
                <a:rect l="0" t="0" r="r" b="b"/>
                <a:pathLst>
                  <a:path w="6" h="9">
                    <a:moveTo>
                      <a:pt x="0" y="9"/>
                    </a:moveTo>
                    <a:lnTo>
                      <a:pt x="5" y="0"/>
                    </a:lnTo>
                    <a:lnTo>
                      <a:pt x="6" y="2"/>
                    </a:lnTo>
                    <a:lnTo>
                      <a:pt x="0" y="9"/>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6" name="Freeform 396"/>
              <p:cNvSpPr>
                <a:spLocks/>
              </p:cNvSpPr>
              <p:nvPr/>
            </p:nvSpPr>
            <p:spPr bwMode="auto">
              <a:xfrm>
                <a:off x="2067" y="1197"/>
                <a:ext cx="3" cy="2"/>
              </a:xfrm>
              <a:custGeom>
                <a:avLst/>
                <a:gdLst>
                  <a:gd name="T0" fmla="*/ 0 w 15"/>
                  <a:gd name="T1" fmla="*/ 10 h 10"/>
                  <a:gd name="T2" fmla="*/ 3 w 15"/>
                  <a:gd name="T3" fmla="*/ 0 h 10"/>
                  <a:gd name="T4" fmla="*/ 15 w 15"/>
                  <a:gd name="T5" fmla="*/ 10 h 10"/>
                  <a:gd name="T6" fmla="*/ 0 w 15"/>
                  <a:gd name="T7" fmla="*/ 10 h 10"/>
                </a:gdLst>
                <a:ahLst/>
                <a:cxnLst>
                  <a:cxn ang="0">
                    <a:pos x="T0" y="T1"/>
                  </a:cxn>
                  <a:cxn ang="0">
                    <a:pos x="T2" y="T3"/>
                  </a:cxn>
                  <a:cxn ang="0">
                    <a:pos x="T4" y="T5"/>
                  </a:cxn>
                  <a:cxn ang="0">
                    <a:pos x="T6" y="T7"/>
                  </a:cxn>
                </a:cxnLst>
                <a:rect l="0" t="0" r="r" b="b"/>
                <a:pathLst>
                  <a:path w="15" h="10">
                    <a:moveTo>
                      <a:pt x="0" y="10"/>
                    </a:moveTo>
                    <a:lnTo>
                      <a:pt x="3" y="0"/>
                    </a:lnTo>
                    <a:lnTo>
                      <a:pt x="15" y="10"/>
                    </a:lnTo>
                    <a:lnTo>
                      <a:pt x="0" y="1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7" name="Freeform 397"/>
              <p:cNvSpPr>
                <a:spLocks/>
              </p:cNvSpPr>
              <p:nvPr/>
            </p:nvSpPr>
            <p:spPr bwMode="auto">
              <a:xfrm>
                <a:off x="2390" y="1200"/>
                <a:ext cx="42" cy="40"/>
              </a:xfrm>
              <a:custGeom>
                <a:avLst/>
                <a:gdLst>
                  <a:gd name="T0" fmla="*/ 158 w 170"/>
                  <a:gd name="T1" fmla="*/ 77 h 159"/>
                  <a:gd name="T2" fmla="*/ 161 w 170"/>
                  <a:gd name="T3" fmla="*/ 98 h 159"/>
                  <a:gd name="T4" fmla="*/ 167 w 170"/>
                  <a:gd name="T5" fmla="*/ 118 h 159"/>
                  <a:gd name="T6" fmla="*/ 170 w 170"/>
                  <a:gd name="T7" fmla="*/ 138 h 159"/>
                  <a:gd name="T8" fmla="*/ 170 w 170"/>
                  <a:gd name="T9" fmla="*/ 159 h 159"/>
                  <a:gd name="T10" fmla="*/ 167 w 170"/>
                  <a:gd name="T11" fmla="*/ 159 h 159"/>
                  <a:gd name="T12" fmla="*/ 166 w 170"/>
                  <a:gd name="T13" fmla="*/ 137 h 159"/>
                  <a:gd name="T14" fmla="*/ 162 w 170"/>
                  <a:gd name="T15" fmla="*/ 116 h 159"/>
                  <a:gd name="T16" fmla="*/ 155 w 170"/>
                  <a:gd name="T17" fmla="*/ 96 h 159"/>
                  <a:gd name="T18" fmla="*/ 146 w 170"/>
                  <a:gd name="T19" fmla="*/ 77 h 159"/>
                  <a:gd name="T20" fmla="*/ 134 w 170"/>
                  <a:gd name="T21" fmla="*/ 60 h 159"/>
                  <a:gd name="T22" fmla="*/ 119 w 170"/>
                  <a:gd name="T23" fmla="*/ 44 h 159"/>
                  <a:gd name="T24" fmla="*/ 103 w 170"/>
                  <a:gd name="T25" fmla="*/ 31 h 159"/>
                  <a:gd name="T26" fmla="*/ 84 w 170"/>
                  <a:gd name="T27" fmla="*/ 19 h 159"/>
                  <a:gd name="T28" fmla="*/ 76 w 170"/>
                  <a:gd name="T29" fmla="*/ 14 h 159"/>
                  <a:gd name="T30" fmla="*/ 65 w 170"/>
                  <a:gd name="T31" fmla="*/ 10 h 159"/>
                  <a:gd name="T32" fmla="*/ 54 w 170"/>
                  <a:gd name="T33" fmla="*/ 9 h 159"/>
                  <a:gd name="T34" fmla="*/ 43 w 170"/>
                  <a:gd name="T35" fmla="*/ 8 h 159"/>
                  <a:gd name="T36" fmla="*/ 31 w 170"/>
                  <a:gd name="T37" fmla="*/ 8 h 159"/>
                  <a:gd name="T38" fmla="*/ 21 w 170"/>
                  <a:gd name="T39" fmla="*/ 8 h 159"/>
                  <a:gd name="T40" fmla="*/ 10 w 170"/>
                  <a:gd name="T41" fmla="*/ 8 h 159"/>
                  <a:gd name="T42" fmla="*/ 0 w 170"/>
                  <a:gd name="T43" fmla="*/ 8 h 159"/>
                  <a:gd name="T44" fmla="*/ 3 w 170"/>
                  <a:gd name="T45" fmla="*/ 4 h 159"/>
                  <a:gd name="T46" fmla="*/ 8 w 170"/>
                  <a:gd name="T47" fmla="*/ 2 h 159"/>
                  <a:gd name="T48" fmla="*/ 12 w 170"/>
                  <a:gd name="T49" fmla="*/ 1 h 159"/>
                  <a:gd name="T50" fmla="*/ 16 w 170"/>
                  <a:gd name="T51" fmla="*/ 1 h 159"/>
                  <a:gd name="T52" fmla="*/ 21 w 170"/>
                  <a:gd name="T53" fmla="*/ 1 h 159"/>
                  <a:gd name="T54" fmla="*/ 25 w 170"/>
                  <a:gd name="T55" fmla="*/ 1 h 159"/>
                  <a:gd name="T56" fmla="*/ 30 w 170"/>
                  <a:gd name="T57" fmla="*/ 1 h 159"/>
                  <a:gd name="T58" fmla="*/ 36 w 170"/>
                  <a:gd name="T59" fmla="*/ 0 h 159"/>
                  <a:gd name="T60" fmla="*/ 55 w 170"/>
                  <a:gd name="T61" fmla="*/ 0 h 159"/>
                  <a:gd name="T62" fmla="*/ 75 w 170"/>
                  <a:gd name="T63" fmla="*/ 3 h 159"/>
                  <a:gd name="T64" fmla="*/ 92 w 170"/>
                  <a:gd name="T65" fmla="*/ 10 h 159"/>
                  <a:gd name="T66" fmla="*/ 108 w 170"/>
                  <a:gd name="T67" fmla="*/ 20 h 159"/>
                  <a:gd name="T68" fmla="*/ 122 w 170"/>
                  <a:gd name="T69" fmla="*/ 32 h 159"/>
                  <a:gd name="T70" fmla="*/ 136 w 170"/>
                  <a:gd name="T71" fmla="*/ 46 h 159"/>
                  <a:gd name="T72" fmla="*/ 148 w 170"/>
                  <a:gd name="T73" fmla="*/ 61 h 159"/>
                  <a:gd name="T74" fmla="*/ 158 w 170"/>
                  <a:gd name="T75" fmla="*/ 7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9">
                    <a:moveTo>
                      <a:pt x="158" y="77"/>
                    </a:moveTo>
                    <a:lnTo>
                      <a:pt x="161" y="98"/>
                    </a:lnTo>
                    <a:lnTo>
                      <a:pt x="167" y="118"/>
                    </a:lnTo>
                    <a:lnTo>
                      <a:pt x="170" y="138"/>
                    </a:lnTo>
                    <a:lnTo>
                      <a:pt x="170" y="159"/>
                    </a:lnTo>
                    <a:lnTo>
                      <a:pt x="167" y="159"/>
                    </a:lnTo>
                    <a:lnTo>
                      <a:pt x="166" y="137"/>
                    </a:lnTo>
                    <a:lnTo>
                      <a:pt x="162" y="116"/>
                    </a:lnTo>
                    <a:lnTo>
                      <a:pt x="155" y="96"/>
                    </a:lnTo>
                    <a:lnTo>
                      <a:pt x="146" y="77"/>
                    </a:lnTo>
                    <a:lnTo>
                      <a:pt x="134" y="60"/>
                    </a:lnTo>
                    <a:lnTo>
                      <a:pt x="119" y="44"/>
                    </a:lnTo>
                    <a:lnTo>
                      <a:pt x="103" y="31"/>
                    </a:lnTo>
                    <a:lnTo>
                      <a:pt x="84" y="19"/>
                    </a:lnTo>
                    <a:lnTo>
                      <a:pt x="76" y="14"/>
                    </a:lnTo>
                    <a:lnTo>
                      <a:pt x="65" y="10"/>
                    </a:lnTo>
                    <a:lnTo>
                      <a:pt x="54" y="9"/>
                    </a:lnTo>
                    <a:lnTo>
                      <a:pt x="43" y="8"/>
                    </a:lnTo>
                    <a:lnTo>
                      <a:pt x="31" y="8"/>
                    </a:lnTo>
                    <a:lnTo>
                      <a:pt x="21" y="8"/>
                    </a:lnTo>
                    <a:lnTo>
                      <a:pt x="10" y="8"/>
                    </a:lnTo>
                    <a:lnTo>
                      <a:pt x="0" y="8"/>
                    </a:lnTo>
                    <a:lnTo>
                      <a:pt x="3" y="4"/>
                    </a:lnTo>
                    <a:lnTo>
                      <a:pt x="8" y="2"/>
                    </a:lnTo>
                    <a:lnTo>
                      <a:pt x="12" y="1"/>
                    </a:lnTo>
                    <a:lnTo>
                      <a:pt x="16" y="1"/>
                    </a:lnTo>
                    <a:lnTo>
                      <a:pt x="21" y="1"/>
                    </a:lnTo>
                    <a:lnTo>
                      <a:pt x="25" y="1"/>
                    </a:lnTo>
                    <a:lnTo>
                      <a:pt x="30" y="1"/>
                    </a:lnTo>
                    <a:lnTo>
                      <a:pt x="36" y="0"/>
                    </a:lnTo>
                    <a:lnTo>
                      <a:pt x="55" y="0"/>
                    </a:lnTo>
                    <a:lnTo>
                      <a:pt x="75" y="3"/>
                    </a:lnTo>
                    <a:lnTo>
                      <a:pt x="92" y="10"/>
                    </a:lnTo>
                    <a:lnTo>
                      <a:pt x="108" y="20"/>
                    </a:lnTo>
                    <a:lnTo>
                      <a:pt x="122" y="32"/>
                    </a:lnTo>
                    <a:lnTo>
                      <a:pt x="136" y="46"/>
                    </a:lnTo>
                    <a:lnTo>
                      <a:pt x="148" y="61"/>
                    </a:lnTo>
                    <a:lnTo>
                      <a:pt x="158" y="77"/>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8" name="Freeform 398"/>
              <p:cNvSpPr>
                <a:spLocks/>
              </p:cNvSpPr>
              <p:nvPr/>
            </p:nvSpPr>
            <p:spPr bwMode="auto">
              <a:xfrm>
                <a:off x="2329" y="1200"/>
                <a:ext cx="4" cy="6"/>
              </a:xfrm>
              <a:custGeom>
                <a:avLst/>
                <a:gdLst>
                  <a:gd name="T0" fmla="*/ 18 w 19"/>
                  <a:gd name="T1" fmla="*/ 16 h 21"/>
                  <a:gd name="T2" fmla="*/ 14 w 19"/>
                  <a:gd name="T3" fmla="*/ 21 h 21"/>
                  <a:gd name="T4" fmla="*/ 9 w 19"/>
                  <a:gd name="T5" fmla="*/ 16 h 21"/>
                  <a:gd name="T6" fmla="*/ 7 w 19"/>
                  <a:gd name="T7" fmla="*/ 17 h 21"/>
                  <a:gd name="T8" fmla="*/ 1 w 19"/>
                  <a:gd name="T9" fmla="*/ 14 h 21"/>
                  <a:gd name="T10" fmla="*/ 0 w 19"/>
                  <a:gd name="T11" fmla="*/ 9 h 21"/>
                  <a:gd name="T12" fmla="*/ 0 w 19"/>
                  <a:gd name="T13" fmla="*/ 5 h 21"/>
                  <a:gd name="T14" fmla="*/ 4 w 19"/>
                  <a:gd name="T15" fmla="*/ 0 h 21"/>
                  <a:gd name="T16" fmla="*/ 9 w 19"/>
                  <a:gd name="T17" fmla="*/ 4 h 21"/>
                  <a:gd name="T18" fmla="*/ 14 w 19"/>
                  <a:gd name="T19" fmla="*/ 7 h 21"/>
                  <a:gd name="T20" fmla="*/ 19 w 19"/>
                  <a:gd name="T21" fmla="*/ 11 h 21"/>
                  <a:gd name="T22" fmla="*/ 18 w 19"/>
                  <a:gd name="T2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1">
                    <a:moveTo>
                      <a:pt x="18" y="16"/>
                    </a:moveTo>
                    <a:lnTo>
                      <a:pt x="14" y="21"/>
                    </a:lnTo>
                    <a:lnTo>
                      <a:pt x="9" y="16"/>
                    </a:lnTo>
                    <a:lnTo>
                      <a:pt x="7" y="17"/>
                    </a:lnTo>
                    <a:lnTo>
                      <a:pt x="1" y="14"/>
                    </a:lnTo>
                    <a:lnTo>
                      <a:pt x="0" y="9"/>
                    </a:lnTo>
                    <a:lnTo>
                      <a:pt x="0" y="5"/>
                    </a:lnTo>
                    <a:lnTo>
                      <a:pt x="4" y="0"/>
                    </a:lnTo>
                    <a:lnTo>
                      <a:pt x="9" y="4"/>
                    </a:lnTo>
                    <a:lnTo>
                      <a:pt x="14" y="7"/>
                    </a:lnTo>
                    <a:lnTo>
                      <a:pt x="19" y="11"/>
                    </a:lnTo>
                    <a:lnTo>
                      <a:pt x="18" y="1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39" name="Freeform 399"/>
              <p:cNvSpPr>
                <a:spLocks/>
              </p:cNvSpPr>
              <p:nvPr/>
            </p:nvSpPr>
            <p:spPr bwMode="auto">
              <a:xfrm>
                <a:off x="2102" y="1201"/>
                <a:ext cx="40" cy="65"/>
              </a:xfrm>
              <a:custGeom>
                <a:avLst/>
                <a:gdLst>
                  <a:gd name="T0" fmla="*/ 18 w 161"/>
                  <a:gd name="T1" fmla="*/ 4 h 262"/>
                  <a:gd name="T2" fmla="*/ 8 w 161"/>
                  <a:gd name="T3" fmla="*/ 37 h 262"/>
                  <a:gd name="T4" fmla="*/ 4 w 161"/>
                  <a:gd name="T5" fmla="*/ 70 h 262"/>
                  <a:gd name="T6" fmla="*/ 6 w 161"/>
                  <a:gd name="T7" fmla="*/ 103 h 262"/>
                  <a:gd name="T8" fmla="*/ 18 w 161"/>
                  <a:gd name="T9" fmla="*/ 134 h 262"/>
                  <a:gd name="T10" fmla="*/ 20 w 161"/>
                  <a:gd name="T11" fmla="*/ 146 h 262"/>
                  <a:gd name="T12" fmla="*/ 25 w 161"/>
                  <a:gd name="T13" fmla="*/ 157 h 262"/>
                  <a:gd name="T14" fmla="*/ 32 w 161"/>
                  <a:gd name="T15" fmla="*/ 168 h 262"/>
                  <a:gd name="T16" fmla="*/ 38 w 161"/>
                  <a:gd name="T17" fmla="*/ 177 h 262"/>
                  <a:gd name="T18" fmla="*/ 46 w 161"/>
                  <a:gd name="T19" fmla="*/ 187 h 262"/>
                  <a:gd name="T20" fmla="*/ 53 w 161"/>
                  <a:gd name="T21" fmla="*/ 197 h 262"/>
                  <a:gd name="T22" fmla="*/ 60 w 161"/>
                  <a:gd name="T23" fmla="*/ 208 h 262"/>
                  <a:gd name="T24" fmla="*/ 64 w 161"/>
                  <a:gd name="T25" fmla="*/ 219 h 262"/>
                  <a:gd name="T26" fmla="*/ 71 w 161"/>
                  <a:gd name="T27" fmla="*/ 223 h 262"/>
                  <a:gd name="T28" fmla="*/ 77 w 161"/>
                  <a:gd name="T29" fmla="*/ 228 h 262"/>
                  <a:gd name="T30" fmla="*/ 84 w 161"/>
                  <a:gd name="T31" fmla="*/ 233 h 262"/>
                  <a:gd name="T32" fmla="*/ 90 w 161"/>
                  <a:gd name="T33" fmla="*/ 234 h 262"/>
                  <a:gd name="T34" fmla="*/ 97 w 161"/>
                  <a:gd name="T35" fmla="*/ 239 h 262"/>
                  <a:gd name="T36" fmla="*/ 105 w 161"/>
                  <a:gd name="T37" fmla="*/ 244 h 262"/>
                  <a:gd name="T38" fmla="*/ 114 w 161"/>
                  <a:gd name="T39" fmla="*/ 248 h 262"/>
                  <a:gd name="T40" fmla="*/ 123 w 161"/>
                  <a:gd name="T41" fmla="*/ 250 h 262"/>
                  <a:gd name="T42" fmla="*/ 132 w 161"/>
                  <a:gd name="T43" fmla="*/ 252 h 262"/>
                  <a:gd name="T44" fmla="*/ 142 w 161"/>
                  <a:gd name="T45" fmla="*/ 253 h 262"/>
                  <a:gd name="T46" fmla="*/ 152 w 161"/>
                  <a:gd name="T47" fmla="*/ 254 h 262"/>
                  <a:gd name="T48" fmla="*/ 161 w 161"/>
                  <a:gd name="T49" fmla="*/ 255 h 262"/>
                  <a:gd name="T50" fmla="*/ 161 w 161"/>
                  <a:gd name="T51" fmla="*/ 262 h 262"/>
                  <a:gd name="T52" fmla="*/ 143 w 161"/>
                  <a:gd name="T53" fmla="*/ 261 h 262"/>
                  <a:gd name="T54" fmla="*/ 127 w 161"/>
                  <a:gd name="T55" fmla="*/ 257 h 262"/>
                  <a:gd name="T56" fmla="*/ 111 w 161"/>
                  <a:gd name="T57" fmla="*/ 252 h 262"/>
                  <a:gd name="T58" fmla="*/ 96 w 161"/>
                  <a:gd name="T59" fmla="*/ 246 h 262"/>
                  <a:gd name="T60" fmla="*/ 81 w 161"/>
                  <a:gd name="T61" fmla="*/ 237 h 262"/>
                  <a:gd name="T62" fmla="*/ 68 w 161"/>
                  <a:gd name="T63" fmla="*/ 227 h 262"/>
                  <a:gd name="T64" fmla="*/ 56 w 161"/>
                  <a:gd name="T65" fmla="*/ 216 h 262"/>
                  <a:gd name="T66" fmla="*/ 44 w 161"/>
                  <a:gd name="T67" fmla="*/ 204 h 262"/>
                  <a:gd name="T68" fmla="*/ 34 w 161"/>
                  <a:gd name="T69" fmla="*/ 202 h 262"/>
                  <a:gd name="T70" fmla="*/ 28 w 161"/>
                  <a:gd name="T71" fmla="*/ 188 h 262"/>
                  <a:gd name="T72" fmla="*/ 22 w 161"/>
                  <a:gd name="T73" fmla="*/ 175 h 262"/>
                  <a:gd name="T74" fmla="*/ 14 w 161"/>
                  <a:gd name="T75" fmla="*/ 161 h 262"/>
                  <a:gd name="T76" fmla="*/ 7 w 161"/>
                  <a:gd name="T77" fmla="*/ 148 h 262"/>
                  <a:gd name="T78" fmla="*/ 2 w 161"/>
                  <a:gd name="T79" fmla="*/ 111 h 262"/>
                  <a:gd name="T80" fmla="*/ 0 w 161"/>
                  <a:gd name="T81" fmla="*/ 72 h 262"/>
                  <a:gd name="T82" fmla="*/ 2 w 161"/>
                  <a:gd name="T83" fmla="*/ 33 h 262"/>
                  <a:gd name="T84" fmla="*/ 14 w 161"/>
                  <a:gd name="T85" fmla="*/ 0 h 262"/>
                  <a:gd name="T86" fmla="*/ 18 w 161"/>
                  <a:gd name="T87"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262">
                    <a:moveTo>
                      <a:pt x="18" y="4"/>
                    </a:moveTo>
                    <a:lnTo>
                      <a:pt x="8" y="37"/>
                    </a:lnTo>
                    <a:lnTo>
                      <a:pt x="4" y="70"/>
                    </a:lnTo>
                    <a:lnTo>
                      <a:pt x="6" y="103"/>
                    </a:lnTo>
                    <a:lnTo>
                      <a:pt x="18" y="134"/>
                    </a:lnTo>
                    <a:lnTo>
                      <a:pt x="20" y="146"/>
                    </a:lnTo>
                    <a:lnTo>
                      <a:pt x="25" y="157"/>
                    </a:lnTo>
                    <a:lnTo>
                      <a:pt x="32" y="168"/>
                    </a:lnTo>
                    <a:lnTo>
                      <a:pt x="38" y="177"/>
                    </a:lnTo>
                    <a:lnTo>
                      <a:pt x="46" y="187"/>
                    </a:lnTo>
                    <a:lnTo>
                      <a:pt x="53" y="197"/>
                    </a:lnTo>
                    <a:lnTo>
                      <a:pt x="60" y="208"/>
                    </a:lnTo>
                    <a:lnTo>
                      <a:pt x="64" y="219"/>
                    </a:lnTo>
                    <a:lnTo>
                      <a:pt x="71" y="223"/>
                    </a:lnTo>
                    <a:lnTo>
                      <a:pt x="77" y="228"/>
                    </a:lnTo>
                    <a:lnTo>
                      <a:pt x="84" y="233"/>
                    </a:lnTo>
                    <a:lnTo>
                      <a:pt x="90" y="234"/>
                    </a:lnTo>
                    <a:lnTo>
                      <a:pt x="97" y="239"/>
                    </a:lnTo>
                    <a:lnTo>
                      <a:pt x="105" y="244"/>
                    </a:lnTo>
                    <a:lnTo>
                      <a:pt x="114" y="248"/>
                    </a:lnTo>
                    <a:lnTo>
                      <a:pt x="123" y="250"/>
                    </a:lnTo>
                    <a:lnTo>
                      <a:pt x="132" y="252"/>
                    </a:lnTo>
                    <a:lnTo>
                      <a:pt x="142" y="253"/>
                    </a:lnTo>
                    <a:lnTo>
                      <a:pt x="152" y="254"/>
                    </a:lnTo>
                    <a:lnTo>
                      <a:pt x="161" y="255"/>
                    </a:lnTo>
                    <a:lnTo>
                      <a:pt x="161" y="262"/>
                    </a:lnTo>
                    <a:lnTo>
                      <a:pt x="143" y="261"/>
                    </a:lnTo>
                    <a:lnTo>
                      <a:pt x="127" y="257"/>
                    </a:lnTo>
                    <a:lnTo>
                      <a:pt x="111" y="252"/>
                    </a:lnTo>
                    <a:lnTo>
                      <a:pt x="96" y="246"/>
                    </a:lnTo>
                    <a:lnTo>
                      <a:pt x="81" y="237"/>
                    </a:lnTo>
                    <a:lnTo>
                      <a:pt x="68" y="227"/>
                    </a:lnTo>
                    <a:lnTo>
                      <a:pt x="56" y="216"/>
                    </a:lnTo>
                    <a:lnTo>
                      <a:pt x="44" y="204"/>
                    </a:lnTo>
                    <a:lnTo>
                      <a:pt x="34" y="202"/>
                    </a:lnTo>
                    <a:lnTo>
                      <a:pt x="28" y="188"/>
                    </a:lnTo>
                    <a:lnTo>
                      <a:pt x="22" y="175"/>
                    </a:lnTo>
                    <a:lnTo>
                      <a:pt x="14" y="161"/>
                    </a:lnTo>
                    <a:lnTo>
                      <a:pt x="7" y="148"/>
                    </a:lnTo>
                    <a:lnTo>
                      <a:pt x="2" y="111"/>
                    </a:lnTo>
                    <a:lnTo>
                      <a:pt x="0" y="72"/>
                    </a:lnTo>
                    <a:lnTo>
                      <a:pt x="2" y="33"/>
                    </a:lnTo>
                    <a:lnTo>
                      <a:pt x="14" y="0"/>
                    </a:lnTo>
                    <a:lnTo>
                      <a:pt x="18" y="4"/>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0" name="Freeform 400"/>
              <p:cNvSpPr>
                <a:spLocks/>
              </p:cNvSpPr>
              <p:nvPr/>
            </p:nvSpPr>
            <p:spPr bwMode="auto">
              <a:xfrm>
                <a:off x="2222" y="1202"/>
                <a:ext cx="6" cy="3"/>
              </a:xfrm>
              <a:custGeom>
                <a:avLst/>
                <a:gdLst>
                  <a:gd name="T0" fmla="*/ 24 w 24"/>
                  <a:gd name="T1" fmla="*/ 13 h 13"/>
                  <a:gd name="T2" fmla="*/ 17 w 24"/>
                  <a:gd name="T3" fmla="*/ 12 h 13"/>
                  <a:gd name="T4" fmla="*/ 12 w 24"/>
                  <a:gd name="T5" fmla="*/ 10 h 13"/>
                  <a:gd name="T6" fmla="*/ 6 w 24"/>
                  <a:gd name="T7" fmla="*/ 9 h 13"/>
                  <a:gd name="T8" fmla="*/ 0 w 24"/>
                  <a:gd name="T9" fmla="*/ 9 h 13"/>
                  <a:gd name="T10" fmla="*/ 4 w 24"/>
                  <a:gd name="T11" fmla="*/ 8 h 13"/>
                  <a:gd name="T12" fmla="*/ 10 w 24"/>
                  <a:gd name="T13" fmla="*/ 5 h 13"/>
                  <a:gd name="T14" fmla="*/ 16 w 24"/>
                  <a:gd name="T15" fmla="*/ 2 h 13"/>
                  <a:gd name="T16" fmla="*/ 22 w 24"/>
                  <a:gd name="T17" fmla="*/ 0 h 13"/>
                  <a:gd name="T18" fmla="*/ 24 w 24"/>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3">
                    <a:moveTo>
                      <a:pt x="24" y="13"/>
                    </a:moveTo>
                    <a:lnTo>
                      <a:pt x="17" y="12"/>
                    </a:lnTo>
                    <a:lnTo>
                      <a:pt x="12" y="10"/>
                    </a:lnTo>
                    <a:lnTo>
                      <a:pt x="6" y="9"/>
                    </a:lnTo>
                    <a:lnTo>
                      <a:pt x="0" y="9"/>
                    </a:lnTo>
                    <a:lnTo>
                      <a:pt x="4" y="8"/>
                    </a:lnTo>
                    <a:lnTo>
                      <a:pt x="10" y="5"/>
                    </a:lnTo>
                    <a:lnTo>
                      <a:pt x="16" y="2"/>
                    </a:lnTo>
                    <a:lnTo>
                      <a:pt x="22" y="0"/>
                    </a:lnTo>
                    <a:lnTo>
                      <a:pt x="24"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1" name="Freeform 401"/>
              <p:cNvSpPr>
                <a:spLocks/>
              </p:cNvSpPr>
              <p:nvPr/>
            </p:nvSpPr>
            <p:spPr bwMode="auto">
              <a:xfrm>
                <a:off x="2217" y="1203"/>
                <a:ext cx="2" cy="2"/>
              </a:xfrm>
              <a:custGeom>
                <a:avLst/>
                <a:gdLst>
                  <a:gd name="T0" fmla="*/ 9 w 9"/>
                  <a:gd name="T1" fmla="*/ 4 h 6"/>
                  <a:gd name="T2" fmla="*/ 7 w 9"/>
                  <a:gd name="T3" fmla="*/ 4 h 6"/>
                  <a:gd name="T4" fmla="*/ 4 w 9"/>
                  <a:gd name="T5" fmla="*/ 4 h 6"/>
                  <a:gd name="T6" fmla="*/ 2 w 9"/>
                  <a:gd name="T7" fmla="*/ 5 h 6"/>
                  <a:gd name="T8" fmla="*/ 0 w 9"/>
                  <a:gd name="T9" fmla="*/ 6 h 6"/>
                  <a:gd name="T10" fmla="*/ 0 w 9"/>
                  <a:gd name="T11" fmla="*/ 0 h 6"/>
                  <a:gd name="T12" fmla="*/ 9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9" y="4"/>
                    </a:moveTo>
                    <a:lnTo>
                      <a:pt x="7" y="4"/>
                    </a:lnTo>
                    <a:lnTo>
                      <a:pt x="4" y="4"/>
                    </a:lnTo>
                    <a:lnTo>
                      <a:pt x="2" y="5"/>
                    </a:lnTo>
                    <a:lnTo>
                      <a:pt x="0" y="6"/>
                    </a:lnTo>
                    <a:lnTo>
                      <a:pt x="0" y="0"/>
                    </a:lnTo>
                    <a:lnTo>
                      <a:pt x="9"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2" name="Freeform 402"/>
              <p:cNvSpPr>
                <a:spLocks/>
              </p:cNvSpPr>
              <p:nvPr/>
            </p:nvSpPr>
            <p:spPr bwMode="auto">
              <a:xfrm>
                <a:off x="2065" y="1205"/>
                <a:ext cx="4" cy="3"/>
              </a:xfrm>
              <a:custGeom>
                <a:avLst/>
                <a:gdLst>
                  <a:gd name="T0" fmla="*/ 14 w 16"/>
                  <a:gd name="T1" fmla="*/ 11 h 13"/>
                  <a:gd name="T2" fmla="*/ 14 w 16"/>
                  <a:gd name="T3" fmla="*/ 13 h 13"/>
                  <a:gd name="T4" fmla="*/ 13 w 16"/>
                  <a:gd name="T5" fmla="*/ 12 h 13"/>
                  <a:gd name="T6" fmla="*/ 12 w 16"/>
                  <a:gd name="T7" fmla="*/ 9 h 13"/>
                  <a:gd name="T8" fmla="*/ 10 w 16"/>
                  <a:gd name="T9" fmla="*/ 7 h 13"/>
                  <a:gd name="T10" fmla="*/ 0 w 16"/>
                  <a:gd name="T11" fmla="*/ 11 h 13"/>
                  <a:gd name="T12" fmla="*/ 0 w 16"/>
                  <a:gd name="T13" fmla="*/ 0 h 13"/>
                  <a:gd name="T14" fmla="*/ 16 w 16"/>
                  <a:gd name="T15" fmla="*/ 7 h 13"/>
                  <a:gd name="T16" fmla="*/ 14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4" y="11"/>
                    </a:moveTo>
                    <a:lnTo>
                      <a:pt x="14" y="13"/>
                    </a:lnTo>
                    <a:lnTo>
                      <a:pt x="13" y="12"/>
                    </a:lnTo>
                    <a:lnTo>
                      <a:pt x="12" y="9"/>
                    </a:lnTo>
                    <a:lnTo>
                      <a:pt x="10" y="7"/>
                    </a:lnTo>
                    <a:lnTo>
                      <a:pt x="0" y="11"/>
                    </a:lnTo>
                    <a:lnTo>
                      <a:pt x="0" y="0"/>
                    </a:lnTo>
                    <a:lnTo>
                      <a:pt x="16" y="7"/>
                    </a:lnTo>
                    <a:lnTo>
                      <a:pt x="14" y="1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3" name="Freeform 403"/>
              <p:cNvSpPr>
                <a:spLocks/>
              </p:cNvSpPr>
              <p:nvPr/>
            </p:nvSpPr>
            <p:spPr bwMode="auto">
              <a:xfrm>
                <a:off x="2240" y="1206"/>
                <a:ext cx="8" cy="4"/>
              </a:xfrm>
              <a:custGeom>
                <a:avLst/>
                <a:gdLst>
                  <a:gd name="T0" fmla="*/ 35 w 35"/>
                  <a:gd name="T1" fmla="*/ 7 h 17"/>
                  <a:gd name="T2" fmla="*/ 21 w 35"/>
                  <a:gd name="T3" fmla="*/ 13 h 17"/>
                  <a:gd name="T4" fmla="*/ 20 w 35"/>
                  <a:gd name="T5" fmla="*/ 13 h 17"/>
                  <a:gd name="T6" fmla="*/ 19 w 35"/>
                  <a:gd name="T7" fmla="*/ 13 h 17"/>
                  <a:gd name="T8" fmla="*/ 16 w 35"/>
                  <a:gd name="T9" fmla="*/ 14 h 17"/>
                  <a:gd name="T10" fmla="*/ 15 w 35"/>
                  <a:gd name="T11" fmla="*/ 13 h 17"/>
                  <a:gd name="T12" fmla="*/ 13 w 35"/>
                  <a:gd name="T13" fmla="*/ 17 h 17"/>
                  <a:gd name="T14" fmla="*/ 9 w 35"/>
                  <a:gd name="T15" fmla="*/ 17 h 17"/>
                  <a:gd name="T16" fmla="*/ 4 w 35"/>
                  <a:gd name="T17" fmla="*/ 17 h 17"/>
                  <a:gd name="T18" fmla="*/ 0 w 35"/>
                  <a:gd name="T19" fmla="*/ 17 h 17"/>
                  <a:gd name="T20" fmla="*/ 2 w 35"/>
                  <a:gd name="T21" fmla="*/ 15 h 17"/>
                  <a:gd name="T22" fmla="*/ 7 w 35"/>
                  <a:gd name="T23" fmla="*/ 14 h 17"/>
                  <a:gd name="T24" fmla="*/ 12 w 35"/>
                  <a:gd name="T25" fmla="*/ 11 h 17"/>
                  <a:gd name="T26" fmla="*/ 14 w 35"/>
                  <a:gd name="T27" fmla="*/ 7 h 17"/>
                  <a:gd name="T28" fmla="*/ 19 w 35"/>
                  <a:gd name="T29" fmla="*/ 7 h 17"/>
                  <a:gd name="T30" fmla="*/ 23 w 35"/>
                  <a:gd name="T31" fmla="*/ 5 h 17"/>
                  <a:gd name="T32" fmla="*/ 27 w 35"/>
                  <a:gd name="T33" fmla="*/ 3 h 17"/>
                  <a:gd name="T34" fmla="*/ 32 w 35"/>
                  <a:gd name="T35" fmla="*/ 0 h 17"/>
                  <a:gd name="T36" fmla="*/ 33 w 35"/>
                  <a:gd name="T37" fmla="*/ 1 h 17"/>
                  <a:gd name="T38" fmla="*/ 33 w 35"/>
                  <a:gd name="T39" fmla="*/ 4 h 17"/>
                  <a:gd name="T40" fmla="*/ 34 w 35"/>
                  <a:gd name="T41" fmla="*/ 5 h 17"/>
                  <a:gd name="T42" fmla="*/ 35 w 35"/>
                  <a:gd name="T4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17">
                    <a:moveTo>
                      <a:pt x="35" y="7"/>
                    </a:moveTo>
                    <a:lnTo>
                      <a:pt x="21" y="13"/>
                    </a:lnTo>
                    <a:lnTo>
                      <a:pt x="20" y="13"/>
                    </a:lnTo>
                    <a:lnTo>
                      <a:pt x="19" y="13"/>
                    </a:lnTo>
                    <a:lnTo>
                      <a:pt x="16" y="14"/>
                    </a:lnTo>
                    <a:lnTo>
                      <a:pt x="15" y="13"/>
                    </a:lnTo>
                    <a:lnTo>
                      <a:pt x="13" y="17"/>
                    </a:lnTo>
                    <a:lnTo>
                      <a:pt x="9" y="17"/>
                    </a:lnTo>
                    <a:lnTo>
                      <a:pt x="4" y="17"/>
                    </a:lnTo>
                    <a:lnTo>
                      <a:pt x="0" y="17"/>
                    </a:lnTo>
                    <a:lnTo>
                      <a:pt x="2" y="15"/>
                    </a:lnTo>
                    <a:lnTo>
                      <a:pt x="7" y="14"/>
                    </a:lnTo>
                    <a:lnTo>
                      <a:pt x="12" y="11"/>
                    </a:lnTo>
                    <a:lnTo>
                      <a:pt x="14" y="7"/>
                    </a:lnTo>
                    <a:lnTo>
                      <a:pt x="19" y="7"/>
                    </a:lnTo>
                    <a:lnTo>
                      <a:pt x="23" y="5"/>
                    </a:lnTo>
                    <a:lnTo>
                      <a:pt x="27" y="3"/>
                    </a:lnTo>
                    <a:lnTo>
                      <a:pt x="32" y="0"/>
                    </a:lnTo>
                    <a:lnTo>
                      <a:pt x="33" y="1"/>
                    </a:lnTo>
                    <a:lnTo>
                      <a:pt x="33" y="4"/>
                    </a:lnTo>
                    <a:lnTo>
                      <a:pt x="34" y="5"/>
                    </a:lnTo>
                    <a:lnTo>
                      <a:pt x="35" y="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4" name="Freeform 404"/>
              <p:cNvSpPr>
                <a:spLocks/>
              </p:cNvSpPr>
              <p:nvPr/>
            </p:nvSpPr>
            <p:spPr bwMode="auto">
              <a:xfrm>
                <a:off x="2109" y="1207"/>
                <a:ext cx="30" cy="49"/>
              </a:xfrm>
              <a:custGeom>
                <a:avLst/>
                <a:gdLst>
                  <a:gd name="T0" fmla="*/ 6 w 124"/>
                  <a:gd name="T1" fmla="*/ 30 h 199"/>
                  <a:gd name="T2" fmla="*/ 7 w 124"/>
                  <a:gd name="T3" fmla="*/ 48 h 199"/>
                  <a:gd name="T4" fmla="*/ 11 w 124"/>
                  <a:gd name="T5" fmla="*/ 68 h 199"/>
                  <a:gd name="T6" fmla="*/ 17 w 124"/>
                  <a:gd name="T7" fmla="*/ 87 h 199"/>
                  <a:gd name="T8" fmla="*/ 24 w 124"/>
                  <a:gd name="T9" fmla="*/ 106 h 199"/>
                  <a:gd name="T10" fmla="*/ 35 w 124"/>
                  <a:gd name="T11" fmla="*/ 124 h 199"/>
                  <a:gd name="T12" fmla="*/ 47 w 124"/>
                  <a:gd name="T13" fmla="*/ 141 h 199"/>
                  <a:gd name="T14" fmla="*/ 60 w 124"/>
                  <a:gd name="T15" fmla="*/ 158 h 199"/>
                  <a:gd name="T16" fmla="*/ 75 w 124"/>
                  <a:gd name="T17" fmla="*/ 172 h 199"/>
                  <a:gd name="T18" fmla="*/ 75 w 124"/>
                  <a:gd name="T19" fmla="*/ 173 h 199"/>
                  <a:gd name="T20" fmla="*/ 73 w 124"/>
                  <a:gd name="T21" fmla="*/ 174 h 199"/>
                  <a:gd name="T22" fmla="*/ 72 w 124"/>
                  <a:gd name="T23" fmla="*/ 175 h 199"/>
                  <a:gd name="T24" fmla="*/ 71 w 124"/>
                  <a:gd name="T25" fmla="*/ 176 h 199"/>
                  <a:gd name="T26" fmla="*/ 77 w 124"/>
                  <a:gd name="T27" fmla="*/ 180 h 199"/>
                  <a:gd name="T28" fmla="*/ 84 w 124"/>
                  <a:gd name="T29" fmla="*/ 185 h 199"/>
                  <a:gd name="T30" fmla="*/ 90 w 124"/>
                  <a:gd name="T31" fmla="*/ 188 h 199"/>
                  <a:gd name="T32" fmla="*/ 97 w 124"/>
                  <a:gd name="T33" fmla="*/ 190 h 199"/>
                  <a:gd name="T34" fmla="*/ 103 w 124"/>
                  <a:gd name="T35" fmla="*/ 193 h 199"/>
                  <a:gd name="T36" fmla="*/ 110 w 124"/>
                  <a:gd name="T37" fmla="*/ 196 h 199"/>
                  <a:gd name="T38" fmla="*/ 117 w 124"/>
                  <a:gd name="T39" fmla="*/ 197 h 199"/>
                  <a:gd name="T40" fmla="*/ 124 w 124"/>
                  <a:gd name="T41" fmla="*/ 199 h 199"/>
                  <a:gd name="T42" fmla="*/ 114 w 124"/>
                  <a:gd name="T43" fmla="*/ 199 h 199"/>
                  <a:gd name="T44" fmla="*/ 104 w 124"/>
                  <a:gd name="T45" fmla="*/ 197 h 199"/>
                  <a:gd name="T46" fmla="*/ 96 w 124"/>
                  <a:gd name="T47" fmla="*/ 194 h 199"/>
                  <a:gd name="T48" fmla="*/ 86 w 124"/>
                  <a:gd name="T49" fmla="*/ 191 h 199"/>
                  <a:gd name="T50" fmla="*/ 78 w 124"/>
                  <a:gd name="T51" fmla="*/ 188 h 199"/>
                  <a:gd name="T52" fmla="*/ 70 w 124"/>
                  <a:gd name="T53" fmla="*/ 183 h 199"/>
                  <a:gd name="T54" fmla="*/ 62 w 124"/>
                  <a:gd name="T55" fmla="*/ 177 h 199"/>
                  <a:gd name="T56" fmla="*/ 54 w 124"/>
                  <a:gd name="T57" fmla="*/ 172 h 199"/>
                  <a:gd name="T58" fmla="*/ 46 w 124"/>
                  <a:gd name="T59" fmla="*/ 168 h 199"/>
                  <a:gd name="T60" fmla="*/ 38 w 124"/>
                  <a:gd name="T61" fmla="*/ 163 h 199"/>
                  <a:gd name="T62" fmla="*/ 32 w 124"/>
                  <a:gd name="T63" fmla="*/ 155 h 199"/>
                  <a:gd name="T64" fmla="*/ 25 w 124"/>
                  <a:gd name="T65" fmla="*/ 147 h 199"/>
                  <a:gd name="T66" fmla="*/ 20 w 124"/>
                  <a:gd name="T67" fmla="*/ 138 h 199"/>
                  <a:gd name="T68" fmla="*/ 14 w 124"/>
                  <a:gd name="T69" fmla="*/ 128 h 199"/>
                  <a:gd name="T70" fmla="*/ 10 w 124"/>
                  <a:gd name="T71" fmla="*/ 120 h 199"/>
                  <a:gd name="T72" fmla="*/ 6 w 124"/>
                  <a:gd name="T73" fmla="*/ 111 h 199"/>
                  <a:gd name="T74" fmla="*/ 5 w 124"/>
                  <a:gd name="T75" fmla="*/ 92 h 199"/>
                  <a:gd name="T76" fmla="*/ 2 w 124"/>
                  <a:gd name="T77" fmla="*/ 73 h 199"/>
                  <a:gd name="T78" fmla="*/ 0 w 124"/>
                  <a:gd name="T79" fmla="*/ 54 h 199"/>
                  <a:gd name="T80" fmla="*/ 4 w 124"/>
                  <a:gd name="T81" fmla="*/ 35 h 199"/>
                  <a:gd name="T82" fmla="*/ 2 w 124"/>
                  <a:gd name="T83" fmla="*/ 27 h 199"/>
                  <a:gd name="T84" fmla="*/ 4 w 124"/>
                  <a:gd name="T85" fmla="*/ 18 h 199"/>
                  <a:gd name="T86" fmla="*/ 7 w 124"/>
                  <a:gd name="T87" fmla="*/ 8 h 199"/>
                  <a:gd name="T88" fmla="*/ 9 w 124"/>
                  <a:gd name="T89" fmla="*/ 0 h 199"/>
                  <a:gd name="T90" fmla="*/ 11 w 124"/>
                  <a:gd name="T91" fmla="*/ 6 h 199"/>
                  <a:gd name="T92" fmla="*/ 11 w 124"/>
                  <a:gd name="T93" fmla="*/ 14 h 199"/>
                  <a:gd name="T94" fmla="*/ 9 w 124"/>
                  <a:gd name="T95" fmla="*/ 22 h 199"/>
                  <a:gd name="T96" fmla="*/ 6 w 124"/>
                  <a:gd name="T97" fmla="*/ 3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99">
                    <a:moveTo>
                      <a:pt x="6" y="30"/>
                    </a:moveTo>
                    <a:lnTo>
                      <a:pt x="7" y="48"/>
                    </a:lnTo>
                    <a:lnTo>
                      <a:pt x="11" y="68"/>
                    </a:lnTo>
                    <a:lnTo>
                      <a:pt x="17" y="87"/>
                    </a:lnTo>
                    <a:lnTo>
                      <a:pt x="24" y="106"/>
                    </a:lnTo>
                    <a:lnTo>
                      <a:pt x="35" y="124"/>
                    </a:lnTo>
                    <a:lnTo>
                      <a:pt x="47" y="141"/>
                    </a:lnTo>
                    <a:lnTo>
                      <a:pt x="60" y="158"/>
                    </a:lnTo>
                    <a:lnTo>
                      <a:pt x="75" y="172"/>
                    </a:lnTo>
                    <a:lnTo>
                      <a:pt x="75" y="173"/>
                    </a:lnTo>
                    <a:lnTo>
                      <a:pt x="73" y="174"/>
                    </a:lnTo>
                    <a:lnTo>
                      <a:pt x="72" y="175"/>
                    </a:lnTo>
                    <a:lnTo>
                      <a:pt x="71" y="176"/>
                    </a:lnTo>
                    <a:lnTo>
                      <a:pt x="77" y="180"/>
                    </a:lnTo>
                    <a:lnTo>
                      <a:pt x="84" y="185"/>
                    </a:lnTo>
                    <a:lnTo>
                      <a:pt x="90" y="188"/>
                    </a:lnTo>
                    <a:lnTo>
                      <a:pt x="97" y="190"/>
                    </a:lnTo>
                    <a:lnTo>
                      <a:pt x="103" y="193"/>
                    </a:lnTo>
                    <a:lnTo>
                      <a:pt x="110" y="196"/>
                    </a:lnTo>
                    <a:lnTo>
                      <a:pt x="117" y="197"/>
                    </a:lnTo>
                    <a:lnTo>
                      <a:pt x="124" y="199"/>
                    </a:lnTo>
                    <a:lnTo>
                      <a:pt x="114" y="199"/>
                    </a:lnTo>
                    <a:lnTo>
                      <a:pt x="104" y="197"/>
                    </a:lnTo>
                    <a:lnTo>
                      <a:pt x="96" y="194"/>
                    </a:lnTo>
                    <a:lnTo>
                      <a:pt x="86" y="191"/>
                    </a:lnTo>
                    <a:lnTo>
                      <a:pt x="78" y="188"/>
                    </a:lnTo>
                    <a:lnTo>
                      <a:pt x="70" y="183"/>
                    </a:lnTo>
                    <a:lnTo>
                      <a:pt x="62" y="177"/>
                    </a:lnTo>
                    <a:lnTo>
                      <a:pt x="54" y="172"/>
                    </a:lnTo>
                    <a:lnTo>
                      <a:pt x="46" y="168"/>
                    </a:lnTo>
                    <a:lnTo>
                      <a:pt x="38" y="163"/>
                    </a:lnTo>
                    <a:lnTo>
                      <a:pt x="32" y="155"/>
                    </a:lnTo>
                    <a:lnTo>
                      <a:pt x="25" y="147"/>
                    </a:lnTo>
                    <a:lnTo>
                      <a:pt x="20" y="138"/>
                    </a:lnTo>
                    <a:lnTo>
                      <a:pt x="14" y="128"/>
                    </a:lnTo>
                    <a:lnTo>
                      <a:pt x="10" y="120"/>
                    </a:lnTo>
                    <a:lnTo>
                      <a:pt x="6" y="111"/>
                    </a:lnTo>
                    <a:lnTo>
                      <a:pt x="5" y="92"/>
                    </a:lnTo>
                    <a:lnTo>
                      <a:pt x="2" y="73"/>
                    </a:lnTo>
                    <a:lnTo>
                      <a:pt x="0" y="54"/>
                    </a:lnTo>
                    <a:lnTo>
                      <a:pt x="4" y="35"/>
                    </a:lnTo>
                    <a:lnTo>
                      <a:pt x="2" y="27"/>
                    </a:lnTo>
                    <a:lnTo>
                      <a:pt x="4" y="18"/>
                    </a:lnTo>
                    <a:lnTo>
                      <a:pt x="7" y="8"/>
                    </a:lnTo>
                    <a:lnTo>
                      <a:pt x="9" y="0"/>
                    </a:lnTo>
                    <a:lnTo>
                      <a:pt x="11" y="6"/>
                    </a:lnTo>
                    <a:lnTo>
                      <a:pt x="11" y="14"/>
                    </a:lnTo>
                    <a:lnTo>
                      <a:pt x="9" y="22"/>
                    </a:lnTo>
                    <a:lnTo>
                      <a:pt x="6" y="3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5" name="Freeform 405"/>
              <p:cNvSpPr>
                <a:spLocks/>
              </p:cNvSpPr>
              <p:nvPr/>
            </p:nvSpPr>
            <p:spPr bwMode="auto">
              <a:xfrm>
                <a:off x="2388" y="1207"/>
                <a:ext cx="37" cy="34"/>
              </a:xfrm>
              <a:custGeom>
                <a:avLst/>
                <a:gdLst>
                  <a:gd name="T0" fmla="*/ 136 w 151"/>
                  <a:gd name="T1" fmla="*/ 55 h 137"/>
                  <a:gd name="T2" fmla="*/ 139 w 151"/>
                  <a:gd name="T3" fmla="*/ 74 h 137"/>
                  <a:gd name="T4" fmla="*/ 146 w 151"/>
                  <a:gd name="T5" fmla="*/ 94 h 137"/>
                  <a:gd name="T6" fmla="*/ 151 w 151"/>
                  <a:gd name="T7" fmla="*/ 115 h 137"/>
                  <a:gd name="T8" fmla="*/ 148 w 151"/>
                  <a:gd name="T9" fmla="*/ 137 h 137"/>
                  <a:gd name="T10" fmla="*/ 143 w 151"/>
                  <a:gd name="T11" fmla="*/ 93 h 137"/>
                  <a:gd name="T12" fmla="*/ 140 w 151"/>
                  <a:gd name="T13" fmla="*/ 91 h 137"/>
                  <a:gd name="T14" fmla="*/ 137 w 151"/>
                  <a:gd name="T15" fmla="*/ 88 h 137"/>
                  <a:gd name="T16" fmla="*/ 135 w 151"/>
                  <a:gd name="T17" fmla="*/ 87 h 137"/>
                  <a:gd name="T18" fmla="*/ 135 w 151"/>
                  <a:gd name="T19" fmla="*/ 82 h 137"/>
                  <a:gd name="T20" fmla="*/ 126 w 151"/>
                  <a:gd name="T21" fmla="*/ 68 h 137"/>
                  <a:gd name="T22" fmla="*/ 117 w 151"/>
                  <a:gd name="T23" fmla="*/ 55 h 137"/>
                  <a:gd name="T24" fmla="*/ 106 w 151"/>
                  <a:gd name="T25" fmla="*/ 43 h 137"/>
                  <a:gd name="T26" fmla="*/ 96 w 151"/>
                  <a:gd name="T27" fmla="*/ 32 h 137"/>
                  <a:gd name="T28" fmla="*/ 84 w 151"/>
                  <a:gd name="T29" fmla="*/ 23 h 137"/>
                  <a:gd name="T30" fmla="*/ 70 w 151"/>
                  <a:gd name="T31" fmla="*/ 16 h 137"/>
                  <a:gd name="T32" fmla="*/ 56 w 151"/>
                  <a:gd name="T33" fmla="*/ 10 h 137"/>
                  <a:gd name="T34" fmla="*/ 40 w 151"/>
                  <a:gd name="T35" fmla="*/ 6 h 137"/>
                  <a:gd name="T36" fmla="*/ 35 w 151"/>
                  <a:gd name="T37" fmla="*/ 7 h 137"/>
                  <a:gd name="T38" fmla="*/ 31 w 151"/>
                  <a:gd name="T39" fmla="*/ 7 h 137"/>
                  <a:gd name="T40" fmla="*/ 25 w 151"/>
                  <a:gd name="T41" fmla="*/ 8 h 137"/>
                  <a:gd name="T42" fmla="*/ 20 w 151"/>
                  <a:gd name="T43" fmla="*/ 8 h 137"/>
                  <a:gd name="T44" fmla="*/ 14 w 151"/>
                  <a:gd name="T45" fmla="*/ 9 h 137"/>
                  <a:gd name="T46" fmla="*/ 9 w 151"/>
                  <a:gd name="T47" fmla="*/ 10 h 137"/>
                  <a:gd name="T48" fmla="*/ 5 w 151"/>
                  <a:gd name="T49" fmla="*/ 10 h 137"/>
                  <a:gd name="T50" fmla="*/ 0 w 151"/>
                  <a:gd name="T51" fmla="*/ 11 h 137"/>
                  <a:gd name="T52" fmla="*/ 5 w 151"/>
                  <a:gd name="T53" fmla="*/ 7 h 137"/>
                  <a:gd name="T54" fmla="*/ 11 w 151"/>
                  <a:gd name="T55" fmla="*/ 5 h 137"/>
                  <a:gd name="T56" fmla="*/ 18 w 151"/>
                  <a:gd name="T57" fmla="*/ 5 h 137"/>
                  <a:gd name="T58" fmla="*/ 24 w 151"/>
                  <a:gd name="T59" fmla="*/ 3 h 137"/>
                  <a:gd name="T60" fmla="*/ 32 w 151"/>
                  <a:gd name="T61" fmla="*/ 3 h 137"/>
                  <a:gd name="T62" fmla="*/ 40 w 151"/>
                  <a:gd name="T63" fmla="*/ 3 h 137"/>
                  <a:gd name="T64" fmla="*/ 48 w 151"/>
                  <a:gd name="T65" fmla="*/ 3 h 137"/>
                  <a:gd name="T66" fmla="*/ 53 w 151"/>
                  <a:gd name="T67" fmla="*/ 0 h 137"/>
                  <a:gd name="T68" fmla="*/ 65 w 151"/>
                  <a:gd name="T69" fmla="*/ 3 h 137"/>
                  <a:gd name="T70" fmla="*/ 76 w 151"/>
                  <a:gd name="T71" fmla="*/ 7 h 137"/>
                  <a:gd name="T72" fmla="*/ 88 w 151"/>
                  <a:gd name="T73" fmla="*/ 13 h 137"/>
                  <a:gd name="T74" fmla="*/ 98 w 151"/>
                  <a:gd name="T75" fmla="*/ 19 h 137"/>
                  <a:gd name="T76" fmla="*/ 109 w 151"/>
                  <a:gd name="T77" fmla="*/ 27 h 137"/>
                  <a:gd name="T78" fmla="*/ 118 w 151"/>
                  <a:gd name="T79" fmla="*/ 35 h 137"/>
                  <a:gd name="T80" fmla="*/ 127 w 151"/>
                  <a:gd name="T81" fmla="*/ 45 h 137"/>
                  <a:gd name="T82" fmla="*/ 136 w 151"/>
                  <a:gd name="T83"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 h="137">
                    <a:moveTo>
                      <a:pt x="136" y="55"/>
                    </a:moveTo>
                    <a:lnTo>
                      <a:pt x="139" y="74"/>
                    </a:lnTo>
                    <a:lnTo>
                      <a:pt x="146" y="94"/>
                    </a:lnTo>
                    <a:lnTo>
                      <a:pt x="151" y="115"/>
                    </a:lnTo>
                    <a:lnTo>
                      <a:pt x="148" y="137"/>
                    </a:lnTo>
                    <a:lnTo>
                      <a:pt x="143" y="93"/>
                    </a:lnTo>
                    <a:lnTo>
                      <a:pt x="140" y="91"/>
                    </a:lnTo>
                    <a:lnTo>
                      <a:pt x="137" y="88"/>
                    </a:lnTo>
                    <a:lnTo>
                      <a:pt x="135" y="87"/>
                    </a:lnTo>
                    <a:lnTo>
                      <a:pt x="135" y="82"/>
                    </a:lnTo>
                    <a:lnTo>
                      <a:pt x="126" y="68"/>
                    </a:lnTo>
                    <a:lnTo>
                      <a:pt x="117" y="55"/>
                    </a:lnTo>
                    <a:lnTo>
                      <a:pt x="106" y="43"/>
                    </a:lnTo>
                    <a:lnTo>
                      <a:pt x="96" y="32"/>
                    </a:lnTo>
                    <a:lnTo>
                      <a:pt x="84" y="23"/>
                    </a:lnTo>
                    <a:lnTo>
                      <a:pt x="70" y="16"/>
                    </a:lnTo>
                    <a:lnTo>
                      <a:pt x="56" y="10"/>
                    </a:lnTo>
                    <a:lnTo>
                      <a:pt x="40" y="6"/>
                    </a:lnTo>
                    <a:lnTo>
                      <a:pt x="35" y="7"/>
                    </a:lnTo>
                    <a:lnTo>
                      <a:pt x="31" y="7"/>
                    </a:lnTo>
                    <a:lnTo>
                      <a:pt x="25" y="8"/>
                    </a:lnTo>
                    <a:lnTo>
                      <a:pt x="20" y="8"/>
                    </a:lnTo>
                    <a:lnTo>
                      <a:pt x="14" y="9"/>
                    </a:lnTo>
                    <a:lnTo>
                      <a:pt x="9" y="10"/>
                    </a:lnTo>
                    <a:lnTo>
                      <a:pt x="5" y="10"/>
                    </a:lnTo>
                    <a:lnTo>
                      <a:pt x="0" y="11"/>
                    </a:lnTo>
                    <a:lnTo>
                      <a:pt x="5" y="7"/>
                    </a:lnTo>
                    <a:lnTo>
                      <a:pt x="11" y="5"/>
                    </a:lnTo>
                    <a:lnTo>
                      <a:pt x="18" y="5"/>
                    </a:lnTo>
                    <a:lnTo>
                      <a:pt x="24" y="3"/>
                    </a:lnTo>
                    <a:lnTo>
                      <a:pt x="32" y="3"/>
                    </a:lnTo>
                    <a:lnTo>
                      <a:pt x="40" y="3"/>
                    </a:lnTo>
                    <a:lnTo>
                      <a:pt x="48" y="3"/>
                    </a:lnTo>
                    <a:lnTo>
                      <a:pt x="53" y="0"/>
                    </a:lnTo>
                    <a:lnTo>
                      <a:pt x="65" y="3"/>
                    </a:lnTo>
                    <a:lnTo>
                      <a:pt x="76" y="7"/>
                    </a:lnTo>
                    <a:lnTo>
                      <a:pt x="88" y="13"/>
                    </a:lnTo>
                    <a:lnTo>
                      <a:pt x="98" y="19"/>
                    </a:lnTo>
                    <a:lnTo>
                      <a:pt x="109" y="27"/>
                    </a:lnTo>
                    <a:lnTo>
                      <a:pt x="118" y="35"/>
                    </a:lnTo>
                    <a:lnTo>
                      <a:pt x="127" y="45"/>
                    </a:lnTo>
                    <a:lnTo>
                      <a:pt x="136" y="5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6" name="Freeform 406"/>
              <p:cNvSpPr>
                <a:spLocks/>
              </p:cNvSpPr>
              <p:nvPr/>
            </p:nvSpPr>
            <p:spPr bwMode="auto">
              <a:xfrm>
                <a:off x="2094" y="1208"/>
                <a:ext cx="43" cy="67"/>
              </a:xfrm>
              <a:custGeom>
                <a:avLst/>
                <a:gdLst>
                  <a:gd name="T0" fmla="*/ 12 w 171"/>
                  <a:gd name="T1" fmla="*/ 0 h 266"/>
                  <a:gd name="T2" fmla="*/ 11 w 171"/>
                  <a:gd name="T3" fmla="*/ 16 h 266"/>
                  <a:gd name="T4" fmla="*/ 9 w 171"/>
                  <a:gd name="T5" fmla="*/ 30 h 266"/>
                  <a:gd name="T6" fmla="*/ 7 w 171"/>
                  <a:gd name="T7" fmla="*/ 44 h 266"/>
                  <a:gd name="T8" fmla="*/ 7 w 171"/>
                  <a:gd name="T9" fmla="*/ 62 h 266"/>
                  <a:gd name="T10" fmla="*/ 6 w 171"/>
                  <a:gd name="T11" fmla="*/ 76 h 266"/>
                  <a:gd name="T12" fmla="*/ 9 w 171"/>
                  <a:gd name="T13" fmla="*/ 90 h 266"/>
                  <a:gd name="T14" fmla="*/ 13 w 171"/>
                  <a:gd name="T15" fmla="*/ 102 h 266"/>
                  <a:gd name="T16" fmla="*/ 18 w 171"/>
                  <a:gd name="T17" fmla="*/ 114 h 266"/>
                  <a:gd name="T18" fmla="*/ 25 w 171"/>
                  <a:gd name="T19" fmla="*/ 126 h 266"/>
                  <a:gd name="T20" fmla="*/ 31 w 171"/>
                  <a:gd name="T21" fmla="*/ 138 h 266"/>
                  <a:gd name="T22" fmla="*/ 38 w 171"/>
                  <a:gd name="T23" fmla="*/ 151 h 266"/>
                  <a:gd name="T24" fmla="*/ 42 w 171"/>
                  <a:gd name="T25" fmla="*/ 164 h 266"/>
                  <a:gd name="T26" fmla="*/ 49 w 171"/>
                  <a:gd name="T27" fmla="*/ 173 h 266"/>
                  <a:gd name="T28" fmla="*/ 56 w 171"/>
                  <a:gd name="T29" fmla="*/ 181 h 266"/>
                  <a:gd name="T30" fmla="*/ 64 w 171"/>
                  <a:gd name="T31" fmla="*/ 188 h 266"/>
                  <a:gd name="T32" fmla="*/ 71 w 171"/>
                  <a:gd name="T33" fmla="*/ 194 h 266"/>
                  <a:gd name="T34" fmla="*/ 79 w 171"/>
                  <a:gd name="T35" fmla="*/ 200 h 266"/>
                  <a:gd name="T36" fmla="*/ 87 w 171"/>
                  <a:gd name="T37" fmla="*/ 207 h 266"/>
                  <a:gd name="T38" fmla="*/ 94 w 171"/>
                  <a:gd name="T39" fmla="*/ 215 h 266"/>
                  <a:gd name="T40" fmla="*/ 101 w 171"/>
                  <a:gd name="T41" fmla="*/ 226 h 266"/>
                  <a:gd name="T42" fmla="*/ 111 w 171"/>
                  <a:gd name="T43" fmla="*/ 228 h 266"/>
                  <a:gd name="T44" fmla="*/ 120 w 171"/>
                  <a:gd name="T45" fmla="*/ 234 h 266"/>
                  <a:gd name="T46" fmla="*/ 128 w 171"/>
                  <a:gd name="T47" fmla="*/ 241 h 266"/>
                  <a:gd name="T48" fmla="*/ 134 w 171"/>
                  <a:gd name="T49" fmla="*/ 249 h 266"/>
                  <a:gd name="T50" fmla="*/ 141 w 171"/>
                  <a:gd name="T51" fmla="*/ 256 h 266"/>
                  <a:gd name="T52" fmla="*/ 148 w 171"/>
                  <a:gd name="T53" fmla="*/ 261 h 266"/>
                  <a:gd name="T54" fmla="*/ 158 w 171"/>
                  <a:gd name="T55" fmla="*/ 264 h 266"/>
                  <a:gd name="T56" fmla="*/ 171 w 171"/>
                  <a:gd name="T57" fmla="*/ 263 h 266"/>
                  <a:gd name="T58" fmla="*/ 171 w 171"/>
                  <a:gd name="T59" fmla="*/ 266 h 266"/>
                  <a:gd name="T60" fmla="*/ 153 w 171"/>
                  <a:gd name="T61" fmla="*/ 264 h 266"/>
                  <a:gd name="T62" fmla="*/ 135 w 171"/>
                  <a:gd name="T63" fmla="*/ 261 h 266"/>
                  <a:gd name="T64" fmla="*/ 120 w 171"/>
                  <a:gd name="T65" fmla="*/ 256 h 266"/>
                  <a:gd name="T66" fmla="*/ 105 w 171"/>
                  <a:gd name="T67" fmla="*/ 249 h 266"/>
                  <a:gd name="T68" fmla="*/ 91 w 171"/>
                  <a:gd name="T69" fmla="*/ 240 h 266"/>
                  <a:gd name="T70" fmla="*/ 78 w 171"/>
                  <a:gd name="T71" fmla="*/ 231 h 266"/>
                  <a:gd name="T72" fmla="*/ 64 w 171"/>
                  <a:gd name="T73" fmla="*/ 219 h 266"/>
                  <a:gd name="T74" fmla="*/ 51 w 171"/>
                  <a:gd name="T75" fmla="*/ 207 h 266"/>
                  <a:gd name="T76" fmla="*/ 49 w 171"/>
                  <a:gd name="T77" fmla="*/ 200 h 266"/>
                  <a:gd name="T78" fmla="*/ 44 w 171"/>
                  <a:gd name="T79" fmla="*/ 194 h 266"/>
                  <a:gd name="T80" fmla="*/ 40 w 171"/>
                  <a:gd name="T81" fmla="*/ 190 h 266"/>
                  <a:gd name="T82" fmla="*/ 33 w 171"/>
                  <a:gd name="T83" fmla="*/ 186 h 266"/>
                  <a:gd name="T84" fmla="*/ 30 w 171"/>
                  <a:gd name="T85" fmla="*/ 174 h 266"/>
                  <a:gd name="T86" fmla="*/ 24 w 171"/>
                  <a:gd name="T87" fmla="*/ 164 h 266"/>
                  <a:gd name="T88" fmla="*/ 18 w 171"/>
                  <a:gd name="T89" fmla="*/ 152 h 266"/>
                  <a:gd name="T90" fmla="*/ 16 w 171"/>
                  <a:gd name="T91" fmla="*/ 138 h 266"/>
                  <a:gd name="T92" fmla="*/ 10 w 171"/>
                  <a:gd name="T93" fmla="*/ 131 h 266"/>
                  <a:gd name="T94" fmla="*/ 4 w 171"/>
                  <a:gd name="T95" fmla="*/ 106 h 266"/>
                  <a:gd name="T96" fmla="*/ 1 w 171"/>
                  <a:gd name="T97" fmla="*/ 79 h 266"/>
                  <a:gd name="T98" fmla="*/ 0 w 171"/>
                  <a:gd name="T99" fmla="*/ 53 h 266"/>
                  <a:gd name="T100" fmla="*/ 4 w 171"/>
                  <a:gd name="T101" fmla="*/ 29 h 266"/>
                  <a:gd name="T102" fmla="*/ 4 w 171"/>
                  <a:gd name="T103" fmla="*/ 21 h 266"/>
                  <a:gd name="T104" fmla="*/ 5 w 171"/>
                  <a:gd name="T105" fmla="*/ 13 h 266"/>
                  <a:gd name="T106" fmla="*/ 7 w 171"/>
                  <a:gd name="T107" fmla="*/ 5 h 266"/>
                  <a:gd name="T108" fmla="*/ 12 w 171"/>
                  <a:gd name="T10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 h="266">
                    <a:moveTo>
                      <a:pt x="12" y="0"/>
                    </a:moveTo>
                    <a:lnTo>
                      <a:pt x="11" y="16"/>
                    </a:lnTo>
                    <a:lnTo>
                      <a:pt x="9" y="30"/>
                    </a:lnTo>
                    <a:lnTo>
                      <a:pt x="7" y="44"/>
                    </a:lnTo>
                    <a:lnTo>
                      <a:pt x="7" y="62"/>
                    </a:lnTo>
                    <a:lnTo>
                      <a:pt x="6" y="76"/>
                    </a:lnTo>
                    <a:lnTo>
                      <a:pt x="9" y="90"/>
                    </a:lnTo>
                    <a:lnTo>
                      <a:pt x="13" y="102"/>
                    </a:lnTo>
                    <a:lnTo>
                      <a:pt x="18" y="114"/>
                    </a:lnTo>
                    <a:lnTo>
                      <a:pt x="25" y="126"/>
                    </a:lnTo>
                    <a:lnTo>
                      <a:pt x="31" y="138"/>
                    </a:lnTo>
                    <a:lnTo>
                      <a:pt x="38" y="151"/>
                    </a:lnTo>
                    <a:lnTo>
                      <a:pt x="42" y="164"/>
                    </a:lnTo>
                    <a:lnTo>
                      <a:pt x="49" y="173"/>
                    </a:lnTo>
                    <a:lnTo>
                      <a:pt x="56" y="181"/>
                    </a:lnTo>
                    <a:lnTo>
                      <a:pt x="64" y="188"/>
                    </a:lnTo>
                    <a:lnTo>
                      <a:pt x="71" y="194"/>
                    </a:lnTo>
                    <a:lnTo>
                      <a:pt x="79" y="200"/>
                    </a:lnTo>
                    <a:lnTo>
                      <a:pt x="87" y="207"/>
                    </a:lnTo>
                    <a:lnTo>
                      <a:pt x="94" y="215"/>
                    </a:lnTo>
                    <a:lnTo>
                      <a:pt x="101" y="226"/>
                    </a:lnTo>
                    <a:lnTo>
                      <a:pt x="111" y="228"/>
                    </a:lnTo>
                    <a:lnTo>
                      <a:pt x="120" y="234"/>
                    </a:lnTo>
                    <a:lnTo>
                      <a:pt x="128" y="241"/>
                    </a:lnTo>
                    <a:lnTo>
                      <a:pt x="134" y="249"/>
                    </a:lnTo>
                    <a:lnTo>
                      <a:pt x="141" y="256"/>
                    </a:lnTo>
                    <a:lnTo>
                      <a:pt x="148" y="261"/>
                    </a:lnTo>
                    <a:lnTo>
                      <a:pt x="158" y="264"/>
                    </a:lnTo>
                    <a:lnTo>
                      <a:pt x="171" y="263"/>
                    </a:lnTo>
                    <a:lnTo>
                      <a:pt x="171" y="266"/>
                    </a:lnTo>
                    <a:lnTo>
                      <a:pt x="153" y="264"/>
                    </a:lnTo>
                    <a:lnTo>
                      <a:pt x="135" y="261"/>
                    </a:lnTo>
                    <a:lnTo>
                      <a:pt x="120" y="256"/>
                    </a:lnTo>
                    <a:lnTo>
                      <a:pt x="105" y="249"/>
                    </a:lnTo>
                    <a:lnTo>
                      <a:pt x="91" y="240"/>
                    </a:lnTo>
                    <a:lnTo>
                      <a:pt x="78" y="231"/>
                    </a:lnTo>
                    <a:lnTo>
                      <a:pt x="64" y="219"/>
                    </a:lnTo>
                    <a:lnTo>
                      <a:pt x="51" y="207"/>
                    </a:lnTo>
                    <a:lnTo>
                      <a:pt x="49" y="200"/>
                    </a:lnTo>
                    <a:lnTo>
                      <a:pt x="44" y="194"/>
                    </a:lnTo>
                    <a:lnTo>
                      <a:pt x="40" y="190"/>
                    </a:lnTo>
                    <a:lnTo>
                      <a:pt x="33" y="186"/>
                    </a:lnTo>
                    <a:lnTo>
                      <a:pt x="30" y="174"/>
                    </a:lnTo>
                    <a:lnTo>
                      <a:pt x="24" y="164"/>
                    </a:lnTo>
                    <a:lnTo>
                      <a:pt x="18" y="152"/>
                    </a:lnTo>
                    <a:lnTo>
                      <a:pt x="16" y="138"/>
                    </a:lnTo>
                    <a:lnTo>
                      <a:pt x="10" y="131"/>
                    </a:lnTo>
                    <a:lnTo>
                      <a:pt x="4" y="106"/>
                    </a:lnTo>
                    <a:lnTo>
                      <a:pt x="1" y="79"/>
                    </a:lnTo>
                    <a:lnTo>
                      <a:pt x="0" y="53"/>
                    </a:lnTo>
                    <a:lnTo>
                      <a:pt x="4" y="29"/>
                    </a:lnTo>
                    <a:lnTo>
                      <a:pt x="4" y="21"/>
                    </a:lnTo>
                    <a:lnTo>
                      <a:pt x="5" y="13"/>
                    </a:lnTo>
                    <a:lnTo>
                      <a:pt x="7" y="5"/>
                    </a:lnTo>
                    <a:lnTo>
                      <a:pt x="12"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7" name="Freeform 407"/>
              <p:cNvSpPr>
                <a:spLocks/>
              </p:cNvSpPr>
              <p:nvPr/>
            </p:nvSpPr>
            <p:spPr bwMode="auto">
              <a:xfrm>
                <a:off x="2325" y="1210"/>
                <a:ext cx="4" cy="4"/>
              </a:xfrm>
              <a:custGeom>
                <a:avLst/>
                <a:gdLst>
                  <a:gd name="T0" fmla="*/ 20 w 20"/>
                  <a:gd name="T1" fmla="*/ 11 h 13"/>
                  <a:gd name="T2" fmla="*/ 14 w 20"/>
                  <a:gd name="T3" fmla="*/ 13 h 13"/>
                  <a:gd name="T4" fmla="*/ 10 w 20"/>
                  <a:gd name="T5" fmla="*/ 11 h 13"/>
                  <a:gd name="T6" fmla="*/ 5 w 20"/>
                  <a:gd name="T7" fmla="*/ 8 h 13"/>
                  <a:gd name="T8" fmla="*/ 0 w 20"/>
                  <a:gd name="T9" fmla="*/ 8 h 13"/>
                  <a:gd name="T10" fmla="*/ 2 w 20"/>
                  <a:gd name="T11" fmla="*/ 0 h 13"/>
                  <a:gd name="T12" fmla="*/ 8 w 20"/>
                  <a:gd name="T13" fmla="*/ 3 h 13"/>
                  <a:gd name="T14" fmla="*/ 13 w 20"/>
                  <a:gd name="T15" fmla="*/ 4 h 13"/>
                  <a:gd name="T16" fmla="*/ 17 w 20"/>
                  <a:gd name="T17" fmla="*/ 6 h 13"/>
                  <a:gd name="T18" fmla="*/ 20 w 20"/>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20" y="11"/>
                    </a:moveTo>
                    <a:lnTo>
                      <a:pt x="14" y="13"/>
                    </a:lnTo>
                    <a:lnTo>
                      <a:pt x="10" y="11"/>
                    </a:lnTo>
                    <a:lnTo>
                      <a:pt x="5" y="8"/>
                    </a:lnTo>
                    <a:lnTo>
                      <a:pt x="0" y="8"/>
                    </a:lnTo>
                    <a:lnTo>
                      <a:pt x="2" y="0"/>
                    </a:lnTo>
                    <a:lnTo>
                      <a:pt x="8" y="3"/>
                    </a:lnTo>
                    <a:lnTo>
                      <a:pt x="13" y="4"/>
                    </a:lnTo>
                    <a:lnTo>
                      <a:pt x="17" y="6"/>
                    </a:lnTo>
                    <a:lnTo>
                      <a:pt x="20" y="1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8" name="Freeform 408"/>
              <p:cNvSpPr>
                <a:spLocks/>
              </p:cNvSpPr>
              <p:nvPr/>
            </p:nvSpPr>
            <p:spPr bwMode="auto">
              <a:xfrm>
                <a:off x="2115" y="1211"/>
                <a:ext cx="19" cy="35"/>
              </a:xfrm>
              <a:custGeom>
                <a:avLst/>
                <a:gdLst>
                  <a:gd name="T0" fmla="*/ 13 w 78"/>
                  <a:gd name="T1" fmla="*/ 0 h 140"/>
                  <a:gd name="T2" fmla="*/ 11 w 78"/>
                  <a:gd name="T3" fmla="*/ 15 h 140"/>
                  <a:gd name="T4" fmla="*/ 11 w 78"/>
                  <a:gd name="T5" fmla="*/ 30 h 140"/>
                  <a:gd name="T6" fmla="*/ 14 w 78"/>
                  <a:gd name="T7" fmla="*/ 43 h 140"/>
                  <a:gd name="T8" fmla="*/ 18 w 78"/>
                  <a:gd name="T9" fmla="*/ 56 h 140"/>
                  <a:gd name="T10" fmla="*/ 24 w 78"/>
                  <a:gd name="T11" fmla="*/ 69 h 140"/>
                  <a:gd name="T12" fmla="*/ 30 w 78"/>
                  <a:gd name="T13" fmla="*/ 82 h 140"/>
                  <a:gd name="T14" fmla="*/ 36 w 78"/>
                  <a:gd name="T15" fmla="*/ 94 h 140"/>
                  <a:gd name="T16" fmla="*/ 40 w 78"/>
                  <a:gd name="T17" fmla="*/ 107 h 140"/>
                  <a:gd name="T18" fmla="*/ 44 w 78"/>
                  <a:gd name="T19" fmla="*/ 113 h 140"/>
                  <a:gd name="T20" fmla="*/ 49 w 78"/>
                  <a:gd name="T21" fmla="*/ 117 h 140"/>
                  <a:gd name="T22" fmla="*/ 54 w 78"/>
                  <a:gd name="T23" fmla="*/ 121 h 140"/>
                  <a:gd name="T24" fmla="*/ 61 w 78"/>
                  <a:gd name="T25" fmla="*/ 124 h 140"/>
                  <a:gd name="T26" fmla="*/ 66 w 78"/>
                  <a:gd name="T27" fmla="*/ 128 h 140"/>
                  <a:gd name="T28" fmla="*/ 72 w 78"/>
                  <a:gd name="T29" fmla="*/ 132 h 140"/>
                  <a:gd name="T30" fmla="*/ 75 w 78"/>
                  <a:gd name="T31" fmla="*/ 135 h 140"/>
                  <a:gd name="T32" fmla="*/ 78 w 78"/>
                  <a:gd name="T33" fmla="*/ 140 h 140"/>
                  <a:gd name="T34" fmla="*/ 75 w 78"/>
                  <a:gd name="T35" fmla="*/ 140 h 140"/>
                  <a:gd name="T36" fmla="*/ 70 w 78"/>
                  <a:gd name="T37" fmla="*/ 137 h 140"/>
                  <a:gd name="T38" fmla="*/ 66 w 78"/>
                  <a:gd name="T39" fmla="*/ 135 h 140"/>
                  <a:gd name="T40" fmla="*/ 63 w 78"/>
                  <a:gd name="T41" fmla="*/ 132 h 140"/>
                  <a:gd name="T42" fmla="*/ 59 w 78"/>
                  <a:gd name="T43" fmla="*/ 131 h 140"/>
                  <a:gd name="T44" fmla="*/ 54 w 78"/>
                  <a:gd name="T45" fmla="*/ 129 h 140"/>
                  <a:gd name="T46" fmla="*/ 49 w 78"/>
                  <a:gd name="T47" fmla="*/ 130 h 140"/>
                  <a:gd name="T48" fmla="*/ 44 w 78"/>
                  <a:gd name="T49" fmla="*/ 132 h 140"/>
                  <a:gd name="T50" fmla="*/ 37 w 78"/>
                  <a:gd name="T51" fmla="*/ 121 h 140"/>
                  <a:gd name="T52" fmla="*/ 30 w 78"/>
                  <a:gd name="T53" fmla="*/ 111 h 140"/>
                  <a:gd name="T54" fmla="*/ 24 w 78"/>
                  <a:gd name="T55" fmla="*/ 100 h 140"/>
                  <a:gd name="T56" fmla="*/ 17 w 78"/>
                  <a:gd name="T57" fmla="*/ 89 h 140"/>
                  <a:gd name="T58" fmla="*/ 12 w 78"/>
                  <a:gd name="T59" fmla="*/ 77 h 140"/>
                  <a:gd name="T60" fmla="*/ 8 w 78"/>
                  <a:gd name="T61" fmla="*/ 65 h 140"/>
                  <a:gd name="T62" fmla="*/ 3 w 78"/>
                  <a:gd name="T63" fmla="*/ 53 h 140"/>
                  <a:gd name="T64" fmla="*/ 0 w 78"/>
                  <a:gd name="T65" fmla="*/ 40 h 140"/>
                  <a:gd name="T66" fmla="*/ 6 w 78"/>
                  <a:gd name="T67" fmla="*/ 31 h 140"/>
                  <a:gd name="T68" fmla="*/ 6 w 78"/>
                  <a:gd name="T69" fmla="*/ 22 h 140"/>
                  <a:gd name="T70" fmla="*/ 6 w 78"/>
                  <a:gd name="T71" fmla="*/ 10 h 140"/>
                  <a:gd name="T72" fmla="*/ 8 w 78"/>
                  <a:gd name="T73" fmla="*/ 0 h 140"/>
                  <a:gd name="T74" fmla="*/ 13 w 78"/>
                  <a:gd name="T7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40">
                    <a:moveTo>
                      <a:pt x="13" y="0"/>
                    </a:moveTo>
                    <a:lnTo>
                      <a:pt x="11" y="15"/>
                    </a:lnTo>
                    <a:lnTo>
                      <a:pt x="11" y="30"/>
                    </a:lnTo>
                    <a:lnTo>
                      <a:pt x="14" y="43"/>
                    </a:lnTo>
                    <a:lnTo>
                      <a:pt x="18" y="56"/>
                    </a:lnTo>
                    <a:lnTo>
                      <a:pt x="24" y="69"/>
                    </a:lnTo>
                    <a:lnTo>
                      <a:pt x="30" y="82"/>
                    </a:lnTo>
                    <a:lnTo>
                      <a:pt x="36" y="94"/>
                    </a:lnTo>
                    <a:lnTo>
                      <a:pt x="40" y="107"/>
                    </a:lnTo>
                    <a:lnTo>
                      <a:pt x="44" y="113"/>
                    </a:lnTo>
                    <a:lnTo>
                      <a:pt x="49" y="117"/>
                    </a:lnTo>
                    <a:lnTo>
                      <a:pt x="54" y="121"/>
                    </a:lnTo>
                    <a:lnTo>
                      <a:pt x="61" y="124"/>
                    </a:lnTo>
                    <a:lnTo>
                      <a:pt x="66" y="128"/>
                    </a:lnTo>
                    <a:lnTo>
                      <a:pt x="72" y="132"/>
                    </a:lnTo>
                    <a:lnTo>
                      <a:pt x="75" y="135"/>
                    </a:lnTo>
                    <a:lnTo>
                      <a:pt x="78" y="140"/>
                    </a:lnTo>
                    <a:lnTo>
                      <a:pt x="75" y="140"/>
                    </a:lnTo>
                    <a:lnTo>
                      <a:pt x="70" y="137"/>
                    </a:lnTo>
                    <a:lnTo>
                      <a:pt x="66" y="135"/>
                    </a:lnTo>
                    <a:lnTo>
                      <a:pt x="63" y="132"/>
                    </a:lnTo>
                    <a:lnTo>
                      <a:pt x="59" y="131"/>
                    </a:lnTo>
                    <a:lnTo>
                      <a:pt x="54" y="129"/>
                    </a:lnTo>
                    <a:lnTo>
                      <a:pt x="49" y="130"/>
                    </a:lnTo>
                    <a:lnTo>
                      <a:pt x="44" y="132"/>
                    </a:lnTo>
                    <a:lnTo>
                      <a:pt x="37" y="121"/>
                    </a:lnTo>
                    <a:lnTo>
                      <a:pt x="30" y="111"/>
                    </a:lnTo>
                    <a:lnTo>
                      <a:pt x="24" y="100"/>
                    </a:lnTo>
                    <a:lnTo>
                      <a:pt x="17" y="89"/>
                    </a:lnTo>
                    <a:lnTo>
                      <a:pt x="12" y="77"/>
                    </a:lnTo>
                    <a:lnTo>
                      <a:pt x="8" y="65"/>
                    </a:lnTo>
                    <a:lnTo>
                      <a:pt x="3" y="53"/>
                    </a:lnTo>
                    <a:lnTo>
                      <a:pt x="0" y="40"/>
                    </a:lnTo>
                    <a:lnTo>
                      <a:pt x="6" y="31"/>
                    </a:lnTo>
                    <a:lnTo>
                      <a:pt x="6" y="22"/>
                    </a:lnTo>
                    <a:lnTo>
                      <a:pt x="6" y="10"/>
                    </a:lnTo>
                    <a:lnTo>
                      <a:pt x="8" y="0"/>
                    </a:lnTo>
                    <a:lnTo>
                      <a:pt x="13"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49" name="Freeform 409"/>
              <p:cNvSpPr>
                <a:spLocks/>
              </p:cNvSpPr>
              <p:nvPr/>
            </p:nvSpPr>
            <p:spPr bwMode="auto">
              <a:xfrm>
                <a:off x="2243" y="1211"/>
                <a:ext cx="17" cy="6"/>
              </a:xfrm>
              <a:custGeom>
                <a:avLst/>
                <a:gdLst>
                  <a:gd name="T0" fmla="*/ 67 w 67"/>
                  <a:gd name="T1" fmla="*/ 12 h 25"/>
                  <a:gd name="T2" fmla="*/ 52 w 67"/>
                  <a:gd name="T3" fmla="*/ 25 h 25"/>
                  <a:gd name="T4" fmla="*/ 48 w 67"/>
                  <a:gd name="T5" fmla="*/ 21 h 25"/>
                  <a:gd name="T6" fmla="*/ 44 w 67"/>
                  <a:gd name="T7" fmla="*/ 17 h 25"/>
                  <a:gd name="T8" fmla="*/ 39 w 67"/>
                  <a:gd name="T9" fmla="*/ 13 h 25"/>
                  <a:gd name="T10" fmla="*/ 35 w 67"/>
                  <a:gd name="T11" fmla="*/ 11 h 25"/>
                  <a:gd name="T12" fmla="*/ 31 w 67"/>
                  <a:gd name="T13" fmla="*/ 9 h 25"/>
                  <a:gd name="T14" fmla="*/ 25 w 67"/>
                  <a:gd name="T15" fmla="*/ 6 h 25"/>
                  <a:gd name="T16" fmla="*/ 20 w 67"/>
                  <a:gd name="T17" fmla="*/ 6 h 25"/>
                  <a:gd name="T18" fmla="*/ 14 w 67"/>
                  <a:gd name="T19" fmla="*/ 8 h 25"/>
                  <a:gd name="T20" fmla="*/ 11 w 67"/>
                  <a:gd name="T21" fmla="*/ 9 h 25"/>
                  <a:gd name="T22" fmla="*/ 8 w 67"/>
                  <a:gd name="T23" fmla="*/ 10 h 25"/>
                  <a:gd name="T24" fmla="*/ 4 w 67"/>
                  <a:gd name="T25" fmla="*/ 11 h 25"/>
                  <a:gd name="T26" fmla="*/ 0 w 67"/>
                  <a:gd name="T27" fmla="*/ 12 h 25"/>
                  <a:gd name="T28" fmla="*/ 5 w 67"/>
                  <a:gd name="T29" fmla="*/ 10 h 25"/>
                  <a:gd name="T30" fmla="*/ 10 w 67"/>
                  <a:gd name="T31" fmla="*/ 8 h 25"/>
                  <a:gd name="T32" fmla="*/ 17 w 67"/>
                  <a:gd name="T33" fmla="*/ 4 h 25"/>
                  <a:gd name="T34" fmla="*/ 24 w 67"/>
                  <a:gd name="T35" fmla="*/ 2 h 25"/>
                  <a:gd name="T36" fmla="*/ 32 w 67"/>
                  <a:gd name="T37" fmla="*/ 1 h 25"/>
                  <a:gd name="T38" fmla="*/ 38 w 67"/>
                  <a:gd name="T39" fmla="*/ 0 h 25"/>
                  <a:gd name="T40" fmla="*/ 46 w 67"/>
                  <a:gd name="T41" fmla="*/ 1 h 25"/>
                  <a:gd name="T42" fmla="*/ 52 w 67"/>
                  <a:gd name="T43" fmla="*/ 3 h 25"/>
                  <a:gd name="T44" fmla="*/ 57 w 67"/>
                  <a:gd name="T45" fmla="*/ 5 h 25"/>
                  <a:gd name="T46" fmla="*/ 60 w 67"/>
                  <a:gd name="T47" fmla="*/ 9 h 25"/>
                  <a:gd name="T48" fmla="*/ 63 w 67"/>
                  <a:gd name="T49" fmla="*/ 11 h 25"/>
                  <a:gd name="T50" fmla="*/ 67 w 67"/>
                  <a:gd name="T5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25">
                    <a:moveTo>
                      <a:pt x="67" y="12"/>
                    </a:moveTo>
                    <a:lnTo>
                      <a:pt x="52" y="25"/>
                    </a:lnTo>
                    <a:lnTo>
                      <a:pt x="48" y="21"/>
                    </a:lnTo>
                    <a:lnTo>
                      <a:pt x="44" y="17"/>
                    </a:lnTo>
                    <a:lnTo>
                      <a:pt x="39" y="13"/>
                    </a:lnTo>
                    <a:lnTo>
                      <a:pt x="35" y="11"/>
                    </a:lnTo>
                    <a:lnTo>
                      <a:pt x="31" y="9"/>
                    </a:lnTo>
                    <a:lnTo>
                      <a:pt x="25" y="6"/>
                    </a:lnTo>
                    <a:lnTo>
                      <a:pt x="20" y="6"/>
                    </a:lnTo>
                    <a:lnTo>
                      <a:pt x="14" y="8"/>
                    </a:lnTo>
                    <a:lnTo>
                      <a:pt x="11" y="9"/>
                    </a:lnTo>
                    <a:lnTo>
                      <a:pt x="8" y="10"/>
                    </a:lnTo>
                    <a:lnTo>
                      <a:pt x="4" y="11"/>
                    </a:lnTo>
                    <a:lnTo>
                      <a:pt x="0" y="12"/>
                    </a:lnTo>
                    <a:lnTo>
                      <a:pt x="5" y="10"/>
                    </a:lnTo>
                    <a:lnTo>
                      <a:pt x="10" y="8"/>
                    </a:lnTo>
                    <a:lnTo>
                      <a:pt x="17" y="4"/>
                    </a:lnTo>
                    <a:lnTo>
                      <a:pt x="24" y="2"/>
                    </a:lnTo>
                    <a:lnTo>
                      <a:pt x="32" y="1"/>
                    </a:lnTo>
                    <a:lnTo>
                      <a:pt x="38" y="0"/>
                    </a:lnTo>
                    <a:lnTo>
                      <a:pt x="46" y="1"/>
                    </a:lnTo>
                    <a:lnTo>
                      <a:pt x="52" y="3"/>
                    </a:lnTo>
                    <a:lnTo>
                      <a:pt x="57" y="5"/>
                    </a:lnTo>
                    <a:lnTo>
                      <a:pt x="60" y="9"/>
                    </a:lnTo>
                    <a:lnTo>
                      <a:pt x="63" y="11"/>
                    </a:lnTo>
                    <a:lnTo>
                      <a:pt x="67" y="1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0" name="Freeform 410"/>
              <p:cNvSpPr>
                <a:spLocks/>
              </p:cNvSpPr>
              <p:nvPr/>
            </p:nvSpPr>
            <p:spPr bwMode="auto">
              <a:xfrm>
                <a:off x="2392" y="1214"/>
                <a:ext cx="26" cy="25"/>
              </a:xfrm>
              <a:custGeom>
                <a:avLst/>
                <a:gdLst>
                  <a:gd name="T0" fmla="*/ 77 w 101"/>
                  <a:gd name="T1" fmla="*/ 24 h 100"/>
                  <a:gd name="T2" fmla="*/ 78 w 101"/>
                  <a:gd name="T3" fmla="*/ 21 h 100"/>
                  <a:gd name="T4" fmla="*/ 87 w 101"/>
                  <a:gd name="T5" fmla="*/ 41 h 100"/>
                  <a:gd name="T6" fmla="*/ 95 w 101"/>
                  <a:gd name="T7" fmla="*/ 60 h 100"/>
                  <a:gd name="T8" fmla="*/ 99 w 101"/>
                  <a:gd name="T9" fmla="*/ 80 h 100"/>
                  <a:gd name="T10" fmla="*/ 101 w 101"/>
                  <a:gd name="T11" fmla="*/ 100 h 100"/>
                  <a:gd name="T12" fmla="*/ 96 w 101"/>
                  <a:gd name="T13" fmla="*/ 94 h 100"/>
                  <a:gd name="T14" fmla="*/ 94 w 101"/>
                  <a:gd name="T15" fmla="*/ 84 h 100"/>
                  <a:gd name="T16" fmla="*/ 93 w 101"/>
                  <a:gd name="T17" fmla="*/ 73 h 100"/>
                  <a:gd name="T18" fmla="*/ 91 w 101"/>
                  <a:gd name="T19" fmla="*/ 64 h 100"/>
                  <a:gd name="T20" fmla="*/ 90 w 101"/>
                  <a:gd name="T21" fmla="*/ 59 h 100"/>
                  <a:gd name="T22" fmla="*/ 88 w 101"/>
                  <a:gd name="T23" fmla="*/ 55 h 100"/>
                  <a:gd name="T24" fmla="*/ 85 w 101"/>
                  <a:gd name="T25" fmla="*/ 53 h 100"/>
                  <a:gd name="T26" fmla="*/ 81 w 101"/>
                  <a:gd name="T27" fmla="*/ 53 h 100"/>
                  <a:gd name="T28" fmla="*/ 75 w 101"/>
                  <a:gd name="T29" fmla="*/ 46 h 100"/>
                  <a:gd name="T30" fmla="*/ 71 w 101"/>
                  <a:gd name="T31" fmla="*/ 40 h 100"/>
                  <a:gd name="T32" fmla="*/ 66 w 101"/>
                  <a:gd name="T33" fmla="*/ 33 h 100"/>
                  <a:gd name="T34" fmla="*/ 60 w 101"/>
                  <a:gd name="T35" fmla="*/ 28 h 100"/>
                  <a:gd name="T36" fmla="*/ 55 w 101"/>
                  <a:gd name="T37" fmla="*/ 23 h 100"/>
                  <a:gd name="T38" fmla="*/ 48 w 101"/>
                  <a:gd name="T39" fmla="*/ 18 h 100"/>
                  <a:gd name="T40" fmla="*/ 41 w 101"/>
                  <a:gd name="T41" fmla="*/ 14 h 100"/>
                  <a:gd name="T42" fmla="*/ 33 w 101"/>
                  <a:gd name="T43" fmla="*/ 12 h 100"/>
                  <a:gd name="T44" fmla="*/ 33 w 101"/>
                  <a:gd name="T45" fmla="*/ 8 h 100"/>
                  <a:gd name="T46" fmla="*/ 0 w 101"/>
                  <a:gd name="T47" fmla="*/ 5 h 100"/>
                  <a:gd name="T48" fmla="*/ 2 w 101"/>
                  <a:gd name="T49" fmla="*/ 0 h 100"/>
                  <a:gd name="T50" fmla="*/ 13 w 101"/>
                  <a:gd name="T51" fmla="*/ 0 h 100"/>
                  <a:gd name="T52" fmla="*/ 24 w 101"/>
                  <a:gd name="T53" fmla="*/ 1 h 100"/>
                  <a:gd name="T54" fmla="*/ 33 w 101"/>
                  <a:gd name="T55" fmla="*/ 2 h 100"/>
                  <a:gd name="T56" fmla="*/ 43 w 101"/>
                  <a:gd name="T57" fmla="*/ 4 h 100"/>
                  <a:gd name="T58" fmla="*/ 53 w 101"/>
                  <a:gd name="T59" fmla="*/ 7 h 100"/>
                  <a:gd name="T60" fmla="*/ 61 w 101"/>
                  <a:gd name="T61" fmla="*/ 12 h 100"/>
                  <a:gd name="T62" fmla="*/ 70 w 101"/>
                  <a:gd name="T63" fmla="*/ 17 h 100"/>
                  <a:gd name="T64" fmla="*/ 77 w 101"/>
                  <a:gd name="T65"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77" y="24"/>
                    </a:moveTo>
                    <a:lnTo>
                      <a:pt x="78" y="21"/>
                    </a:lnTo>
                    <a:lnTo>
                      <a:pt x="87" y="41"/>
                    </a:lnTo>
                    <a:lnTo>
                      <a:pt x="95" y="60"/>
                    </a:lnTo>
                    <a:lnTo>
                      <a:pt x="99" y="80"/>
                    </a:lnTo>
                    <a:lnTo>
                      <a:pt x="101" y="100"/>
                    </a:lnTo>
                    <a:lnTo>
                      <a:pt x="96" y="94"/>
                    </a:lnTo>
                    <a:lnTo>
                      <a:pt x="94" y="84"/>
                    </a:lnTo>
                    <a:lnTo>
                      <a:pt x="93" y="73"/>
                    </a:lnTo>
                    <a:lnTo>
                      <a:pt x="91" y="64"/>
                    </a:lnTo>
                    <a:lnTo>
                      <a:pt x="90" y="59"/>
                    </a:lnTo>
                    <a:lnTo>
                      <a:pt x="88" y="55"/>
                    </a:lnTo>
                    <a:lnTo>
                      <a:pt x="85" y="53"/>
                    </a:lnTo>
                    <a:lnTo>
                      <a:pt x="81" y="53"/>
                    </a:lnTo>
                    <a:lnTo>
                      <a:pt x="75" y="46"/>
                    </a:lnTo>
                    <a:lnTo>
                      <a:pt x="71" y="40"/>
                    </a:lnTo>
                    <a:lnTo>
                      <a:pt x="66" y="33"/>
                    </a:lnTo>
                    <a:lnTo>
                      <a:pt x="60" y="28"/>
                    </a:lnTo>
                    <a:lnTo>
                      <a:pt x="55" y="23"/>
                    </a:lnTo>
                    <a:lnTo>
                      <a:pt x="48" y="18"/>
                    </a:lnTo>
                    <a:lnTo>
                      <a:pt x="41" y="14"/>
                    </a:lnTo>
                    <a:lnTo>
                      <a:pt x="33" y="12"/>
                    </a:lnTo>
                    <a:lnTo>
                      <a:pt x="33" y="8"/>
                    </a:lnTo>
                    <a:lnTo>
                      <a:pt x="0" y="5"/>
                    </a:lnTo>
                    <a:lnTo>
                      <a:pt x="2" y="0"/>
                    </a:lnTo>
                    <a:lnTo>
                      <a:pt x="13" y="0"/>
                    </a:lnTo>
                    <a:lnTo>
                      <a:pt x="24" y="1"/>
                    </a:lnTo>
                    <a:lnTo>
                      <a:pt x="33" y="2"/>
                    </a:lnTo>
                    <a:lnTo>
                      <a:pt x="43" y="4"/>
                    </a:lnTo>
                    <a:lnTo>
                      <a:pt x="53" y="7"/>
                    </a:lnTo>
                    <a:lnTo>
                      <a:pt x="61" y="12"/>
                    </a:lnTo>
                    <a:lnTo>
                      <a:pt x="70" y="17"/>
                    </a:lnTo>
                    <a:lnTo>
                      <a:pt x="77" y="24"/>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1" name="Freeform 411"/>
              <p:cNvSpPr>
                <a:spLocks/>
              </p:cNvSpPr>
              <p:nvPr/>
            </p:nvSpPr>
            <p:spPr bwMode="auto">
              <a:xfrm>
                <a:off x="2228" y="1216"/>
                <a:ext cx="48" cy="44"/>
              </a:xfrm>
              <a:custGeom>
                <a:avLst/>
                <a:gdLst>
                  <a:gd name="T0" fmla="*/ 190 w 190"/>
                  <a:gd name="T1" fmla="*/ 31 h 178"/>
                  <a:gd name="T2" fmla="*/ 190 w 190"/>
                  <a:gd name="T3" fmla="*/ 55 h 178"/>
                  <a:gd name="T4" fmla="*/ 188 w 190"/>
                  <a:gd name="T5" fmla="*/ 77 h 178"/>
                  <a:gd name="T6" fmla="*/ 183 w 190"/>
                  <a:gd name="T7" fmla="*/ 99 h 178"/>
                  <a:gd name="T8" fmla="*/ 172 w 190"/>
                  <a:gd name="T9" fmla="*/ 118 h 178"/>
                  <a:gd name="T10" fmla="*/ 173 w 190"/>
                  <a:gd name="T11" fmla="*/ 121 h 178"/>
                  <a:gd name="T12" fmla="*/ 165 w 190"/>
                  <a:gd name="T13" fmla="*/ 133 h 178"/>
                  <a:gd name="T14" fmla="*/ 157 w 190"/>
                  <a:gd name="T15" fmla="*/ 143 h 178"/>
                  <a:gd name="T16" fmla="*/ 146 w 190"/>
                  <a:gd name="T17" fmla="*/ 153 h 178"/>
                  <a:gd name="T18" fmla="*/ 135 w 190"/>
                  <a:gd name="T19" fmla="*/ 161 h 178"/>
                  <a:gd name="T20" fmla="*/ 122 w 190"/>
                  <a:gd name="T21" fmla="*/ 168 h 178"/>
                  <a:gd name="T22" fmla="*/ 110 w 190"/>
                  <a:gd name="T23" fmla="*/ 174 h 178"/>
                  <a:gd name="T24" fmla="*/ 96 w 190"/>
                  <a:gd name="T25" fmla="*/ 177 h 178"/>
                  <a:gd name="T26" fmla="*/ 83 w 190"/>
                  <a:gd name="T27" fmla="*/ 178 h 178"/>
                  <a:gd name="T28" fmla="*/ 74 w 190"/>
                  <a:gd name="T29" fmla="*/ 178 h 178"/>
                  <a:gd name="T30" fmla="*/ 67 w 190"/>
                  <a:gd name="T31" fmla="*/ 177 h 178"/>
                  <a:gd name="T32" fmla="*/ 59 w 190"/>
                  <a:gd name="T33" fmla="*/ 175 h 178"/>
                  <a:gd name="T34" fmla="*/ 52 w 190"/>
                  <a:gd name="T35" fmla="*/ 171 h 178"/>
                  <a:gd name="T36" fmla="*/ 45 w 190"/>
                  <a:gd name="T37" fmla="*/ 168 h 178"/>
                  <a:gd name="T38" fmla="*/ 38 w 190"/>
                  <a:gd name="T39" fmla="*/ 165 h 178"/>
                  <a:gd name="T40" fmla="*/ 31 w 190"/>
                  <a:gd name="T41" fmla="*/ 161 h 178"/>
                  <a:gd name="T42" fmla="*/ 25 w 190"/>
                  <a:gd name="T43" fmla="*/ 155 h 178"/>
                  <a:gd name="T44" fmla="*/ 15 w 190"/>
                  <a:gd name="T45" fmla="*/ 140 h 178"/>
                  <a:gd name="T46" fmla="*/ 7 w 190"/>
                  <a:gd name="T47" fmla="*/ 125 h 178"/>
                  <a:gd name="T48" fmla="*/ 3 w 190"/>
                  <a:gd name="T49" fmla="*/ 109 h 178"/>
                  <a:gd name="T50" fmla="*/ 0 w 190"/>
                  <a:gd name="T51" fmla="*/ 92 h 178"/>
                  <a:gd name="T52" fmla="*/ 2 w 190"/>
                  <a:gd name="T53" fmla="*/ 102 h 178"/>
                  <a:gd name="T54" fmla="*/ 6 w 190"/>
                  <a:gd name="T55" fmla="*/ 112 h 178"/>
                  <a:gd name="T56" fmla="*/ 12 w 190"/>
                  <a:gd name="T57" fmla="*/ 121 h 178"/>
                  <a:gd name="T58" fmla="*/ 18 w 190"/>
                  <a:gd name="T59" fmla="*/ 128 h 178"/>
                  <a:gd name="T60" fmla="*/ 26 w 190"/>
                  <a:gd name="T61" fmla="*/ 136 h 178"/>
                  <a:gd name="T62" fmla="*/ 33 w 190"/>
                  <a:gd name="T63" fmla="*/ 142 h 178"/>
                  <a:gd name="T64" fmla="*/ 42 w 190"/>
                  <a:gd name="T65" fmla="*/ 148 h 178"/>
                  <a:gd name="T66" fmla="*/ 51 w 190"/>
                  <a:gd name="T67" fmla="*/ 153 h 178"/>
                  <a:gd name="T68" fmla="*/ 62 w 190"/>
                  <a:gd name="T69" fmla="*/ 156 h 178"/>
                  <a:gd name="T70" fmla="*/ 73 w 190"/>
                  <a:gd name="T71" fmla="*/ 157 h 178"/>
                  <a:gd name="T72" fmla="*/ 85 w 190"/>
                  <a:gd name="T73" fmla="*/ 159 h 178"/>
                  <a:gd name="T74" fmla="*/ 96 w 190"/>
                  <a:gd name="T75" fmla="*/ 157 h 178"/>
                  <a:gd name="T76" fmla="*/ 107 w 190"/>
                  <a:gd name="T77" fmla="*/ 154 h 178"/>
                  <a:gd name="T78" fmla="*/ 117 w 190"/>
                  <a:gd name="T79" fmla="*/ 150 h 178"/>
                  <a:gd name="T80" fmla="*/ 126 w 190"/>
                  <a:gd name="T81" fmla="*/ 143 h 178"/>
                  <a:gd name="T82" fmla="*/ 136 w 190"/>
                  <a:gd name="T83" fmla="*/ 136 h 178"/>
                  <a:gd name="T84" fmla="*/ 146 w 190"/>
                  <a:gd name="T85" fmla="*/ 127 h 178"/>
                  <a:gd name="T86" fmla="*/ 153 w 190"/>
                  <a:gd name="T87" fmla="*/ 117 h 178"/>
                  <a:gd name="T88" fmla="*/ 160 w 190"/>
                  <a:gd name="T89" fmla="*/ 107 h 178"/>
                  <a:gd name="T90" fmla="*/ 165 w 190"/>
                  <a:gd name="T91" fmla="*/ 95 h 178"/>
                  <a:gd name="T92" fmla="*/ 169 w 190"/>
                  <a:gd name="T93" fmla="*/ 84 h 178"/>
                  <a:gd name="T94" fmla="*/ 172 w 190"/>
                  <a:gd name="T95" fmla="*/ 72 h 178"/>
                  <a:gd name="T96" fmla="*/ 173 w 190"/>
                  <a:gd name="T97" fmla="*/ 59 h 178"/>
                  <a:gd name="T98" fmla="*/ 173 w 190"/>
                  <a:gd name="T99" fmla="*/ 47 h 178"/>
                  <a:gd name="T100" fmla="*/ 171 w 190"/>
                  <a:gd name="T101" fmla="*/ 35 h 178"/>
                  <a:gd name="T102" fmla="*/ 169 w 190"/>
                  <a:gd name="T103" fmla="*/ 23 h 178"/>
                  <a:gd name="T104" fmla="*/ 165 w 190"/>
                  <a:gd name="T105" fmla="*/ 12 h 178"/>
                  <a:gd name="T106" fmla="*/ 159 w 190"/>
                  <a:gd name="T107" fmla="*/ 2 h 178"/>
                  <a:gd name="T108" fmla="*/ 173 w 190"/>
                  <a:gd name="T109" fmla="*/ 0 h 178"/>
                  <a:gd name="T110" fmla="*/ 182 w 190"/>
                  <a:gd name="T111" fmla="*/ 7 h 178"/>
                  <a:gd name="T112" fmla="*/ 187 w 190"/>
                  <a:gd name="T113" fmla="*/ 18 h 178"/>
                  <a:gd name="T114" fmla="*/ 190 w 190"/>
                  <a:gd name="T11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78">
                    <a:moveTo>
                      <a:pt x="190" y="31"/>
                    </a:moveTo>
                    <a:lnTo>
                      <a:pt x="190" y="55"/>
                    </a:lnTo>
                    <a:lnTo>
                      <a:pt x="188" y="77"/>
                    </a:lnTo>
                    <a:lnTo>
                      <a:pt x="183" y="99"/>
                    </a:lnTo>
                    <a:lnTo>
                      <a:pt x="172" y="118"/>
                    </a:lnTo>
                    <a:lnTo>
                      <a:pt x="173" y="121"/>
                    </a:lnTo>
                    <a:lnTo>
                      <a:pt x="165" y="133"/>
                    </a:lnTo>
                    <a:lnTo>
                      <a:pt x="157" y="143"/>
                    </a:lnTo>
                    <a:lnTo>
                      <a:pt x="146" y="153"/>
                    </a:lnTo>
                    <a:lnTo>
                      <a:pt x="135" y="161"/>
                    </a:lnTo>
                    <a:lnTo>
                      <a:pt x="122" y="168"/>
                    </a:lnTo>
                    <a:lnTo>
                      <a:pt x="110" y="174"/>
                    </a:lnTo>
                    <a:lnTo>
                      <a:pt x="96" y="177"/>
                    </a:lnTo>
                    <a:lnTo>
                      <a:pt x="83" y="178"/>
                    </a:lnTo>
                    <a:lnTo>
                      <a:pt x="74" y="178"/>
                    </a:lnTo>
                    <a:lnTo>
                      <a:pt x="67" y="177"/>
                    </a:lnTo>
                    <a:lnTo>
                      <a:pt x="59" y="175"/>
                    </a:lnTo>
                    <a:lnTo>
                      <a:pt x="52" y="171"/>
                    </a:lnTo>
                    <a:lnTo>
                      <a:pt x="45" y="168"/>
                    </a:lnTo>
                    <a:lnTo>
                      <a:pt x="38" y="165"/>
                    </a:lnTo>
                    <a:lnTo>
                      <a:pt x="31" y="161"/>
                    </a:lnTo>
                    <a:lnTo>
                      <a:pt x="25" y="155"/>
                    </a:lnTo>
                    <a:lnTo>
                      <a:pt x="15" y="140"/>
                    </a:lnTo>
                    <a:lnTo>
                      <a:pt x="7" y="125"/>
                    </a:lnTo>
                    <a:lnTo>
                      <a:pt x="3" y="109"/>
                    </a:lnTo>
                    <a:lnTo>
                      <a:pt x="0" y="92"/>
                    </a:lnTo>
                    <a:lnTo>
                      <a:pt x="2" y="102"/>
                    </a:lnTo>
                    <a:lnTo>
                      <a:pt x="6" y="112"/>
                    </a:lnTo>
                    <a:lnTo>
                      <a:pt x="12" y="121"/>
                    </a:lnTo>
                    <a:lnTo>
                      <a:pt x="18" y="128"/>
                    </a:lnTo>
                    <a:lnTo>
                      <a:pt x="26" y="136"/>
                    </a:lnTo>
                    <a:lnTo>
                      <a:pt x="33" y="142"/>
                    </a:lnTo>
                    <a:lnTo>
                      <a:pt x="42" y="148"/>
                    </a:lnTo>
                    <a:lnTo>
                      <a:pt x="51" y="153"/>
                    </a:lnTo>
                    <a:lnTo>
                      <a:pt x="62" y="156"/>
                    </a:lnTo>
                    <a:lnTo>
                      <a:pt x="73" y="157"/>
                    </a:lnTo>
                    <a:lnTo>
                      <a:pt x="85" y="159"/>
                    </a:lnTo>
                    <a:lnTo>
                      <a:pt x="96" y="157"/>
                    </a:lnTo>
                    <a:lnTo>
                      <a:pt x="107" y="154"/>
                    </a:lnTo>
                    <a:lnTo>
                      <a:pt x="117" y="150"/>
                    </a:lnTo>
                    <a:lnTo>
                      <a:pt x="126" y="143"/>
                    </a:lnTo>
                    <a:lnTo>
                      <a:pt x="136" y="136"/>
                    </a:lnTo>
                    <a:lnTo>
                      <a:pt x="146" y="127"/>
                    </a:lnTo>
                    <a:lnTo>
                      <a:pt x="153" y="117"/>
                    </a:lnTo>
                    <a:lnTo>
                      <a:pt x="160" y="107"/>
                    </a:lnTo>
                    <a:lnTo>
                      <a:pt x="165" y="95"/>
                    </a:lnTo>
                    <a:lnTo>
                      <a:pt x="169" y="84"/>
                    </a:lnTo>
                    <a:lnTo>
                      <a:pt x="172" y="72"/>
                    </a:lnTo>
                    <a:lnTo>
                      <a:pt x="173" y="59"/>
                    </a:lnTo>
                    <a:lnTo>
                      <a:pt x="173" y="47"/>
                    </a:lnTo>
                    <a:lnTo>
                      <a:pt x="171" y="35"/>
                    </a:lnTo>
                    <a:lnTo>
                      <a:pt x="169" y="23"/>
                    </a:lnTo>
                    <a:lnTo>
                      <a:pt x="165" y="12"/>
                    </a:lnTo>
                    <a:lnTo>
                      <a:pt x="159" y="2"/>
                    </a:lnTo>
                    <a:lnTo>
                      <a:pt x="173" y="0"/>
                    </a:lnTo>
                    <a:lnTo>
                      <a:pt x="182" y="7"/>
                    </a:lnTo>
                    <a:lnTo>
                      <a:pt x="187" y="18"/>
                    </a:lnTo>
                    <a:lnTo>
                      <a:pt x="190" y="3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2" name="Freeform 412"/>
              <p:cNvSpPr>
                <a:spLocks/>
              </p:cNvSpPr>
              <p:nvPr/>
            </p:nvSpPr>
            <p:spPr bwMode="auto">
              <a:xfrm>
                <a:off x="2322" y="1218"/>
                <a:ext cx="5" cy="3"/>
              </a:xfrm>
              <a:custGeom>
                <a:avLst/>
                <a:gdLst>
                  <a:gd name="T0" fmla="*/ 20 w 20"/>
                  <a:gd name="T1" fmla="*/ 4 h 10"/>
                  <a:gd name="T2" fmla="*/ 18 w 20"/>
                  <a:gd name="T3" fmla="*/ 10 h 10"/>
                  <a:gd name="T4" fmla="*/ 13 w 20"/>
                  <a:gd name="T5" fmla="*/ 7 h 10"/>
                  <a:gd name="T6" fmla="*/ 9 w 20"/>
                  <a:gd name="T7" fmla="*/ 7 h 10"/>
                  <a:gd name="T8" fmla="*/ 5 w 20"/>
                  <a:gd name="T9" fmla="*/ 9 h 10"/>
                  <a:gd name="T10" fmla="*/ 0 w 20"/>
                  <a:gd name="T11" fmla="*/ 10 h 10"/>
                  <a:gd name="T12" fmla="*/ 2 w 20"/>
                  <a:gd name="T13" fmla="*/ 0 h 10"/>
                  <a:gd name="T14" fmla="*/ 6 w 20"/>
                  <a:gd name="T15" fmla="*/ 1 h 10"/>
                  <a:gd name="T16" fmla="*/ 10 w 20"/>
                  <a:gd name="T17" fmla="*/ 2 h 10"/>
                  <a:gd name="T18" fmla="*/ 15 w 20"/>
                  <a:gd name="T19" fmla="*/ 3 h 10"/>
                  <a:gd name="T20" fmla="*/ 20 w 20"/>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
                    <a:moveTo>
                      <a:pt x="20" y="4"/>
                    </a:moveTo>
                    <a:lnTo>
                      <a:pt x="18" y="10"/>
                    </a:lnTo>
                    <a:lnTo>
                      <a:pt x="13" y="7"/>
                    </a:lnTo>
                    <a:lnTo>
                      <a:pt x="9" y="7"/>
                    </a:lnTo>
                    <a:lnTo>
                      <a:pt x="5" y="9"/>
                    </a:lnTo>
                    <a:lnTo>
                      <a:pt x="0" y="10"/>
                    </a:lnTo>
                    <a:lnTo>
                      <a:pt x="2" y="0"/>
                    </a:lnTo>
                    <a:lnTo>
                      <a:pt x="6" y="1"/>
                    </a:lnTo>
                    <a:lnTo>
                      <a:pt x="10" y="2"/>
                    </a:lnTo>
                    <a:lnTo>
                      <a:pt x="15" y="3"/>
                    </a:lnTo>
                    <a:lnTo>
                      <a:pt x="20" y="4"/>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3" name="Freeform 413"/>
              <p:cNvSpPr>
                <a:spLocks/>
              </p:cNvSpPr>
              <p:nvPr/>
            </p:nvSpPr>
            <p:spPr bwMode="auto">
              <a:xfrm>
                <a:off x="2234" y="1219"/>
                <a:ext cx="33" cy="33"/>
              </a:xfrm>
              <a:custGeom>
                <a:avLst/>
                <a:gdLst>
                  <a:gd name="T0" fmla="*/ 125 w 128"/>
                  <a:gd name="T1" fmla="*/ 67 h 136"/>
                  <a:gd name="T2" fmla="*/ 121 w 128"/>
                  <a:gd name="T3" fmla="*/ 79 h 136"/>
                  <a:gd name="T4" fmla="*/ 116 w 128"/>
                  <a:gd name="T5" fmla="*/ 90 h 136"/>
                  <a:gd name="T6" fmla="*/ 110 w 128"/>
                  <a:gd name="T7" fmla="*/ 101 h 136"/>
                  <a:gd name="T8" fmla="*/ 102 w 128"/>
                  <a:gd name="T9" fmla="*/ 110 h 136"/>
                  <a:gd name="T10" fmla="*/ 94 w 128"/>
                  <a:gd name="T11" fmla="*/ 118 h 136"/>
                  <a:gd name="T12" fmla="*/ 84 w 128"/>
                  <a:gd name="T13" fmla="*/ 125 h 136"/>
                  <a:gd name="T14" fmla="*/ 73 w 128"/>
                  <a:gd name="T15" fmla="*/ 131 h 136"/>
                  <a:gd name="T16" fmla="*/ 61 w 128"/>
                  <a:gd name="T17" fmla="*/ 134 h 136"/>
                  <a:gd name="T18" fmla="*/ 56 w 128"/>
                  <a:gd name="T19" fmla="*/ 136 h 136"/>
                  <a:gd name="T20" fmla="*/ 52 w 128"/>
                  <a:gd name="T21" fmla="*/ 136 h 136"/>
                  <a:gd name="T22" fmla="*/ 46 w 128"/>
                  <a:gd name="T23" fmla="*/ 134 h 136"/>
                  <a:gd name="T24" fmla="*/ 41 w 128"/>
                  <a:gd name="T25" fmla="*/ 133 h 136"/>
                  <a:gd name="T26" fmla="*/ 36 w 128"/>
                  <a:gd name="T27" fmla="*/ 132 h 136"/>
                  <a:gd name="T28" fmla="*/ 31 w 128"/>
                  <a:gd name="T29" fmla="*/ 130 h 136"/>
                  <a:gd name="T30" fmla="*/ 27 w 128"/>
                  <a:gd name="T31" fmla="*/ 128 h 136"/>
                  <a:gd name="T32" fmla="*/ 22 w 128"/>
                  <a:gd name="T33" fmla="*/ 125 h 136"/>
                  <a:gd name="T34" fmla="*/ 14 w 128"/>
                  <a:gd name="T35" fmla="*/ 114 h 136"/>
                  <a:gd name="T36" fmla="*/ 6 w 128"/>
                  <a:gd name="T37" fmla="*/ 103 h 136"/>
                  <a:gd name="T38" fmla="*/ 2 w 128"/>
                  <a:gd name="T39" fmla="*/ 91 h 136"/>
                  <a:gd name="T40" fmla="*/ 0 w 128"/>
                  <a:gd name="T41" fmla="*/ 80 h 136"/>
                  <a:gd name="T42" fmla="*/ 4 w 128"/>
                  <a:gd name="T43" fmla="*/ 89 h 136"/>
                  <a:gd name="T44" fmla="*/ 10 w 128"/>
                  <a:gd name="T45" fmla="*/ 98 h 136"/>
                  <a:gd name="T46" fmla="*/ 17 w 128"/>
                  <a:gd name="T47" fmla="*/ 105 h 136"/>
                  <a:gd name="T48" fmla="*/ 28 w 128"/>
                  <a:gd name="T49" fmla="*/ 111 h 136"/>
                  <a:gd name="T50" fmla="*/ 33 w 128"/>
                  <a:gd name="T51" fmla="*/ 112 h 136"/>
                  <a:gd name="T52" fmla="*/ 37 w 128"/>
                  <a:gd name="T53" fmla="*/ 113 h 136"/>
                  <a:gd name="T54" fmla="*/ 43 w 128"/>
                  <a:gd name="T55" fmla="*/ 112 h 136"/>
                  <a:gd name="T56" fmla="*/ 48 w 128"/>
                  <a:gd name="T57" fmla="*/ 112 h 136"/>
                  <a:gd name="T58" fmla="*/ 54 w 128"/>
                  <a:gd name="T59" fmla="*/ 111 h 136"/>
                  <a:gd name="T60" fmla="*/ 59 w 128"/>
                  <a:gd name="T61" fmla="*/ 110 h 136"/>
                  <a:gd name="T62" fmla="*/ 63 w 128"/>
                  <a:gd name="T63" fmla="*/ 110 h 136"/>
                  <a:gd name="T64" fmla="*/ 68 w 128"/>
                  <a:gd name="T65" fmla="*/ 108 h 136"/>
                  <a:gd name="T66" fmla="*/ 75 w 128"/>
                  <a:gd name="T67" fmla="*/ 101 h 136"/>
                  <a:gd name="T68" fmla="*/ 83 w 128"/>
                  <a:gd name="T69" fmla="*/ 92 h 136"/>
                  <a:gd name="T70" fmla="*/ 91 w 128"/>
                  <a:gd name="T71" fmla="*/ 82 h 136"/>
                  <a:gd name="T72" fmla="*/ 98 w 128"/>
                  <a:gd name="T73" fmla="*/ 73 h 136"/>
                  <a:gd name="T74" fmla="*/ 104 w 128"/>
                  <a:gd name="T75" fmla="*/ 63 h 136"/>
                  <a:gd name="T76" fmla="*/ 107 w 128"/>
                  <a:gd name="T77" fmla="*/ 52 h 136"/>
                  <a:gd name="T78" fmla="*/ 108 w 128"/>
                  <a:gd name="T79" fmla="*/ 40 h 136"/>
                  <a:gd name="T80" fmla="*/ 107 w 128"/>
                  <a:gd name="T81" fmla="*/ 28 h 136"/>
                  <a:gd name="T82" fmla="*/ 108 w 128"/>
                  <a:gd name="T83" fmla="*/ 24 h 136"/>
                  <a:gd name="T84" fmla="*/ 106 w 128"/>
                  <a:gd name="T85" fmla="*/ 21 h 136"/>
                  <a:gd name="T86" fmla="*/ 102 w 128"/>
                  <a:gd name="T87" fmla="*/ 16 h 136"/>
                  <a:gd name="T88" fmla="*/ 102 w 128"/>
                  <a:gd name="T89" fmla="*/ 12 h 136"/>
                  <a:gd name="T90" fmla="*/ 115 w 128"/>
                  <a:gd name="T91" fmla="*/ 0 h 136"/>
                  <a:gd name="T92" fmla="*/ 124 w 128"/>
                  <a:gd name="T93" fmla="*/ 14 h 136"/>
                  <a:gd name="T94" fmla="*/ 128 w 128"/>
                  <a:gd name="T95" fmla="*/ 32 h 136"/>
                  <a:gd name="T96" fmla="*/ 128 w 128"/>
                  <a:gd name="T97" fmla="*/ 50 h 136"/>
                  <a:gd name="T98" fmla="*/ 125 w 128"/>
                  <a:gd name="T99" fmla="*/ 6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36">
                    <a:moveTo>
                      <a:pt x="125" y="67"/>
                    </a:moveTo>
                    <a:lnTo>
                      <a:pt x="121" y="79"/>
                    </a:lnTo>
                    <a:lnTo>
                      <a:pt x="116" y="90"/>
                    </a:lnTo>
                    <a:lnTo>
                      <a:pt x="110" y="101"/>
                    </a:lnTo>
                    <a:lnTo>
                      <a:pt x="102" y="110"/>
                    </a:lnTo>
                    <a:lnTo>
                      <a:pt x="94" y="118"/>
                    </a:lnTo>
                    <a:lnTo>
                      <a:pt x="84" y="125"/>
                    </a:lnTo>
                    <a:lnTo>
                      <a:pt x="73" y="131"/>
                    </a:lnTo>
                    <a:lnTo>
                      <a:pt x="61" y="134"/>
                    </a:lnTo>
                    <a:lnTo>
                      <a:pt x="56" y="136"/>
                    </a:lnTo>
                    <a:lnTo>
                      <a:pt x="52" y="136"/>
                    </a:lnTo>
                    <a:lnTo>
                      <a:pt x="46" y="134"/>
                    </a:lnTo>
                    <a:lnTo>
                      <a:pt x="41" y="133"/>
                    </a:lnTo>
                    <a:lnTo>
                      <a:pt x="36" y="132"/>
                    </a:lnTo>
                    <a:lnTo>
                      <a:pt x="31" y="130"/>
                    </a:lnTo>
                    <a:lnTo>
                      <a:pt x="27" y="128"/>
                    </a:lnTo>
                    <a:lnTo>
                      <a:pt x="22" y="125"/>
                    </a:lnTo>
                    <a:lnTo>
                      <a:pt x="14" y="114"/>
                    </a:lnTo>
                    <a:lnTo>
                      <a:pt x="6" y="103"/>
                    </a:lnTo>
                    <a:lnTo>
                      <a:pt x="2" y="91"/>
                    </a:lnTo>
                    <a:lnTo>
                      <a:pt x="0" y="80"/>
                    </a:lnTo>
                    <a:lnTo>
                      <a:pt x="4" y="89"/>
                    </a:lnTo>
                    <a:lnTo>
                      <a:pt x="10" y="98"/>
                    </a:lnTo>
                    <a:lnTo>
                      <a:pt x="17" y="105"/>
                    </a:lnTo>
                    <a:lnTo>
                      <a:pt x="28" y="111"/>
                    </a:lnTo>
                    <a:lnTo>
                      <a:pt x="33" y="112"/>
                    </a:lnTo>
                    <a:lnTo>
                      <a:pt x="37" y="113"/>
                    </a:lnTo>
                    <a:lnTo>
                      <a:pt x="43" y="112"/>
                    </a:lnTo>
                    <a:lnTo>
                      <a:pt x="48" y="112"/>
                    </a:lnTo>
                    <a:lnTo>
                      <a:pt x="54" y="111"/>
                    </a:lnTo>
                    <a:lnTo>
                      <a:pt x="59" y="110"/>
                    </a:lnTo>
                    <a:lnTo>
                      <a:pt x="63" y="110"/>
                    </a:lnTo>
                    <a:lnTo>
                      <a:pt x="68" y="108"/>
                    </a:lnTo>
                    <a:lnTo>
                      <a:pt x="75" y="101"/>
                    </a:lnTo>
                    <a:lnTo>
                      <a:pt x="83" y="92"/>
                    </a:lnTo>
                    <a:lnTo>
                      <a:pt x="91" y="82"/>
                    </a:lnTo>
                    <a:lnTo>
                      <a:pt x="98" y="73"/>
                    </a:lnTo>
                    <a:lnTo>
                      <a:pt x="104" y="63"/>
                    </a:lnTo>
                    <a:lnTo>
                      <a:pt x="107" y="52"/>
                    </a:lnTo>
                    <a:lnTo>
                      <a:pt x="108" y="40"/>
                    </a:lnTo>
                    <a:lnTo>
                      <a:pt x="107" y="28"/>
                    </a:lnTo>
                    <a:lnTo>
                      <a:pt x="108" y="24"/>
                    </a:lnTo>
                    <a:lnTo>
                      <a:pt x="106" y="21"/>
                    </a:lnTo>
                    <a:lnTo>
                      <a:pt x="102" y="16"/>
                    </a:lnTo>
                    <a:lnTo>
                      <a:pt x="102" y="12"/>
                    </a:lnTo>
                    <a:lnTo>
                      <a:pt x="115" y="0"/>
                    </a:lnTo>
                    <a:lnTo>
                      <a:pt x="124" y="14"/>
                    </a:lnTo>
                    <a:lnTo>
                      <a:pt x="128" y="32"/>
                    </a:lnTo>
                    <a:lnTo>
                      <a:pt x="128" y="50"/>
                    </a:lnTo>
                    <a:lnTo>
                      <a:pt x="125" y="6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4" name="Freeform 414"/>
              <p:cNvSpPr>
                <a:spLocks/>
              </p:cNvSpPr>
              <p:nvPr/>
            </p:nvSpPr>
            <p:spPr bwMode="auto">
              <a:xfrm>
                <a:off x="2237" y="1219"/>
                <a:ext cx="18" cy="22"/>
              </a:xfrm>
              <a:custGeom>
                <a:avLst/>
                <a:gdLst>
                  <a:gd name="T0" fmla="*/ 64 w 73"/>
                  <a:gd name="T1" fmla="*/ 9 h 89"/>
                  <a:gd name="T2" fmla="*/ 58 w 73"/>
                  <a:gd name="T3" fmla="*/ 13 h 89"/>
                  <a:gd name="T4" fmla="*/ 52 w 73"/>
                  <a:gd name="T5" fmla="*/ 18 h 89"/>
                  <a:gd name="T6" fmla="*/ 46 w 73"/>
                  <a:gd name="T7" fmla="*/ 24 h 89"/>
                  <a:gd name="T8" fmla="*/ 40 w 73"/>
                  <a:gd name="T9" fmla="*/ 30 h 89"/>
                  <a:gd name="T10" fmla="*/ 34 w 73"/>
                  <a:gd name="T11" fmla="*/ 35 h 89"/>
                  <a:gd name="T12" fmla="*/ 27 w 73"/>
                  <a:gd name="T13" fmla="*/ 38 h 89"/>
                  <a:gd name="T14" fmla="*/ 21 w 73"/>
                  <a:gd name="T15" fmla="*/ 39 h 89"/>
                  <a:gd name="T16" fmla="*/ 13 w 73"/>
                  <a:gd name="T17" fmla="*/ 37 h 89"/>
                  <a:gd name="T18" fmla="*/ 11 w 73"/>
                  <a:gd name="T19" fmla="*/ 40 h 89"/>
                  <a:gd name="T20" fmla="*/ 9 w 73"/>
                  <a:gd name="T21" fmla="*/ 44 h 89"/>
                  <a:gd name="T22" fmla="*/ 9 w 73"/>
                  <a:gd name="T23" fmla="*/ 48 h 89"/>
                  <a:gd name="T24" fmla="*/ 9 w 73"/>
                  <a:gd name="T25" fmla="*/ 52 h 89"/>
                  <a:gd name="T26" fmla="*/ 16 w 73"/>
                  <a:gd name="T27" fmla="*/ 57 h 89"/>
                  <a:gd name="T28" fmla="*/ 21 w 73"/>
                  <a:gd name="T29" fmla="*/ 62 h 89"/>
                  <a:gd name="T30" fmla="*/ 26 w 73"/>
                  <a:gd name="T31" fmla="*/ 67 h 89"/>
                  <a:gd name="T32" fmla="*/ 34 w 73"/>
                  <a:gd name="T33" fmla="*/ 71 h 89"/>
                  <a:gd name="T34" fmla="*/ 38 w 73"/>
                  <a:gd name="T35" fmla="*/ 66 h 89"/>
                  <a:gd name="T36" fmla="*/ 43 w 73"/>
                  <a:gd name="T37" fmla="*/ 63 h 89"/>
                  <a:gd name="T38" fmla="*/ 47 w 73"/>
                  <a:gd name="T39" fmla="*/ 59 h 89"/>
                  <a:gd name="T40" fmla="*/ 51 w 73"/>
                  <a:gd name="T41" fmla="*/ 55 h 89"/>
                  <a:gd name="T42" fmla="*/ 56 w 73"/>
                  <a:gd name="T43" fmla="*/ 50 h 89"/>
                  <a:gd name="T44" fmla="*/ 60 w 73"/>
                  <a:gd name="T45" fmla="*/ 46 h 89"/>
                  <a:gd name="T46" fmla="*/ 64 w 73"/>
                  <a:gd name="T47" fmla="*/ 42 h 89"/>
                  <a:gd name="T48" fmla="*/ 69 w 73"/>
                  <a:gd name="T49" fmla="*/ 37 h 89"/>
                  <a:gd name="T50" fmla="*/ 69 w 73"/>
                  <a:gd name="T51" fmla="*/ 37 h 89"/>
                  <a:gd name="T52" fmla="*/ 68 w 73"/>
                  <a:gd name="T53" fmla="*/ 36 h 89"/>
                  <a:gd name="T54" fmla="*/ 68 w 73"/>
                  <a:gd name="T55" fmla="*/ 36 h 89"/>
                  <a:gd name="T56" fmla="*/ 68 w 73"/>
                  <a:gd name="T57" fmla="*/ 35 h 89"/>
                  <a:gd name="T58" fmla="*/ 73 w 73"/>
                  <a:gd name="T59" fmla="*/ 30 h 89"/>
                  <a:gd name="T60" fmla="*/ 72 w 73"/>
                  <a:gd name="T61" fmla="*/ 47 h 89"/>
                  <a:gd name="T62" fmla="*/ 69 w 73"/>
                  <a:gd name="T63" fmla="*/ 63 h 89"/>
                  <a:gd name="T64" fmla="*/ 62 w 73"/>
                  <a:gd name="T65" fmla="*/ 77 h 89"/>
                  <a:gd name="T66" fmla="*/ 50 w 73"/>
                  <a:gd name="T67" fmla="*/ 88 h 89"/>
                  <a:gd name="T68" fmla="*/ 25 w 73"/>
                  <a:gd name="T69" fmla="*/ 89 h 89"/>
                  <a:gd name="T70" fmla="*/ 18 w 73"/>
                  <a:gd name="T71" fmla="*/ 83 h 89"/>
                  <a:gd name="T72" fmla="*/ 10 w 73"/>
                  <a:gd name="T73" fmla="*/ 77 h 89"/>
                  <a:gd name="T74" fmla="*/ 4 w 73"/>
                  <a:gd name="T75" fmla="*/ 70 h 89"/>
                  <a:gd name="T76" fmla="*/ 0 w 73"/>
                  <a:gd name="T77" fmla="*/ 61 h 89"/>
                  <a:gd name="T78" fmla="*/ 3 w 73"/>
                  <a:gd name="T79" fmla="*/ 44 h 89"/>
                  <a:gd name="T80" fmla="*/ 8 w 73"/>
                  <a:gd name="T81" fmla="*/ 29 h 89"/>
                  <a:gd name="T82" fmla="*/ 17 w 73"/>
                  <a:gd name="T83" fmla="*/ 16 h 89"/>
                  <a:gd name="T84" fmla="*/ 27 w 73"/>
                  <a:gd name="T85" fmla="*/ 4 h 89"/>
                  <a:gd name="T86" fmla="*/ 32 w 73"/>
                  <a:gd name="T87" fmla="*/ 3 h 89"/>
                  <a:gd name="T88" fmla="*/ 37 w 73"/>
                  <a:gd name="T89" fmla="*/ 1 h 89"/>
                  <a:gd name="T90" fmla="*/ 42 w 73"/>
                  <a:gd name="T91" fmla="*/ 0 h 89"/>
                  <a:gd name="T92" fmla="*/ 47 w 73"/>
                  <a:gd name="T93" fmla="*/ 0 h 89"/>
                  <a:gd name="T94" fmla="*/ 51 w 73"/>
                  <a:gd name="T95" fmla="*/ 1 h 89"/>
                  <a:gd name="T96" fmla="*/ 56 w 73"/>
                  <a:gd name="T97" fmla="*/ 3 h 89"/>
                  <a:gd name="T98" fmla="*/ 60 w 73"/>
                  <a:gd name="T99" fmla="*/ 6 h 89"/>
                  <a:gd name="T100" fmla="*/ 64 w 73"/>
                  <a:gd name="T101"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89">
                    <a:moveTo>
                      <a:pt x="64" y="9"/>
                    </a:moveTo>
                    <a:lnTo>
                      <a:pt x="58" y="13"/>
                    </a:lnTo>
                    <a:lnTo>
                      <a:pt x="52" y="18"/>
                    </a:lnTo>
                    <a:lnTo>
                      <a:pt x="46" y="24"/>
                    </a:lnTo>
                    <a:lnTo>
                      <a:pt x="40" y="30"/>
                    </a:lnTo>
                    <a:lnTo>
                      <a:pt x="34" y="35"/>
                    </a:lnTo>
                    <a:lnTo>
                      <a:pt x="27" y="38"/>
                    </a:lnTo>
                    <a:lnTo>
                      <a:pt x="21" y="39"/>
                    </a:lnTo>
                    <a:lnTo>
                      <a:pt x="13" y="37"/>
                    </a:lnTo>
                    <a:lnTo>
                      <a:pt x="11" y="40"/>
                    </a:lnTo>
                    <a:lnTo>
                      <a:pt x="9" y="44"/>
                    </a:lnTo>
                    <a:lnTo>
                      <a:pt x="9" y="48"/>
                    </a:lnTo>
                    <a:lnTo>
                      <a:pt x="9" y="52"/>
                    </a:lnTo>
                    <a:lnTo>
                      <a:pt x="16" y="57"/>
                    </a:lnTo>
                    <a:lnTo>
                      <a:pt x="21" y="62"/>
                    </a:lnTo>
                    <a:lnTo>
                      <a:pt x="26" y="67"/>
                    </a:lnTo>
                    <a:lnTo>
                      <a:pt x="34" y="71"/>
                    </a:lnTo>
                    <a:lnTo>
                      <a:pt x="38" y="66"/>
                    </a:lnTo>
                    <a:lnTo>
                      <a:pt x="43" y="63"/>
                    </a:lnTo>
                    <a:lnTo>
                      <a:pt x="47" y="59"/>
                    </a:lnTo>
                    <a:lnTo>
                      <a:pt x="51" y="55"/>
                    </a:lnTo>
                    <a:lnTo>
                      <a:pt x="56" y="50"/>
                    </a:lnTo>
                    <a:lnTo>
                      <a:pt x="60" y="46"/>
                    </a:lnTo>
                    <a:lnTo>
                      <a:pt x="64" y="42"/>
                    </a:lnTo>
                    <a:lnTo>
                      <a:pt x="69" y="37"/>
                    </a:lnTo>
                    <a:lnTo>
                      <a:pt x="69" y="37"/>
                    </a:lnTo>
                    <a:lnTo>
                      <a:pt x="68" y="36"/>
                    </a:lnTo>
                    <a:lnTo>
                      <a:pt x="68" y="36"/>
                    </a:lnTo>
                    <a:lnTo>
                      <a:pt x="68" y="35"/>
                    </a:lnTo>
                    <a:lnTo>
                      <a:pt x="73" y="30"/>
                    </a:lnTo>
                    <a:lnTo>
                      <a:pt x="72" y="47"/>
                    </a:lnTo>
                    <a:lnTo>
                      <a:pt x="69" y="63"/>
                    </a:lnTo>
                    <a:lnTo>
                      <a:pt x="62" y="77"/>
                    </a:lnTo>
                    <a:lnTo>
                      <a:pt x="50" y="88"/>
                    </a:lnTo>
                    <a:lnTo>
                      <a:pt x="25" y="89"/>
                    </a:lnTo>
                    <a:lnTo>
                      <a:pt x="18" y="83"/>
                    </a:lnTo>
                    <a:lnTo>
                      <a:pt x="10" y="77"/>
                    </a:lnTo>
                    <a:lnTo>
                      <a:pt x="4" y="70"/>
                    </a:lnTo>
                    <a:lnTo>
                      <a:pt x="0" y="61"/>
                    </a:lnTo>
                    <a:lnTo>
                      <a:pt x="3" y="44"/>
                    </a:lnTo>
                    <a:lnTo>
                      <a:pt x="8" y="29"/>
                    </a:lnTo>
                    <a:lnTo>
                      <a:pt x="17" y="16"/>
                    </a:lnTo>
                    <a:lnTo>
                      <a:pt x="27" y="4"/>
                    </a:lnTo>
                    <a:lnTo>
                      <a:pt x="32" y="3"/>
                    </a:lnTo>
                    <a:lnTo>
                      <a:pt x="37" y="1"/>
                    </a:lnTo>
                    <a:lnTo>
                      <a:pt x="42" y="0"/>
                    </a:lnTo>
                    <a:lnTo>
                      <a:pt x="47" y="0"/>
                    </a:lnTo>
                    <a:lnTo>
                      <a:pt x="51" y="1"/>
                    </a:lnTo>
                    <a:lnTo>
                      <a:pt x="56" y="3"/>
                    </a:lnTo>
                    <a:lnTo>
                      <a:pt x="60" y="6"/>
                    </a:lnTo>
                    <a:lnTo>
                      <a:pt x="64" y="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5" name="Freeform 415"/>
              <p:cNvSpPr>
                <a:spLocks/>
              </p:cNvSpPr>
              <p:nvPr/>
            </p:nvSpPr>
            <p:spPr bwMode="auto">
              <a:xfrm>
                <a:off x="2399" y="1222"/>
                <a:ext cx="10" cy="14"/>
              </a:xfrm>
              <a:custGeom>
                <a:avLst/>
                <a:gdLst>
                  <a:gd name="T0" fmla="*/ 42 w 42"/>
                  <a:gd name="T1" fmla="*/ 51 h 55"/>
                  <a:gd name="T2" fmla="*/ 37 w 42"/>
                  <a:gd name="T3" fmla="*/ 55 h 55"/>
                  <a:gd name="T4" fmla="*/ 32 w 42"/>
                  <a:gd name="T5" fmla="*/ 50 h 55"/>
                  <a:gd name="T6" fmla="*/ 28 w 42"/>
                  <a:gd name="T7" fmla="*/ 45 h 55"/>
                  <a:gd name="T8" fmla="*/ 25 w 42"/>
                  <a:gd name="T9" fmla="*/ 38 h 55"/>
                  <a:gd name="T10" fmla="*/ 20 w 42"/>
                  <a:gd name="T11" fmla="*/ 32 h 55"/>
                  <a:gd name="T12" fmla="*/ 16 w 42"/>
                  <a:gd name="T13" fmla="*/ 26 h 55"/>
                  <a:gd name="T14" fmla="*/ 12 w 42"/>
                  <a:gd name="T15" fmla="*/ 21 h 55"/>
                  <a:gd name="T16" fmla="*/ 6 w 42"/>
                  <a:gd name="T17" fmla="*/ 15 h 55"/>
                  <a:gd name="T18" fmla="*/ 0 w 42"/>
                  <a:gd name="T19" fmla="*/ 11 h 55"/>
                  <a:gd name="T20" fmla="*/ 0 w 42"/>
                  <a:gd name="T21" fmla="*/ 7 h 55"/>
                  <a:gd name="T22" fmla="*/ 1 w 42"/>
                  <a:gd name="T23" fmla="*/ 5 h 55"/>
                  <a:gd name="T24" fmla="*/ 3 w 42"/>
                  <a:gd name="T25" fmla="*/ 2 h 55"/>
                  <a:gd name="T26" fmla="*/ 5 w 42"/>
                  <a:gd name="T27" fmla="*/ 0 h 55"/>
                  <a:gd name="T28" fmla="*/ 12 w 42"/>
                  <a:gd name="T29" fmla="*/ 6 h 55"/>
                  <a:gd name="T30" fmla="*/ 18 w 42"/>
                  <a:gd name="T31" fmla="*/ 10 h 55"/>
                  <a:gd name="T32" fmla="*/ 25 w 42"/>
                  <a:gd name="T33" fmla="*/ 15 h 55"/>
                  <a:gd name="T34" fmla="*/ 30 w 42"/>
                  <a:gd name="T35" fmla="*/ 22 h 55"/>
                  <a:gd name="T36" fmla="*/ 34 w 42"/>
                  <a:gd name="T37" fmla="*/ 28 h 55"/>
                  <a:gd name="T38" fmla="*/ 39 w 42"/>
                  <a:gd name="T39" fmla="*/ 35 h 55"/>
                  <a:gd name="T40" fmla="*/ 41 w 42"/>
                  <a:gd name="T41" fmla="*/ 43 h 55"/>
                  <a:gd name="T42" fmla="*/ 42 w 42"/>
                  <a:gd name="T43"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5">
                    <a:moveTo>
                      <a:pt x="42" y="51"/>
                    </a:moveTo>
                    <a:lnTo>
                      <a:pt x="37" y="55"/>
                    </a:lnTo>
                    <a:lnTo>
                      <a:pt x="32" y="50"/>
                    </a:lnTo>
                    <a:lnTo>
                      <a:pt x="28" y="45"/>
                    </a:lnTo>
                    <a:lnTo>
                      <a:pt x="25" y="38"/>
                    </a:lnTo>
                    <a:lnTo>
                      <a:pt x="20" y="32"/>
                    </a:lnTo>
                    <a:lnTo>
                      <a:pt x="16" y="26"/>
                    </a:lnTo>
                    <a:lnTo>
                      <a:pt x="12" y="21"/>
                    </a:lnTo>
                    <a:lnTo>
                      <a:pt x="6" y="15"/>
                    </a:lnTo>
                    <a:lnTo>
                      <a:pt x="0" y="11"/>
                    </a:lnTo>
                    <a:lnTo>
                      <a:pt x="0" y="7"/>
                    </a:lnTo>
                    <a:lnTo>
                      <a:pt x="1" y="5"/>
                    </a:lnTo>
                    <a:lnTo>
                      <a:pt x="3" y="2"/>
                    </a:lnTo>
                    <a:lnTo>
                      <a:pt x="5" y="0"/>
                    </a:lnTo>
                    <a:lnTo>
                      <a:pt x="12" y="6"/>
                    </a:lnTo>
                    <a:lnTo>
                      <a:pt x="18" y="10"/>
                    </a:lnTo>
                    <a:lnTo>
                      <a:pt x="25" y="15"/>
                    </a:lnTo>
                    <a:lnTo>
                      <a:pt x="30" y="22"/>
                    </a:lnTo>
                    <a:lnTo>
                      <a:pt x="34" y="28"/>
                    </a:lnTo>
                    <a:lnTo>
                      <a:pt x="39" y="35"/>
                    </a:lnTo>
                    <a:lnTo>
                      <a:pt x="41" y="43"/>
                    </a:lnTo>
                    <a:lnTo>
                      <a:pt x="42" y="51"/>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6" name="Freeform 416"/>
              <p:cNvSpPr>
                <a:spLocks/>
              </p:cNvSpPr>
              <p:nvPr/>
            </p:nvSpPr>
            <p:spPr bwMode="auto">
              <a:xfrm>
                <a:off x="2088" y="1223"/>
                <a:ext cx="49" cy="61"/>
              </a:xfrm>
              <a:custGeom>
                <a:avLst/>
                <a:gdLst>
                  <a:gd name="T0" fmla="*/ 141 w 196"/>
                  <a:gd name="T1" fmla="*/ 223 h 245"/>
                  <a:gd name="T2" fmla="*/ 146 w 196"/>
                  <a:gd name="T3" fmla="*/ 228 h 245"/>
                  <a:gd name="T4" fmla="*/ 152 w 196"/>
                  <a:gd name="T5" fmla="*/ 232 h 245"/>
                  <a:gd name="T6" fmla="*/ 159 w 196"/>
                  <a:gd name="T7" fmla="*/ 234 h 245"/>
                  <a:gd name="T8" fmla="*/ 166 w 196"/>
                  <a:gd name="T9" fmla="*/ 236 h 245"/>
                  <a:gd name="T10" fmla="*/ 173 w 196"/>
                  <a:gd name="T11" fmla="*/ 238 h 245"/>
                  <a:gd name="T12" fmla="*/ 181 w 196"/>
                  <a:gd name="T13" fmla="*/ 238 h 245"/>
                  <a:gd name="T14" fmla="*/ 187 w 196"/>
                  <a:gd name="T15" fmla="*/ 238 h 245"/>
                  <a:gd name="T16" fmla="*/ 194 w 196"/>
                  <a:gd name="T17" fmla="*/ 238 h 245"/>
                  <a:gd name="T18" fmla="*/ 194 w 196"/>
                  <a:gd name="T19" fmla="*/ 239 h 245"/>
                  <a:gd name="T20" fmla="*/ 195 w 196"/>
                  <a:gd name="T21" fmla="*/ 241 h 245"/>
                  <a:gd name="T22" fmla="*/ 196 w 196"/>
                  <a:gd name="T23" fmla="*/ 242 h 245"/>
                  <a:gd name="T24" fmla="*/ 196 w 196"/>
                  <a:gd name="T25" fmla="*/ 244 h 245"/>
                  <a:gd name="T26" fmla="*/ 189 w 196"/>
                  <a:gd name="T27" fmla="*/ 245 h 245"/>
                  <a:gd name="T28" fmla="*/ 183 w 196"/>
                  <a:gd name="T29" fmla="*/ 244 h 245"/>
                  <a:gd name="T30" fmla="*/ 176 w 196"/>
                  <a:gd name="T31" fmla="*/ 243 h 245"/>
                  <a:gd name="T32" fmla="*/ 170 w 196"/>
                  <a:gd name="T33" fmla="*/ 241 h 245"/>
                  <a:gd name="T34" fmla="*/ 162 w 196"/>
                  <a:gd name="T35" fmla="*/ 240 h 245"/>
                  <a:gd name="T36" fmla="*/ 156 w 196"/>
                  <a:gd name="T37" fmla="*/ 239 h 245"/>
                  <a:gd name="T38" fmla="*/ 149 w 196"/>
                  <a:gd name="T39" fmla="*/ 238 h 245"/>
                  <a:gd name="T40" fmla="*/ 143 w 196"/>
                  <a:gd name="T41" fmla="*/ 239 h 245"/>
                  <a:gd name="T42" fmla="*/ 139 w 196"/>
                  <a:gd name="T43" fmla="*/ 238 h 245"/>
                  <a:gd name="T44" fmla="*/ 134 w 196"/>
                  <a:gd name="T45" fmla="*/ 233 h 245"/>
                  <a:gd name="T46" fmla="*/ 130 w 196"/>
                  <a:gd name="T47" fmla="*/ 231 h 245"/>
                  <a:gd name="T48" fmla="*/ 126 w 196"/>
                  <a:gd name="T49" fmla="*/ 232 h 245"/>
                  <a:gd name="T50" fmla="*/ 109 w 196"/>
                  <a:gd name="T51" fmla="*/ 222 h 245"/>
                  <a:gd name="T52" fmla="*/ 92 w 196"/>
                  <a:gd name="T53" fmla="*/ 210 h 245"/>
                  <a:gd name="T54" fmla="*/ 76 w 196"/>
                  <a:gd name="T55" fmla="*/ 196 h 245"/>
                  <a:gd name="T56" fmla="*/ 60 w 196"/>
                  <a:gd name="T57" fmla="*/ 182 h 245"/>
                  <a:gd name="T58" fmla="*/ 45 w 196"/>
                  <a:gd name="T59" fmla="*/ 166 h 245"/>
                  <a:gd name="T60" fmla="*/ 34 w 196"/>
                  <a:gd name="T61" fmla="*/ 150 h 245"/>
                  <a:gd name="T62" fmla="*/ 25 w 196"/>
                  <a:gd name="T63" fmla="*/ 131 h 245"/>
                  <a:gd name="T64" fmla="*/ 20 w 196"/>
                  <a:gd name="T65" fmla="*/ 113 h 245"/>
                  <a:gd name="T66" fmla="*/ 12 w 196"/>
                  <a:gd name="T67" fmla="*/ 105 h 245"/>
                  <a:gd name="T68" fmla="*/ 8 w 196"/>
                  <a:gd name="T69" fmla="*/ 95 h 245"/>
                  <a:gd name="T70" fmla="*/ 4 w 196"/>
                  <a:gd name="T71" fmla="*/ 83 h 245"/>
                  <a:gd name="T72" fmla="*/ 0 w 196"/>
                  <a:gd name="T73" fmla="*/ 72 h 245"/>
                  <a:gd name="T74" fmla="*/ 2 w 196"/>
                  <a:gd name="T75" fmla="*/ 0 h 245"/>
                  <a:gd name="T76" fmla="*/ 8 w 196"/>
                  <a:gd name="T77" fmla="*/ 33 h 245"/>
                  <a:gd name="T78" fmla="*/ 17 w 196"/>
                  <a:gd name="T79" fmla="*/ 65 h 245"/>
                  <a:gd name="T80" fmla="*/ 29 w 196"/>
                  <a:gd name="T81" fmla="*/ 98 h 245"/>
                  <a:gd name="T82" fmla="*/ 44 w 196"/>
                  <a:gd name="T83" fmla="*/ 129 h 245"/>
                  <a:gd name="T84" fmla="*/ 63 w 196"/>
                  <a:gd name="T85" fmla="*/ 158 h 245"/>
                  <a:gd name="T86" fmla="*/ 84 w 196"/>
                  <a:gd name="T87" fmla="*/ 184 h 245"/>
                  <a:gd name="T88" fmla="*/ 110 w 196"/>
                  <a:gd name="T89" fmla="*/ 206 h 245"/>
                  <a:gd name="T90" fmla="*/ 141 w 196"/>
                  <a:gd name="T91"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245">
                    <a:moveTo>
                      <a:pt x="141" y="223"/>
                    </a:moveTo>
                    <a:lnTo>
                      <a:pt x="146" y="228"/>
                    </a:lnTo>
                    <a:lnTo>
                      <a:pt x="152" y="232"/>
                    </a:lnTo>
                    <a:lnTo>
                      <a:pt x="159" y="234"/>
                    </a:lnTo>
                    <a:lnTo>
                      <a:pt x="166" y="236"/>
                    </a:lnTo>
                    <a:lnTo>
                      <a:pt x="173" y="238"/>
                    </a:lnTo>
                    <a:lnTo>
                      <a:pt x="181" y="238"/>
                    </a:lnTo>
                    <a:lnTo>
                      <a:pt x="187" y="238"/>
                    </a:lnTo>
                    <a:lnTo>
                      <a:pt x="194" y="238"/>
                    </a:lnTo>
                    <a:lnTo>
                      <a:pt x="194" y="239"/>
                    </a:lnTo>
                    <a:lnTo>
                      <a:pt x="195" y="241"/>
                    </a:lnTo>
                    <a:lnTo>
                      <a:pt x="196" y="242"/>
                    </a:lnTo>
                    <a:lnTo>
                      <a:pt x="196" y="244"/>
                    </a:lnTo>
                    <a:lnTo>
                      <a:pt x="189" y="245"/>
                    </a:lnTo>
                    <a:lnTo>
                      <a:pt x="183" y="244"/>
                    </a:lnTo>
                    <a:lnTo>
                      <a:pt x="176" y="243"/>
                    </a:lnTo>
                    <a:lnTo>
                      <a:pt x="170" y="241"/>
                    </a:lnTo>
                    <a:lnTo>
                      <a:pt x="162" y="240"/>
                    </a:lnTo>
                    <a:lnTo>
                      <a:pt x="156" y="239"/>
                    </a:lnTo>
                    <a:lnTo>
                      <a:pt x="149" y="238"/>
                    </a:lnTo>
                    <a:lnTo>
                      <a:pt x="143" y="239"/>
                    </a:lnTo>
                    <a:lnTo>
                      <a:pt x="139" y="238"/>
                    </a:lnTo>
                    <a:lnTo>
                      <a:pt x="134" y="233"/>
                    </a:lnTo>
                    <a:lnTo>
                      <a:pt x="130" y="231"/>
                    </a:lnTo>
                    <a:lnTo>
                      <a:pt x="126" y="232"/>
                    </a:lnTo>
                    <a:lnTo>
                      <a:pt x="109" y="222"/>
                    </a:lnTo>
                    <a:lnTo>
                      <a:pt x="92" y="210"/>
                    </a:lnTo>
                    <a:lnTo>
                      <a:pt x="76" y="196"/>
                    </a:lnTo>
                    <a:lnTo>
                      <a:pt x="60" y="182"/>
                    </a:lnTo>
                    <a:lnTo>
                      <a:pt x="45" y="166"/>
                    </a:lnTo>
                    <a:lnTo>
                      <a:pt x="34" y="150"/>
                    </a:lnTo>
                    <a:lnTo>
                      <a:pt x="25" y="131"/>
                    </a:lnTo>
                    <a:lnTo>
                      <a:pt x="20" y="113"/>
                    </a:lnTo>
                    <a:lnTo>
                      <a:pt x="12" y="105"/>
                    </a:lnTo>
                    <a:lnTo>
                      <a:pt x="8" y="95"/>
                    </a:lnTo>
                    <a:lnTo>
                      <a:pt x="4" y="83"/>
                    </a:lnTo>
                    <a:lnTo>
                      <a:pt x="0" y="72"/>
                    </a:lnTo>
                    <a:lnTo>
                      <a:pt x="2" y="0"/>
                    </a:lnTo>
                    <a:lnTo>
                      <a:pt x="8" y="33"/>
                    </a:lnTo>
                    <a:lnTo>
                      <a:pt x="17" y="65"/>
                    </a:lnTo>
                    <a:lnTo>
                      <a:pt x="29" y="98"/>
                    </a:lnTo>
                    <a:lnTo>
                      <a:pt x="44" y="129"/>
                    </a:lnTo>
                    <a:lnTo>
                      <a:pt x="63" y="158"/>
                    </a:lnTo>
                    <a:lnTo>
                      <a:pt x="84" y="184"/>
                    </a:lnTo>
                    <a:lnTo>
                      <a:pt x="110" y="206"/>
                    </a:lnTo>
                    <a:lnTo>
                      <a:pt x="141" y="223"/>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7" name="Freeform 417"/>
              <p:cNvSpPr>
                <a:spLocks/>
              </p:cNvSpPr>
              <p:nvPr/>
            </p:nvSpPr>
            <p:spPr bwMode="auto">
              <a:xfrm>
                <a:off x="2136" y="1226"/>
                <a:ext cx="24" cy="12"/>
              </a:xfrm>
              <a:custGeom>
                <a:avLst/>
                <a:gdLst>
                  <a:gd name="T0" fmla="*/ 94 w 94"/>
                  <a:gd name="T1" fmla="*/ 1 h 50"/>
                  <a:gd name="T2" fmla="*/ 90 w 94"/>
                  <a:gd name="T3" fmla="*/ 9 h 50"/>
                  <a:gd name="T4" fmla="*/ 84 w 94"/>
                  <a:gd name="T5" fmla="*/ 18 h 50"/>
                  <a:gd name="T6" fmla="*/ 78 w 94"/>
                  <a:gd name="T7" fmla="*/ 25 h 50"/>
                  <a:gd name="T8" fmla="*/ 71 w 94"/>
                  <a:gd name="T9" fmla="*/ 33 h 50"/>
                  <a:gd name="T10" fmla="*/ 65 w 94"/>
                  <a:gd name="T11" fmla="*/ 39 h 50"/>
                  <a:gd name="T12" fmla="*/ 56 w 94"/>
                  <a:gd name="T13" fmla="*/ 45 h 50"/>
                  <a:gd name="T14" fmla="*/ 47 w 94"/>
                  <a:gd name="T15" fmla="*/ 48 h 50"/>
                  <a:gd name="T16" fmla="*/ 38 w 94"/>
                  <a:gd name="T17" fmla="*/ 50 h 50"/>
                  <a:gd name="T18" fmla="*/ 32 w 94"/>
                  <a:gd name="T19" fmla="*/ 50 h 50"/>
                  <a:gd name="T20" fmla="*/ 27 w 94"/>
                  <a:gd name="T21" fmla="*/ 50 h 50"/>
                  <a:gd name="T22" fmla="*/ 21 w 94"/>
                  <a:gd name="T23" fmla="*/ 50 h 50"/>
                  <a:gd name="T24" fmla="*/ 16 w 94"/>
                  <a:gd name="T25" fmla="*/ 49 h 50"/>
                  <a:gd name="T26" fmla="*/ 11 w 94"/>
                  <a:gd name="T27" fmla="*/ 48 h 50"/>
                  <a:gd name="T28" fmla="*/ 6 w 94"/>
                  <a:gd name="T29" fmla="*/ 45 h 50"/>
                  <a:gd name="T30" fmla="*/ 2 w 94"/>
                  <a:gd name="T31" fmla="*/ 41 h 50"/>
                  <a:gd name="T32" fmla="*/ 0 w 94"/>
                  <a:gd name="T33" fmla="*/ 37 h 50"/>
                  <a:gd name="T34" fmla="*/ 28 w 94"/>
                  <a:gd name="T35" fmla="*/ 46 h 50"/>
                  <a:gd name="T36" fmla="*/ 38 w 94"/>
                  <a:gd name="T37" fmla="*/ 44 h 50"/>
                  <a:gd name="T38" fmla="*/ 45 w 94"/>
                  <a:gd name="T39" fmla="*/ 40 h 50"/>
                  <a:gd name="T40" fmla="*/ 54 w 94"/>
                  <a:gd name="T41" fmla="*/ 35 h 50"/>
                  <a:gd name="T42" fmla="*/ 60 w 94"/>
                  <a:gd name="T43" fmla="*/ 30 h 50"/>
                  <a:gd name="T44" fmla="*/ 67 w 94"/>
                  <a:gd name="T45" fmla="*/ 22 h 50"/>
                  <a:gd name="T46" fmla="*/ 73 w 94"/>
                  <a:gd name="T47" fmla="*/ 16 h 50"/>
                  <a:gd name="T48" fmla="*/ 80 w 94"/>
                  <a:gd name="T49" fmla="*/ 8 h 50"/>
                  <a:gd name="T50" fmla="*/ 85 w 94"/>
                  <a:gd name="T51" fmla="*/ 0 h 50"/>
                  <a:gd name="T52" fmla="*/ 94 w 94"/>
                  <a:gd name="T5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50">
                    <a:moveTo>
                      <a:pt x="94" y="1"/>
                    </a:moveTo>
                    <a:lnTo>
                      <a:pt x="90" y="9"/>
                    </a:lnTo>
                    <a:lnTo>
                      <a:pt x="84" y="18"/>
                    </a:lnTo>
                    <a:lnTo>
                      <a:pt x="78" y="25"/>
                    </a:lnTo>
                    <a:lnTo>
                      <a:pt x="71" y="33"/>
                    </a:lnTo>
                    <a:lnTo>
                      <a:pt x="65" y="39"/>
                    </a:lnTo>
                    <a:lnTo>
                      <a:pt x="56" y="45"/>
                    </a:lnTo>
                    <a:lnTo>
                      <a:pt x="47" y="48"/>
                    </a:lnTo>
                    <a:lnTo>
                      <a:pt x="38" y="50"/>
                    </a:lnTo>
                    <a:lnTo>
                      <a:pt x="32" y="50"/>
                    </a:lnTo>
                    <a:lnTo>
                      <a:pt x="27" y="50"/>
                    </a:lnTo>
                    <a:lnTo>
                      <a:pt x="21" y="50"/>
                    </a:lnTo>
                    <a:lnTo>
                      <a:pt x="16" y="49"/>
                    </a:lnTo>
                    <a:lnTo>
                      <a:pt x="11" y="48"/>
                    </a:lnTo>
                    <a:lnTo>
                      <a:pt x="6" y="45"/>
                    </a:lnTo>
                    <a:lnTo>
                      <a:pt x="2" y="41"/>
                    </a:lnTo>
                    <a:lnTo>
                      <a:pt x="0" y="37"/>
                    </a:lnTo>
                    <a:lnTo>
                      <a:pt x="28" y="46"/>
                    </a:lnTo>
                    <a:lnTo>
                      <a:pt x="38" y="44"/>
                    </a:lnTo>
                    <a:lnTo>
                      <a:pt x="45" y="40"/>
                    </a:lnTo>
                    <a:lnTo>
                      <a:pt x="54" y="35"/>
                    </a:lnTo>
                    <a:lnTo>
                      <a:pt x="60" y="30"/>
                    </a:lnTo>
                    <a:lnTo>
                      <a:pt x="67" y="22"/>
                    </a:lnTo>
                    <a:lnTo>
                      <a:pt x="73" y="16"/>
                    </a:lnTo>
                    <a:lnTo>
                      <a:pt x="80" y="8"/>
                    </a:lnTo>
                    <a:lnTo>
                      <a:pt x="85" y="0"/>
                    </a:lnTo>
                    <a:lnTo>
                      <a:pt x="94" y="1"/>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8" name="Freeform 418"/>
              <p:cNvSpPr>
                <a:spLocks/>
              </p:cNvSpPr>
              <p:nvPr/>
            </p:nvSpPr>
            <p:spPr bwMode="auto">
              <a:xfrm>
                <a:off x="2320" y="1226"/>
                <a:ext cx="4" cy="3"/>
              </a:xfrm>
              <a:custGeom>
                <a:avLst/>
                <a:gdLst>
                  <a:gd name="T0" fmla="*/ 15 w 15"/>
                  <a:gd name="T1" fmla="*/ 7 h 12"/>
                  <a:gd name="T2" fmla="*/ 11 w 15"/>
                  <a:gd name="T3" fmla="*/ 7 h 12"/>
                  <a:gd name="T4" fmla="*/ 7 w 15"/>
                  <a:gd name="T5" fmla="*/ 8 h 12"/>
                  <a:gd name="T6" fmla="*/ 4 w 15"/>
                  <a:gd name="T7" fmla="*/ 10 h 12"/>
                  <a:gd name="T8" fmla="*/ 1 w 15"/>
                  <a:gd name="T9" fmla="*/ 12 h 12"/>
                  <a:gd name="T10" fmla="*/ 0 w 15"/>
                  <a:gd name="T11" fmla="*/ 0 h 12"/>
                  <a:gd name="T12" fmla="*/ 15 w 15"/>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15" y="7"/>
                    </a:moveTo>
                    <a:lnTo>
                      <a:pt x="11" y="7"/>
                    </a:lnTo>
                    <a:lnTo>
                      <a:pt x="7" y="8"/>
                    </a:lnTo>
                    <a:lnTo>
                      <a:pt x="4" y="10"/>
                    </a:lnTo>
                    <a:lnTo>
                      <a:pt x="1" y="12"/>
                    </a:lnTo>
                    <a:lnTo>
                      <a:pt x="0" y="0"/>
                    </a:lnTo>
                    <a:lnTo>
                      <a:pt x="15" y="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59" name="Freeform 419"/>
              <p:cNvSpPr>
                <a:spLocks/>
              </p:cNvSpPr>
              <p:nvPr/>
            </p:nvSpPr>
            <p:spPr bwMode="auto">
              <a:xfrm>
                <a:off x="2345" y="1226"/>
                <a:ext cx="49" cy="80"/>
              </a:xfrm>
              <a:custGeom>
                <a:avLst/>
                <a:gdLst>
                  <a:gd name="T0" fmla="*/ 6 w 196"/>
                  <a:gd name="T1" fmla="*/ 83 h 317"/>
                  <a:gd name="T2" fmla="*/ 10 w 196"/>
                  <a:gd name="T3" fmla="*/ 97 h 317"/>
                  <a:gd name="T4" fmla="*/ 12 w 196"/>
                  <a:gd name="T5" fmla="*/ 110 h 317"/>
                  <a:gd name="T6" fmla="*/ 15 w 196"/>
                  <a:gd name="T7" fmla="*/ 124 h 317"/>
                  <a:gd name="T8" fmla="*/ 19 w 196"/>
                  <a:gd name="T9" fmla="*/ 138 h 317"/>
                  <a:gd name="T10" fmla="*/ 23 w 196"/>
                  <a:gd name="T11" fmla="*/ 157 h 317"/>
                  <a:gd name="T12" fmla="*/ 29 w 196"/>
                  <a:gd name="T13" fmla="*/ 175 h 317"/>
                  <a:gd name="T14" fmla="*/ 38 w 196"/>
                  <a:gd name="T15" fmla="*/ 192 h 317"/>
                  <a:gd name="T16" fmla="*/ 48 w 196"/>
                  <a:gd name="T17" fmla="*/ 210 h 317"/>
                  <a:gd name="T18" fmla="*/ 59 w 196"/>
                  <a:gd name="T19" fmla="*/ 227 h 317"/>
                  <a:gd name="T20" fmla="*/ 70 w 196"/>
                  <a:gd name="T21" fmla="*/ 242 h 317"/>
                  <a:gd name="T22" fmla="*/ 83 w 196"/>
                  <a:gd name="T23" fmla="*/ 257 h 317"/>
                  <a:gd name="T24" fmla="*/ 96 w 196"/>
                  <a:gd name="T25" fmla="*/ 271 h 317"/>
                  <a:gd name="T26" fmla="*/ 107 w 196"/>
                  <a:gd name="T27" fmla="*/ 280 h 317"/>
                  <a:gd name="T28" fmla="*/ 118 w 196"/>
                  <a:gd name="T29" fmla="*/ 286 h 317"/>
                  <a:gd name="T30" fmla="*/ 130 w 196"/>
                  <a:gd name="T31" fmla="*/ 294 h 317"/>
                  <a:gd name="T32" fmla="*/ 143 w 196"/>
                  <a:gd name="T33" fmla="*/ 299 h 317"/>
                  <a:gd name="T34" fmla="*/ 156 w 196"/>
                  <a:gd name="T35" fmla="*/ 304 h 317"/>
                  <a:gd name="T36" fmla="*/ 169 w 196"/>
                  <a:gd name="T37" fmla="*/ 307 h 317"/>
                  <a:gd name="T38" fmla="*/ 182 w 196"/>
                  <a:gd name="T39" fmla="*/ 309 h 317"/>
                  <a:gd name="T40" fmla="*/ 196 w 196"/>
                  <a:gd name="T41" fmla="*/ 310 h 317"/>
                  <a:gd name="T42" fmla="*/ 196 w 196"/>
                  <a:gd name="T43" fmla="*/ 317 h 317"/>
                  <a:gd name="T44" fmla="*/ 181 w 196"/>
                  <a:gd name="T45" fmla="*/ 315 h 317"/>
                  <a:gd name="T46" fmla="*/ 166 w 196"/>
                  <a:gd name="T47" fmla="*/ 311 h 317"/>
                  <a:gd name="T48" fmla="*/ 152 w 196"/>
                  <a:gd name="T49" fmla="*/ 307 h 317"/>
                  <a:gd name="T50" fmla="*/ 138 w 196"/>
                  <a:gd name="T51" fmla="*/ 302 h 317"/>
                  <a:gd name="T52" fmla="*/ 125 w 196"/>
                  <a:gd name="T53" fmla="*/ 296 h 317"/>
                  <a:gd name="T54" fmla="*/ 111 w 196"/>
                  <a:gd name="T55" fmla="*/ 290 h 317"/>
                  <a:gd name="T56" fmla="*/ 98 w 196"/>
                  <a:gd name="T57" fmla="*/ 283 h 317"/>
                  <a:gd name="T58" fmla="*/ 85 w 196"/>
                  <a:gd name="T59" fmla="*/ 276 h 317"/>
                  <a:gd name="T60" fmla="*/ 74 w 196"/>
                  <a:gd name="T61" fmla="*/ 264 h 317"/>
                  <a:gd name="T62" fmla="*/ 62 w 196"/>
                  <a:gd name="T63" fmla="*/ 251 h 317"/>
                  <a:gd name="T64" fmla="*/ 51 w 196"/>
                  <a:gd name="T65" fmla="*/ 239 h 317"/>
                  <a:gd name="T66" fmla="*/ 41 w 196"/>
                  <a:gd name="T67" fmla="*/ 226 h 317"/>
                  <a:gd name="T68" fmla="*/ 33 w 196"/>
                  <a:gd name="T69" fmla="*/ 213 h 317"/>
                  <a:gd name="T70" fmla="*/ 24 w 196"/>
                  <a:gd name="T71" fmla="*/ 200 h 317"/>
                  <a:gd name="T72" fmla="*/ 19 w 196"/>
                  <a:gd name="T73" fmla="*/ 185 h 317"/>
                  <a:gd name="T74" fmla="*/ 14 w 196"/>
                  <a:gd name="T75" fmla="*/ 170 h 317"/>
                  <a:gd name="T76" fmla="*/ 15 w 196"/>
                  <a:gd name="T77" fmla="*/ 170 h 317"/>
                  <a:gd name="T78" fmla="*/ 7 w 196"/>
                  <a:gd name="T79" fmla="*/ 141 h 317"/>
                  <a:gd name="T80" fmla="*/ 3 w 196"/>
                  <a:gd name="T81" fmla="*/ 112 h 317"/>
                  <a:gd name="T82" fmla="*/ 1 w 196"/>
                  <a:gd name="T83" fmla="*/ 82 h 317"/>
                  <a:gd name="T84" fmla="*/ 0 w 196"/>
                  <a:gd name="T85" fmla="*/ 49 h 317"/>
                  <a:gd name="T86" fmla="*/ 12 w 196"/>
                  <a:gd name="T87" fmla="*/ 0 h 317"/>
                  <a:gd name="T88" fmla="*/ 9 w 196"/>
                  <a:gd name="T89" fmla="*/ 20 h 317"/>
                  <a:gd name="T90" fmla="*/ 6 w 196"/>
                  <a:gd name="T91" fmla="*/ 41 h 317"/>
                  <a:gd name="T92" fmla="*/ 4 w 196"/>
                  <a:gd name="T93" fmla="*/ 61 h 317"/>
                  <a:gd name="T94" fmla="*/ 6 w 196"/>
                  <a:gd name="T95" fmla="*/ 8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 h="317">
                    <a:moveTo>
                      <a:pt x="6" y="83"/>
                    </a:moveTo>
                    <a:lnTo>
                      <a:pt x="10" y="97"/>
                    </a:lnTo>
                    <a:lnTo>
                      <a:pt x="12" y="110"/>
                    </a:lnTo>
                    <a:lnTo>
                      <a:pt x="15" y="124"/>
                    </a:lnTo>
                    <a:lnTo>
                      <a:pt x="19" y="138"/>
                    </a:lnTo>
                    <a:lnTo>
                      <a:pt x="23" y="157"/>
                    </a:lnTo>
                    <a:lnTo>
                      <a:pt x="29" y="175"/>
                    </a:lnTo>
                    <a:lnTo>
                      <a:pt x="38" y="192"/>
                    </a:lnTo>
                    <a:lnTo>
                      <a:pt x="48" y="210"/>
                    </a:lnTo>
                    <a:lnTo>
                      <a:pt x="59" y="227"/>
                    </a:lnTo>
                    <a:lnTo>
                      <a:pt x="70" y="242"/>
                    </a:lnTo>
                    <a:lnTo>
                      <a:pt x="83" y="257"/>
                    </a:lnTo>
                    <a:lnTo>
                      <a:pt x="96" y="271"/>
                    </a:lnTo>
                    <a:lnTo>
                      <a:pt x="107" y="280"/>
                    </a:lnTo>
                    <a:lnTo>
                      <a:pt x="118" y="286"/>
                    </a:lnTo>
                    <a:lnTo>
                      <a:pt x="130" y="294"/>
                    </a:lnTo>
                    <a:lnTo>
                      <a:pt x="143" y="299"/>
                    </a:lnTo>
                    <a:lnTo>
                      <a:pt x="156" y="304"/>
                    </a:lnTo>
                    <a:lnTo>
                      <a:pt x="169" y="307"/>
                    </a:lnTo>
                    <a:lnTo>
                      <a:pt x="182" y="309"/>
                    </a:lnTo>
                    <a:lnTo>
                      <a:pt x="196" y="310"/>
                    </a:lnTo>
                    <a:lnTo>
                      <a:pt x="196" y="317"/>
                    </a:lnTo>
                    <a:lnTo>
                      <a:pt x="181" y="315"/>
                    </a:lnTo>
                    <a:lnTo>
                      <a:pt x="166" y="311"/>
                    </a:lnTo>
                    <a:lnTo>
                      <a:pt x="152" y="307"/>
                    </a:lnTo>
                    <a:lnTo>
                      <a:pt x="138" y="302"/>
                    </a:lnTo>
                    <a:lnTo>
                      <a:pt x="125" y="296"/>
                    </a:lnTo>
                    <a:lnTo>
                      <a:pt x="111" y="290"/>
                    </a:lnTo>
                    <a:lnTo>
                      <a:pt x="98" y="283"/>
                    </a:lnTo>
                    <a:lnTo>
                      <a:pt x="85" y="276"/>
                    </a:lnTo>
                    <a:lnTo>
                      <a:pt x="74" y="264"/>
                    </a:lnTo>
                    <a:lnTo>
                      <a:pt x="62" y="251"/>
                    </a:lnTo>
                    <a:lnTo>
                      <a:pt x="51" y="239"/>
                    </a:lnTo>
                    <a:lnTo>
                      <a:pt x="41" y="226"/>
                    </a:lnTo>
                    <a:lnTo>
                      <a:pt x="33" y="213"/>
                    </a:lnTo>
                    <a:lnTo>
                      <a:pt x="24" y="200"/>
                    </a:lnTo>
                    <a:lnTo>
                      <a:pt x="19" y="185"/>
                    </a:lnTo>
                    <a:lnTo>
                      <a:pt x="14" y="170"/>
                    </a:lnTo>
                    <a:lnTo>
                      <a:pt x="15" y="170"/>
                    </a:lnTo>
                    <a:lnTo>
                      <a:pt x="7" y="141"/>
                    </a:lnTo>
                    <a:lnTo>
                      <a:pt x="3" y="112"/>
                    </a:lnTo>
                    <a:lnTo>
                      <a:pt x="1" y="82"/>
                    </a:lnTo>
                    <a:lnTo>
                      <a:pt x="0" y="49"/>
                    </a:lnTo>
                    <a:lnTo>
                      <a:pt x="12" y="0"/>
                    </a:lnTo>
                    <a:lnTo>
                      <a:pt x="9" y="20"/>
                    </a:lnTo>
                    <a:lnTo>
                      <a:pt x="6" y="41"/>
                    </a:lnTo>
                    <a:lnTo>
                      <a:pt x="4" y="61"/>
                    </a:lnTo>
                    <a:lnTo>
                      <a:pt x="6" y="83"/>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0" name="Freeform 420"/>
              <p:cNvSpPr>
                <a:spLocks/>
              </p:cNvSpPr>
              <p:nvPr/>
            </p:nvSpPr>
            <p:spPr bwMode="auto">
              <a:xfrm>
                <a:off x="2362" y="1227"/>
                <a:ext cx="30" cy="53"/>
              </a:xfrm>
              <a:custGeom>
                <a:avLst/>
                <a:gdLst>
                  <a:gd name="T0" fmla="*/ 68 w 119"/>
                  <a:gd name="T1" fmla="*/ 181 h 212"/>
                  <a:gd name="T2" fmla="*/ 73 w 119"/>
                  <a:gd name="T3" fmla="*/ 186 h 212"/>
                  <a:gd name="T4" fmla="*/ 80 w 119"/>
                  <a:gd name="T5" fmla="*/ 190 h 212"/>
                  <a:gd name="T6" fmla="*/ 85 w 119"/>
                  <a:gd name="T7" fmla="*/ 195 h 212"/>
                  <a:gd name="T8" fmla="*/ 92 w 119"/>
                  <a:gd name="T9" fmla="*/ 197 h 212"/>
                  <a:gd name="T10" fmla="*/ 99 w 119"/>
                  <a:gd name="T11" fmla="*/ 200 h 212"/>
                  <a:gd name="T12" fmla="*/ 106 w 119"/>
                  <a:gd name="T13" fmla="*/ 202 h 212"/>
                  <a:gd name="T14" fmla="*/ 112 w 119"/>
                  <a:gd name="T15" fmla="*/ 204 h 212"/>
                  <a:gd name="T16" fmla="*/ 119 w 119"/>
                  <a:gd name="T17" fmla="*/ 207 h 212"/>
                  <a:gd name="T18" fmla="*/ 119 w 119"/>
                  <a:gd name="T19" fmla="*/ 212 h 212"/>
                  <a:gd name="T20" fmla="*/ 110 w 119"/>
                  <a:gd name="T21" fmla="*/ 211 h 212"/>
                  <a:gd name="T22" fmla="*/ 100 w 119"/>
                  <a:gd name="T23" fmla="*/ 208 h 212"/>
                  <a:gd name="T24" fmla="*/ 93 w 119"/>
                  <a:gd name="T25" fmla="*/ 204 h 212"/>
                  <a:gd name="T26" fmla="*/ 84 w 119"/>
                  <a:gd name="T27" fmla="*/ 200 h 212"/>
                  <a:gd name="T28" fmla="*/ 75 w 119"/>
                  <a:gd name="T29" fmla="*/ 196 h 212"/>
                  <a:gd name="T30" fmla="*/ 68 w 119"/>
                  <a:gd name="T31" fmla="*/ 191 h 212"/>
                  <a:gd name="T32" fmla="*/ 59 w 119"/>
                  <a:gd name="T33" fmla="*/ 188 h 212"/>
                  <a:gd name="T34" fmla="*/ 52 w 119"/>
                  <a:gd name="T35" fmla="*/ 185 h 212"/>
                  <a:gd name="T36" fmla="*/ 42 w 119"/>
                  <a:gd name="T37" fmla="*/ 171 h 212"/>
                  <a:gd name="T38" fmla="*/ 33 w 119"/>
                  <a:gd name="T39" fmla="*/ 158 h 212"/>
                  <a:gd name="T40" fmla="*/ 26 w 119"/>
                  <a:gd name="T41" fmla="*/ 144 h 212"/>
                  <a:gd name="T42" fmla="*/ 18 w 119"/>
                  <a:gd name="T43" fmla="*/ 129 h 212"/>
                  <a:gd name="T44" fmla="*/ 11 w 119"/>
                  <a:gd name="T45" fmla="*/ 113 h 212"/>
                  <a:gd name="T46" fmla="*/ 7 w 119"/>
                  <a:gd name="T47" fmla="*/ 98 h 212"/>
                  <a:gd name="T48" fmla="*/ 3 w 119"/>
                  <a:gd name="T49" fmla="*/ 82 h 212"/>
                  <a:gd name="T50" fmla="*/ 0 w 119"/>
                  <a:gd name="T51" fmla="*/ 66 h 212"/>
                  <a:gd name="T52" fmla="*/ 5 w 119"/>
                  <a:gd name="T53" fmla="*/ 57 h 212"/>
                  <a:gd name="T54" fmla="*/ 5 w 119"/>
                  <a:gd name="T55" fmla="*/ 48 h 212"/>
                  <a:gd name="T56" fmla="*/ 4 w 119"/>
                  <a:gd name="T57" fmla="*/ 39 h 212"/>
                  <a:gd name="T58" fmla="*/ 5 w 119"/>
                  <a:gd name="T59" fmla="*/ 29 h 212"/>
                  <a:gd name="T60" fmla="*/ 7 w 119"/>
                  <a:gd name="T61" fmla="*/ 21 h 212"/>
                  <a:gd name="T62" fmla="*/ 9 w 119"/>
                  <a:gd name="T63" fmla="*/ 13 h 212"/>
                  <a:gd name="T64" fmla="*/ 13 w 119"/>
                  <a:gd name="T65" fmla="*/ 6 h 212"/>
                  <a:gd name="T66" fmla="*/ 17 w 119"/>
                  <a:gd name="T67" fmla="*/ 0 h 212"/>
                  <a:gd name="T68" fmla="*/ 10 w 119"/>
                  <a:gd name="T69" fmla="*/ 25 h 212"/>
                  <a:gd name="T70" fmla="*/ 9 w 119"/>
                  <a:gd name="T71" fmla="*/ 48 h 212"/>
                  <a:gd name="T72" fmla="*/ 11 w 119"/>
                  <a:gd name="T73" fmla="*/ 73 h 212"/>
                  <a:gd name="T74" fmla="*/ 18 w 119"/>
                  <a:gd name="T75" fmla="*/ 96 h 212"/>
                  <a:gd name="T76" fmla="*/ 28 w 119"/>
                  <a:gd name="T77" fmla="*/ 119 h 212"/>
                  <a:gd name="T78" fmla="*/ 40 w 119"/>
                  <a:gd name="T79" fmla="*/ 140 h 212"/>
                  <a:gd name="T80" fmla="*/ 53 w 119"/>
                  <a:gd name="T81" fmla="*/ 161 h 212"/>
                  <a:gd name="T82" fmla="*/ 68 w 119"/>
                  <a:gd name="T83" fmla="*/ 18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 h="212">
                    <a:moveTo>
                      <a:pt x="68" y="181"/>
                    </a:moveTo>
                    <a:lnTo>
                      <a:pt x="73" y="186"/>
                    </a:lnTo>
                    <a:lnTo>
                      <a:pt x="80" y="190"/>
                    </a:lnTo>
                    <a:lnTo>
                      <a:pt x="85" y="195"/>
                    </a:lnTo>
                    <a:lnTo>
                      <a:pt x="92" y="197"/>
                    </a:lnTo>
                    <a:lnTo>
                      <a:pt x="99" y="200"/>
                    </a:lnTo>
                    <a:lnTo>
                      <a:pt x="106" y="202"/>
                    </a:lnTo>
                    <a:lnTo>
                      <a:pt x="112" y="204"/>
                    </a:lnTo>
                    <a:lnTo>
                      <a:pt x="119" y="207"/>
                    </a:lnTo>
                    <a:lnTo>
                      <a:pt x="119" y="212"/>
                    </a:lnTo>
                    <a:lnTo>
                      <a:pt x="110" y="211"/>
                    </a:lnTo>
                    <a:lnTo>
                      <a:pt x="100" y="208"/>
                    </a:lnTo>
                    <a:lnTo>
                      <a:pt x="93" y="204"/>
                    </a:lnTo>
                    <a:lnTo>
                      <a:pt x="84" y="200"/>
                    </a:lnTo>
                    <a:lnTo>
                      <a:pt x="75" y="196"/>
                    </a:lnTo>
                    <a:lnTo>
                      <a:pt x="68" y="191"/>
                    </a:lnTo>
                    <a:lnTo>
                      <a:pt x="59" y="188"/>
                    </a:lnTo>
                    <a:lnTo>
                      <a:pt x="52" y="185"/>
                    </a:lnTo>
                    <a:lnTo>
                      <a:pt x="42" y="171"/>
                    </a:lnTo>
                    <a:lnTo>
                      <a:pt x="33" y="158"/>
                    </a:lnTo>
                    <a:lnTo>
                      <a:pt x="26" y="144"/>
                    </a:lnTo>
                    <a:lnTo>
                      <a:pt x="18" y="129"/>
                    </a:lnTo>
                    <a:lnTo>
                      <a:pt x="11" y="113"/>
                    </a:lnTo>
                    <a:lnTo>
                      <a:pt x="7" y="98"/>
                    </a:lnTo>
                    <a:lnTo>
                      <a:pt x="3" y="82"/>
                    </a:lnTo>
                    <a:lnTo>
                      <a:pt x="0" y="66"/>
                    </a:lnTo>
                    <a:lnTo>
                      <a:pt x="5" y="57"/>
                    </a:lnTo>
                    <a:lnTo>
                      <a:pt x="5" y="48"/>
                    </a:lnTo>
                    <a:lnTo>
                      <a:pt x="4" y="39"/>
                    </a:lnTo>
                    <a:lnTo>
                      <a:pt x="5" y="29"/>
                    </a:lnTo>
                    <a:lnTo>
                      <a:pt x="7" y="21"/>
                    </a:lnTo>
                    <a:lnTo>
                      <a:pt x="9" y="13"/>
                    </a:lnTo>
                    <a:lnTo>
                      <a:pt x="13" y="6"/>
                    </a:lnTo>
                    <a:lnTo>
                      <a:pt x="17" y="0"/>
                    </a:lnTo>
                    <a:lnTo>
                      <a:pt x="10" y="25"/>
                    </a:lnTo>
                    <a:lnTo>
                      <a:pt x="9" y="48"/>
                    </a:lnTo>
                    <a:lnTo>
                      <a:pt x="11" y="73"/>
                    </a:lnTo>
                    <a:lnTo>
                      <a:pt x="18" y="96"/>
                    </a:lnTo>
                    <a:lnTo>
                      <a:pt x="28" y="119"/>
                    </a:lnTo>
                    <a:lnTo>
                      <a:pt x="40" y="140"/>
                    </a:lnTo>
                    <a:lnTo>
                      <a:pt x="53" y="161"/>
                    </a:lnTo>
                    <a:lnTo>
                      <a:pt x="68" y="181"/>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1" name="Freeform 421"/>
              <p:cNvSpPr>
                <a:spLocks/>
              </p:cNvSpPr>
              <p:nvPr/>
            </p:nvSpPr>
            <p:spPr bwMode="auto">
              <a:xfrm>
                <a:off x="2351" y="1228"/>
                <a:ext cx="41" cy="68"/>
              </a:xfrm>
              <a:custGeom>
                <a:avLst/>
                <a:gdLst>
                  <a:gd name="T0" fmla="*/ 4 w 166"/>
                  <a:gd name="T1" fmla="*/ 62 h 275"/>
                  <a:gd name="T2" fmla="*/ 5 w 166"/>
                  <a:gd name="T3" fmla="*/ 81 h 275"/>
                  <a:gd name="T4" fmla="*/ 11 w 166"/>
                  <a:gd name="T5" fmla="*/ 97 h 275"/>
                  <a:gd name="T6" fmla="*/ 18 w 166"/>
                  <a:gd name="T7" fmla="*/ 114 h 275"/>
                  <a:gd name="T8" fmla="*/ 22 w 166"/>
                  <a:gd name="T9" fmla="*/ 131 h 275"/>
                  <a:gd name="T10" fmla="*/ 29 w 166"/>
                  <a:gd name="T11" fmla="*/ 153 h 275"/>
                  <a:gd name="T12" fmla="*/ 39 w 166"/>
                  <a:gd name="T13" fmla="*/ 175 h 275"/>
                  <a:gd name="T14" fmla="*/ 52 w 166"/>
                  <a:gd name="T15" fmla="*/ 196 h 275"/>
                  <a:gd name="T16" fmla="*/ 67 w 166"/>
                  <a:gd name="T17" fmla="*/ 217 h 275"/>
                  <a:gd name="T18" fmla="*/ 84 w 166"/>
                  <a:gd name="T19" fmla="*/ 234 h 275"/>
                  <a:gd name="T20" fmla="*/ 103 w 166"/>
                  <a:gd name="T21" fmla="*/ 249 h 275"/>
                  <a:gd name="T22" fmla="*/ 123 w 166"/>
                  <a:gd name="T23" fmla="*/ 261 h 275"/>
                  <a:gd name="T24" fmla="*/ 146 w 166"/>
                  <a:gd name="T25" fmla="*/ 268 h 275"/>
                  <a:gd name="T26" fmla="*/ 152 w 166"/>
                  <a:gd name="T27" fmla="*/ 268 h 275"/>
                  <a:gd name="T28" fmla="*/ 157 w 166"/>
                  <a:gd name="T29" fmla="*/ 268 h 275"/>
                  <a:gd name="T30" fmla="*/ 161 w 166"/>
                  <a:gd name="T31" fmla="*/ 271 h 275"/>
                  <a:gd name="T32" fmla="*/ 166 w 166"/>
                  <a:gd name="T33" fmla="*/ 275 h 275"/>
                  <a:gd name="T34" fmla="*/ 153 w 166"/>
                  <a:gd name="T35" fmla="*/ 274 h 275"/>
                  <a:gd name="T36" fmla="*/ 141 w 166"/>
                  <a:gd name="T37" fmla="*/ 271 h 275"/>
                  <a:gd name="T38" fmla="*/ 129 w 166"/>
                  <a:gd name="T39" fmla="*/ 266 h 275"/>
                  <a:gd name="T40" fmla="*/ 118 w 166"/>
                  <a:gd name="T41" fmla="*/ 261 h 275"/>
                  <a:gd name="T42" fmla="*/ 106 w 166"/>
                  <a:gd name="T43" fmla="*/ 254 h 275"/>
                  <a:gd name="T44" fmla="*/ 95 w 166"/>
                  <a:gd name="T45" fmla="*/ 249 h 275"/>
                  <a:gd name="T46" fmla="*/ 83 w 166"/>
                  <a:gd name="T47" fmla="*/ 244 h 275"/>
                  <a:gd name="T48" fmla="*/ 71 w 166"/>
                  <a:gd name="T49" fmla="*/ 240 h 275"/>
                  <a:gd name="T50" fmla="*/ 58 w 166"/>
                  <a:gd name="T51" fmla="*/ 226 h 275"/>
                  <a:gd name="T52" fmla="*/ 48 w 166"/>
                  <a:gd name="T53" fmla="*/ 213 h 275"/>
                  <a:gd name="T54" fmla="*/ 38 w 166"/>
                  <a:gd name="T55" fmla="*/ 199 h 275"/>
                  <a:gd name="T56" fmla="*/ 29 w 166"/>
                  <a:gd name="T57" fmla="*/ 185 h 275"/>
                  <a:gd name="T58" fmla="*/ 22 w 166"/>
                  <a:gd name="T59" fmla="*/ 170 h 275"/>
                  <a:gd name="T60" fmla="*/ 16 w 166"/>
                  <a:gd name="T61" fmla="*/ 155 h 275"/>
                  <a:gd name="T62" fmla="*/ 11 w 166"/>
                  <a:gd name="T63" fmla="*/ 139 h 275"/>
                  <a:gd name="T64" fmla="*/ 7 w 166"/>
                  <a:gd name="T65" fmla="*/ 120 h 275"/>
                  <a:gd name="T66" fmla="*/ 5 w 166"/>
                  <a:gd name="T67" fmla="*/ 116 h 275"/>
                  <a:gd name="T68" fmla="*/ 3 w 166"/>
                  <a:gd name="T69" fmla="*/ 110 h 275"/>
                  <a:gd name="T70" fmla="*/ 2 w 166"/>
                  <a:gd name="T71" fmla="*/ 104 h 275"/>
                  <a:gd name="T72" fmla="*/ 0 w 166"/>
                  <a:gd name="T73" fmla="*/ 97 h 275"/>
                  <a:gd name="T74" fmla="*/ 0 w 166"/>
                  <a:gd name="T75" fmla="*/ 32 h 275"/>
                  <a:gd name="T76" fmla="*/ 5 w 166"/>
                  <a:gd name="T77" fmla="*/ 26 h 275"/>
                  <a:gd name="T78" fmla="*/ 7 w 166"/>
                  <a:gd name="T79" fmla="*/ 17 h 275"/>
                  <a:gd name="T80" fmla="*/ 9 w 166"/>
                  <a:gd name="T81" fmla="*/ 9 h 275"/>
                  <a:gd name="T82" fmla="*/ 13 w 166"/>
                  <a:gd name="T83" fmla="*/ 1 h 275"/>
                  <a:gd name="T84" fmla="*/ 15 w 166"/>
                  <a:gd name="T85" fmla="*/ 0 h 275"/>
                  <a:gd name="T86" fmla="*/ 10 w 166"/>
                  <a:gd name="T87" fmla="*/ 14 h 275"/>
                  <a:gd name="T88" fmla="*/ 7 w 166"/>
                  <a:gd name="T89" fmla="*/ 29 h 275"/>
                  <a:gd name="T90" fmla="*/ 5 w 166"/>
                  <a:gd name="T91" fmla="*/ 44 h 275"/>
                  <a:gd name="T92" fmla="*/ 4 w 166"/>
                  <a:gd name="T93" fmla="*/ 6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275">
                    <a:moveTo>
                      <a:pt x="4" y="62"/>
                    </a:moveTo>
                    <a:lnTo>
                      <a:pt x="5" y="81"/>
                    </a:lnTo>
                    <a:lnTo>
                      <a:pt x="11" y="97"/>
                    </a:lnTo>
                    <a:lnTo>
                      <a:pt x="18" y="114"/>
                    </a:lnTo>
                    <a:lnTo>
                      <a:pt x="22" y="131"/>
                    </a:lnTo>
                    <a:lnTo>
                      <a:pt x="29" y="153"/>
                    </a:lnTo>
                    <a:lnTo>
                      <a:pt x="39" y="175"/>
                    </a:lnTo>
                    <a:lnTo>
                      <a:pt x="52" y="196"/>
                    </a:lnTo>
                    <a:lnTo>
                      <a:pt x="67" y="217"/>
                    </a:lnTo>
                    <a:lnTo>
                      <a:pt x="84" y="234"/>
                    </a:lnTo>
                    <a:lnTo>
                      <a:pt x="103" y="249"/>
                    </a:lnTo>
                    <a:lnTo>
                      <a:pt x="123" y="261"/>
                    </a:lnTo>
                    <a:lnTo>
                      <a:pt x="146" y="268"/>
                    </a:lnTo>
                    <a:lnTo>
                      <a:pt x="152" y="268"/>
                    </a:lnTo>
                    <a:lnTo>
                      <a:pt x="157" y="268"/>
                    </a:lnTo>
                    <a:lnTo>
                      <a:pt x="161" y="271"/>
                    </a:lnTo>
                    <a:lnTo>
                      <a:pt x="166" y="275"/>
                    </a:lnTo>
                    <a:lnTo>
                      <a:pt x="153" y="274"/>
                    </a:lnTo>
                    <a:lnTo>
                      <a:pt x="141" y="271"/>
                    </a:lnTo>
                    <a:lnTo>
                      <a:pt x="129" y="266"/>
                    </a:lnTo>
                    <a:lnTo>
                      <a:pt x="118" y="261"/>
                    </a:lnTo>
                    <a:lnTo>
                      <a:pt x="106" y="254"/>
                    </a:lnTo>
                    <a:lnTo>
                      <a:pt x="95" y="249"/>
                    </a:lnTo>
                    <a:lnTo>
                      <a:pt x="83" y="244"/>
                    </a:lnTo>
                    <a:lnTo>
                      <a:pt x="71" y="240"/>
                    </a:lnTo>
                    <a:lnTo>
                      <a:pt x="58" y="226"/>
                    </a:lnTo>
                    <a:lnTo>
                      <a:pt x="48" y="213"/>
                    </a:lnTo>
                    <a:lnTo>
                      <a:pt x="38" y="199"/>
                    </a:lnTo>
                    <a:lnTo>
                      <a:pt x="29" y="185"/>
                    </a:lnTo>
                    <a:lnTo>
                      <a:pt x="22" y="170"/>
                    </a:lnTo>
                    <a:lnTo>
                      <a:pt x="16" y="155"/>
                    </a:lnTo>
                    <a:lnTo>
                      <a:pt x="11" y="139"/>
                    </a:lnTo>
                    <a:lnTo>
                      <a:pt x="7" y="120"/>
                    </a:lnTo>
                    <a:lnTo>
                      <a:pt x="5" y="116"/>
                    </a:lnTo>
                    <a:lnTo>
                      <a:pt x="3" y="110"/>
                    </a:lnTo>
                    <a:lnTo>
                      <a:pt x="2" y="104"/>
                    </a:lnTo>
                    <a:lnTo>
                      <a:pt x="0" y="97"/>
                    </a:lnTo>
                    <a:lnTo>
                      <a:pt x="0" y="32"/>
                    </a:lnTo>
                    <a:lnTo>
                      <a:pt x="5" y="26"/>
                    </a:lnTo>
                    <a:lnTo>
                      <a:pt x="7" y="17"/>
                    </a:lnTo>
                    <a:lnTo>
                      <a:pt x="9" y="9"/>
                    </a:lnTo>
                    <a:lnTo>
                      <a:pt x="13" y="1"/>
                    </a:lnTo>
                    <a:lnTo>
                      <a:pt x="15" y="0"/>
                    </a:lnTo>
                    <a:lnTo>
                      <a:pt x="10" y="14"/>
                    </a:lnTo>
                    <a:lnTo>
                      <a:pt x="7" y="29"/>
                    </a:lnTo>
                    <a:lnTo>
                      <a:pt x="5" y="44"/>
                    </a:lnTo>
                    <a:lnTo>
                      <a:pt x="4" y="62"/>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2" name="Freeform 422"/>
              <p:cNvSpPr>
                <a:spLocks/>
              </p:cNvSpPr>
              <p:nvPr/>
            </p:nvSpPr>
            <p:spPr bwMode="auto">
              <a:xfrm>
                <a:off x="2370" y="1228"/>
                <a:ext cx="24" cy="43"/>
              </a:xfrm>
              <a:custGeom>
                <a:avLst/>
                <a:gdLst>
                  <a:gd name="T0" fmla="*/ 9 w 93"/>
                  <a:gd name="T1" fmla="*/ 0 h 171"/>
                  <a:gd name="T2" fmla="*/ 8 w 93"/>
                  <a:gd name="T3" fmla="*/ 16 h 171"/>
                  <a:gd name="T4" fmla="*/ 5 w 93"/>
                  <a:gd name="T5" fmla="*/ 33 h 171"/>
                  <a:gd name="T6" fmla="*/ 4 w 93"/>
                  <a:gd name="T7" fmla="*/ 49 h 171"/>
                  <a:gd name="T8" fmla="*/ 6 w 93"/>
                  <a:gd name="T9" fmla="*/ 65 h 171"/>
                  <a:gd name="T10" fmla="*/ 10 w 93"/>
                  <a:gd name="T11" fmla="*/ 72 h 171"/>
                  <a:gd name="T12" fmla="*/ 11 w 93"/>
                  <a:gd name="T13" fmla="*/ 79 h 171"/>
                  <a:gd name="T14" fmla="*/ 13 w 93"/>
                  <a:gd name="T15" fmla="*/ 87 h 171"/>
                  <a:gd name="T16" fmla="*/ 15 w 93"/>
                  <a:gd name="T17" fmla="*/ 94 h 171"/>
                  <a:gd name="T18" fmla="*/ 22 w 93"/>
                  <a:gd name="T19" fmla="*/ 104 h 171"/>
                  <a:gd name="T20" fmla="*/ 28 w 93"/>
                  <a:gd name="T21" fmla="*/ 114 h 171"/>
                  <a:gd name="T22" fmla="*/ 34 w 93"/>
                  <a:gd name="T23" fmla="*/ 125 h 171"/>
                  <a:gd name="T24" fmla="*/ 40 w 93"/>
                  <a:gd name="T25" fmla="*/ 134 h 171"/>
                  <a:gd name="T26" fmla="*/ 47 w 93"/>
                  <a:gd name="T27" fmla="*/ 144 h 171"/>
                  <a:gd name="T28" fmla="*/ 54 w 93"/>
                  <a:gd name="T29" fmla="*/ 152 h 171"/>
                  <a:gd name="T30" fmla="*/ 64 w 93"/>
                  <a:gd name="T31" fmla="*/ 157 h 171"/>
                  <a:gd name="T32" fmla="*/ 75 w 93"/>
                  <a:gd name="T33" fmla="*/ 160 h 171"/>
                  <a:gd name="T34" fmla="*/ 93 w 93"/>
                  <a:gd name="T35" fmla="*/ 171 h 171"/>
                  <a:gd name="T36" fmla="*/ 85 w 93"/>
                  <a:gd name="T37" fmla="*/ 170 h 171"/>
                  <a:gd name="T38" fmla="*/ 79 w 93"/>
                  <a:gd name="T39" fmla="*/ 169 h 171"/>
                  <a:gd name="T40" fmla="*/ 72 w 93"/>
                  <a:gd name="T41" fmla="*/ 167 h 171"/>
                  <a:gd name="T42" fmla="*/ 66 w 93"/>
                  <a:gd name="T43" fmla="*/ 164 h 171"/>
                  <a:gd name="T44" fmla="*/ 61 w 93"/>
                  <a:gd name="T45" fmla="*/ 160 h 171"/>
                  <a:gd name="T46" fmla="*/ 54 w 93"/>
                  <a:gd name="T47" fmla="*/ 157 h 171"/>
                  <a:gd name="T48" fmla="*/ 49 w 93"/>
                  <a:gd name="T49" fmla="*/ 153 h 171"/>
                  <a:gd name="T50" fmla="*/ 43 w 93"/>
                  <a:gd name="T51" fmla="*/ 147 h 171"/>
                  <a:gd name="T52" fmla="*/ 32 w 93"/>
                  <a:gd name="T53" fmla="*/ 145 h 171"/>
                  <a:gd name="T54" fmla="*/ 25 w 93"/>
                  <a:gd name="T55" fmla="*/ 138 h 171"/>
                  <a:gd name="T56" fmla="*/ 18 w 93"/>
                  <a:gd name="T57" fmla="*/ 129 h 171"/>
                  <a:gd name="T58" fmla="*/ 12 w 93"/>
                  <a:gd name="T59" fmla="*/ 120 h 171"/>
                  <a:gd name="T60" fmla="*/ 3 w 93"/>
                  <a:gd name="T61" fmla="*/ 94 h 171"/>
                  <a:gd name="T62" fmla="*/ 0 w 93"/>
                  <a:gd name="T63" fmla="*/ 67 h 171"/>
                  <a:gd name="T64" fmla="*/ 0 w 93"/>
                  <a:gd name="T65" fmla="*/ 39 h 171"/>
                  <a:gd name="T66" fmla="*/ 2 w 93"/>
                  <a:gd name="T67" fmla="*/ 10 h 171"/>
                  <a:gd name="T68" fmla="*/ 4 w 93"/>
                  <a:gd name="T69" fmla="*/ 8 h 171"/>
                  <a:gd name="T70" fmla="*/ 4 w 93"/>
                  <a:gd name="T71" fmla="*/ 4 h 171"/>
                  <a:gd name="T72" fmla="*/ 5 w 93"/>
                  <a:gd name="T73" fmla="*/ 2 h 171"/>
                  <a:gd name="T74" fmla="*/ 9 w 93"/>
                  <a:gd name="T7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71">
                    <a:moveTo>
                      <a:pt x="9" y="0"/>
                    </a:moveTo>
                    <a:lnTo>
                      <a:pt x="8" y="16"/>
                    </a:lnTo>
                    <a:lnTo>
                      <a:pt x="5" y="33"/>
                    </a:lnTo>
                    <a:lnTo>
                      <a:pt x="4" y="49"/>
                    </a:lnTo>
                    <a:lnTo>
                      <a:pt x="6" y="65"/>
                    </a:lnTo>
                    <a:lnTo>
                      <a:pt x="10" y="72"/>
                    </a:lnTo>
                    <a:lnTo>
                      <a:pt x="11" y="79"/>
                    </a:lnTo>
                    <a:lnTo>
                      <a:pt x="13" y="87"/>
                    </a:lnTo>
                    <a:lnTo>
                      <a:pt x="15" y="94"/>
                    </a:lnTo>
                    <a:lnTo>
                      <a:pt x="22" y="104"/>
                    </a:lnTo>
                    <a:lnTo>
                      <a:pt x="28" y="114"/>
                    </a:lnTo>
                    <a:lnTo>
                      <a:pt x="34" y="125"/>
                    </a:lnTo>
                    <a:lnTo>
                      <a:pt x="40" y="134"/>
                    </a:lnTo>
                    <a:lnTo>
                      <a:pt x="47" y="144"/>
                    </a:lnTo>
                    <a:lnTo>
                      <a:pt x="54" y="152"/>
                    </a:lnTo>
                    <a:lnTo>
                      <a:pt x="64" y="157"/>
                    </a:lnTo>
                    <a:lnTo>
                      <a:pt x="75" y="160"/>
                    </a:lnTo>
                    <a:lnTo>
                      <a:pt x="93" y="171"/>
                    </a:lnTo>
                    <a:lnTo>
                      <a:pt x="85" y="170"/>
                    </a:lnTo>
                    <a:lnTo>
                      <a:pt x="79" y="169"/>
                    </a:lnTo>
                    <a:lnTo>
                      <a:pt x="72" y="167"/>
                    </a:lnTo>
                    <a:lnTo>
                      <a:pt x="66" y="164"/>
                    </a:lnTo>
                    <a:lnTo>
                      <a:pt x="61" y="160"/>
                    </a:lnTo>
                    <a:lnTo>
                      <a:pt x="54" y="157"/>
                    </a:lnTo>
                    <a:lnTo>
                      <a:pt x="49" y="153"/>
                    </a:lnTo>
                    <a:lnTo>
                      <a:pt x="43" y="147"/>
                    </a:lnTo>
                    <a:lnTo>
                      <a:pt x="32" y="145"/>
                    </a:lnTo>
                    <a:lnTo>
                      <a:pt x="25" y="138"/>
                    </a:lnTo>
                    <a:lnTo>
                      <a:pt x="18" y="129"/>
                    </a:lnTo>
                    <a:lnTo>
                      <a:pt x="12" y="120"/>
                    </a:lnTo>
                    <a:lnTo>
                      <a:pt x="3" y="94"/>
                    </a:lnTo>
                    <a:lnTo>
                      <a:pt x="0" y="67"/>
                    </a:lnTo>
                    <a:lnTo>
                      <a:pt x="0" y="39"/>
                    </a:lnTo>
                    <a:lnTo>
                      <a:pt x="2" y="10"/>
                    </a:lnTo>
                    <a:lnTo>
                      <a:pt x="4" y="8"/>
                    </a:lnTo>
                    <a:lnTo>
                      <a:pt x="4" y="4"/>
                    </a:lnTo>
                    <a:lnTo>
                      <a:pt x="5" y="2"/>
                    </a:lnTo>
                    <a:lnTo>
                      <a:pt x="9"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3" name="Freeform 423"/>
              <p:cNvSpPr>
                <a:spLocks/>
              </p:cNvSpPr>
              <p:nvPr/>
            </p:nvSpPr>
            <p:spPr bwMode="auto">
              <a:xfrm>
                <a:off x="2397" y="1229"/>
                <a:ext cx="7" cy="10"/>
              </a:xfrm>
              <a:custGeom>
                <a:avLst/>
                <a:gdLst>
                  <a:gd name="T0" fmla="*/ 26 w 26"/>
                  <a:gd name="T1" fmla="*/ 36 h 40"/>
                  <a:gd name="T2" fmla="*/ 23 w 26"/>
                  <a:gd name="T3" fmla="*/ 40 h 40"/>
                  <a:gd name="T4" fmla="*/ 16 w 26"/>
                  <a:gd name="T5" fmla="*/ 33 h 40"/>
                  <a:gd name="T6" fmla="*/ 10 w 26"/>
                  <a:gd name="T7" fmla="*/ 23 h 40"/>
                  <a:gd name="T8" fmla="*/ 5 w 26"/>
                  <a:gd name="T9" fmla="*/ 13 h 40"/>
                  <a:gd name="T10" fmla="*/ 0 w 26"/>
                  <a:gd name="T11" fmla="*/ 4 h 40"/>
                  <a:gd name="T12" fmla="*/ 2 w 26"/>
                  <a:gd name="T13" fmla="*/ 1 h 40"/>
                  <a:gd name="T14" fmla="*/ 5 w 26"/>
                  <a:gd name="T15" fmla="*/ 0 h 40"/>
                  <a:gd name="T16" fmla="*/ 7 w 26"/>
                  <a:gd name="T17" fmla="*/ 0 h 40"/>
                  <a:gd name="T18" fmla="*/ 9 w 26"/>
                  <a:gd name="T19" fmla="*/ 1 h 40"/>
                  <a:gd name="T20" fmla="*/ 14 w 26"/>
                  <a:gd name="T21" fmla="*/ 10 h 40"/>
                  <a:gd name="T22" fmla="*/ 19 w 26"/>
                  <a:gd name="T23" fmla="*/ 19 h 40"/>
                  <a:gd name="T24" fmla="*/ 23 w 26"/>
                  <a:gd name="T25" fmla="*/ 27 h 40"/>
                  <a:gd name="T26" fmla="*/ 26 w 2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0">
                    <a:moveTo>
                      <a:pt x="26" y="36"/>
                    </a:moveTo>
                    <a:lnTo>
                      <a:pt x="23" y="40"/>
                    </a:lnTo>
                    <a:lnTo>
                      <a:pt x="16" y="33"/>
                    </a:lnTo>
                    <a:lnTo>
                      <a:pt x="10" y="23"/>
                    </a:lnTo>
                    <a:lnTo>
                      <a:pt x="5" y="13"/>
                    </a:lnTo>
                    <a:lnTo>
                      <a:pt x="0" y="4"/>
                    </a:lnTo>
                    <a:lnTo>
                      <a:pt x="2" y="1"/>
                    </a:lnTo>
                    <a:lnTo>
                      <a:pt x="5" y="0"/>
                    </a:lnTo>
                    <a:lnTo>
                      <a:pt x="7" y="0"/>
                    </a:lnTo>
                    <a:lnTo>
                      <a:pt x="9" y="1"/>
                    </a:lnTo>
                    <a:lnTo>
                      <a:pt x="14" y="10"/>
                    </a:lnTo>
                    <a:lnTo>
                      <a:pt x="19" y="19"/>
                    </a:lnTo>
                    <a:lnTo>
                      <a:pt x="23" y="27"/>
                    </a:lnTo>
                    <a:lnTo>
                      <a:pt x="26" y="36"/>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4" name="Freeform 424"/>
              <p:cNvSpPr>
                <a:spLocks/>
              </p:cNvSpPr>
              <p:nvPr/>
            </p:nvSpPr>
            <p:spPr bwMode="auto">
              <a:xfrm>
                <a:off x="2358" y="1230"/>
                <a:ext cx="35" cy="59"/>
              </a:xfrm>
              <a:custGeom>
                <a:avLst/>
                <a:gdLst>
                  <a:gd name="T0" fmla="*/ 9 w 141"/>
                  <a:gd name="T1" fmla="*/ 0 h 234"/>
                  <a:gd name="T2" fmla="*/ 6 w 141"/>
                  <a:gd name="T3" fmla="*/ 14 h 234"/>
                  <a:gd name="T4" fmla="*/ 5 w 141"/>
                  <a:gd name="T5" fmla="*/ 28 h 234"/>
                  <a:gd name="T6" fmla="*/ 3 w 141"/>
                  <a:gd name="T7" fmla="*/ 42 h 234"/>
                  <a:gd name="T8" fmla="*/ 5 w 141"/>
                  <a:gd name="T9" fmla="*/ 56 h 234"/>
                  <a:gd name="T10" fmla="*/ 13 w 141"/>
                  <a:gd name="T11" fmla="*/ 63 h 234"/>
                  <a:gd name="T12" fmla="*/ 14 w 141"/>
                  <a:gd name="T13" fmla="*/ 76 h 234"/>
                  <a:gd name="T14" fmla="*/ 14 w 141"/>
                  <a:gd name="T15" fmla="*/ 90 h 234"/>
                  <a:gd name="T16" fmla="*/ 17 w 141"/>
                  <a:gd name="T17" fmla="*/ 105 h 234"/>
                  <a:gd name="T18" fmla="*/ 27 w 141"/>
                  <a:gd name="T19" fmla="*/ 124 h 234"/>
                  <a:gd name="T20" fmla="*/ 37 w 141"/>
                  <a:gd name="T21" fmla="*/ 145 h 234"/>
                  <a:gd name="T22" fmla="*/ 49 w 141"/>
                  <a:gd name="T23" fmla="*/ 164 h 234"/>
                  <a:gd name="T24" fmla="*/ 62 w 141"/>
                  <a:gd name="T25" fmla="*/ 184 h 234"/>
                  <a:gd name="T26" fmla="*/ 77 w 141"/>
                  <a:gd name="T27" fmla="*/ 200 h 234"/>
                  <a:gd name="T28" fmla="*/ 94 w 141"/>
                  <a:gd name="T29" fmla="*/ 213 h 234"/>
                  <a:gd name="T30" fmla="*/ 115 w 141"/>
                  <a:gd name="T31" fmla="*/ 223 h 234"/>
                  <a:gd name="T32" fmla="*/ 138 w 141"/>
                  <a:gd name="T33" fmla="*/ 227 h 234"/>
                  <a:gd name="T34" fmla="*/ 141 w 141"/>
                  <a:gd name="T35" fmla="*/ 230 h 234"/>
                  <a:gd name="T36" fmla="*/ 138 w 141"/>
                  <a:gd name="T37" fmla="*/ 234 h 234"/>
                  <a:gd name="T38" fmla="*/ 120 w 141"/>
                  <a:gd name="T39" fmla="*/ 228 h 234"/>
                  <a:gd name="T40" fmla="*/ 104 w 141"/>
                  <a:gd name="T41" fmla="*/ 222 h 234"/>
                  <a:gd name="T42" fmla="*/ 88 w 141"/>
                  <a:gd name="T43" fmla="*/ 215 h 234"/>
                  <a:gd name="T44" fmla="*/ 72 w 141"/>
                  <a:gd name="T45" fmla="*/ 208 h 234"/>
                  <a:gd name="T46" fmla="*/ 58 w 141"/>
                  <a:gd name="T47" fmla="*/ 199 h 234"/>
                  <a:gd name="T48" fmla="*/ 45 w 141"/>
                  <a:gd name="T49" fmla="*/ 187 h 234"/>
                  <a:gd name="T50" fmla="*/ 33 w 141"/>
                  <a:gd name="T51" fmla="*/ 173 h 234"/>
                  <a:gd name="T52" fmla="*/ 24 w 141"/>
                  <a:gd name="T53" fmla="*/ 156 h 234"/>
                  <a:gd name="T54" fmla="*/ 7 w 141"/>
                  <a:gd name="T55" fmla="*/ 120 h 234"/>
                  <a:gd name="T56" fmla="*/ 0 w 141"/>
                  <a:gd name="T57" fmla="*/ 81 h 234"/>
                  <a:gd name="T58" fmla="*/ 0 w 141"/>
                  <a:gd name="T59" fmla="*/ 41 h 234"/>
                  <a:gd name="T60" fmla="*/ 5 w 141"/>
                  <a:gd name="T61" fmla="*/ 0 h 234"/>
                  <a:gd name="T62" fmla="*/ 9 w 141"/>
                  <a:gd name="T6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34">
                    <a:moveTo>
                      <a:pt x="9" y="0"/>
                    </a:moveTo>
                    <a:lnTo>
                      <a:pt x="6" y="14"/>
                    </a:lnTo>
                    <a:lnTo>
                      <a:pt x="5" y="28"/>
                    </a:lnTo>
                    <a:lnTo>
                      <a:pt x="3" y="42"/>
                    </a:lnTo>
                    <a:lnTo>
                      <a:pt x="5" y="56"/>
                    </a:lnTo>
                    <a:lnTo>
                      <a:pt x="13" y="63"/>
                    </a:lnTo>
                    <a:lnTo>
                      <a:pt x="14" y="76"/>
                    </a:lnTo>
                    <a:lnTo>
                      <a:pt x="14" y="90"/>
                    </a:lnTo>
                    <a:lnTo>
                      <a:pt x="17" y="105"/>
                    </a:lnTo>
                    <a:lnTo>
                      <a:pt x="27" y="124"/>
                    </a:lnTo>
                    <a:lnTo>
                      <a:pt x="37" y="145"/>
                    </a:lnTo>
                    <a:lnTo>
                      <a:pt x="49" y="164"/>
                    </a:lnTo>
                    <a:lnTo>
                      <a:pt x="62" y="184"/>
                    </a:lnTo>
                    <a:lnTo>
                      <a:pt x="77" y="200"/>
                    </a:lnTo>
                    <a:lnTo>
                      <a:pt x="94" y="213"/>
                    </a:lnTo>
                    <a:lnTo>
                      <a:pt x="115" y="223"/>
                    </a:lnTo>
                    <a:lnTo>
                      <a:pt x="138" y="227"/>
                    </a:lnTo>
                    <a:lnTo>
                      <a:pt x="141" y="230"/>
                    </a:lnTo>
                    <a:lnTo>
                      <a:pt x="138" y="234"/>
                    </a:lnTo>
                    <a:lnTo>
                      <a:pt x="120" y="228"/>
                    </a:lnTo>
                    <a:lnTo>
                      <a:pt x="104" y="222"/>
                    </a:lnTo>
                    <a:lnTo>
                      <a:pt x="88" y="215"/>
                    </a:lnTo>
                    <a:lnTo>
                      <a:pt x="72" y="208"/>
                    </a:lnTo>
                    <a:lnTo>
                      <a:pt x="58" y="199"/>
                    </a:lnTo>
                    <a:lnTo>
                      <a:pt x="45" y="187"/>
                    </a:lnTo>
                    <a:lnTo>
                      <a:pt x="33" y="173"/>
                    </a:lnTo>
                    <a:lnTo>
                      <a:pt x="24" y="156"/>
                    </a:lnTo>
                    <a:lnTo>
                      <a:pt x="7" y="120"/>
                    </a:lnTo>
                    <a:lnTo>
                      <a:pt x="0" y="81"/>
                    </a:lnTo>
                    <a:lnTo>
                      <a:pt x="0" y="41"/>
                    </a:lnTo>
                    <a:lnTo>
                      <a:pt x="5" y="0"/>
                    </a:lnTo>
                    <a:lnTo>
                      <a:pt x="9"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5" name="Freeform 425"/>
              <p:cNvSpPr>
                <a:spLocks/>
              </p:cNvSpPr>
              <p:nvPr/>
            </p:nvSpPr>
            <p:spPr bwMode="auto">
              <a:xfrm>
                <a:off x="2318" y="1235"/>
                <a:ext cx="4" cy="3"/>
              </a:xfrm>
              <a:custGeom>
                <a:avLst/>
                <a:gdLst>
                  <a:gd name="T0" fmla="*/ 16 w 16"/>
                  <a:gd name="T1" fmla="*/ 8 h 13"/>
                  <a:gd name="T2" fmla="*/ 12 w 16"/>
                  <a:gd name="T3" fmla="*/ 8 h 13"/>
                  <a:gd name="T4" fmla="*/ 8 w 16"/>
                  <a:gd name="T5" fmla="*/ 9 h 13"/>
                  <a:gd name="T6" fmla="*/ 3 w 16"/>
                  <a:gd name="T7" fmla="*/ 10 h 13"/>
                  <a:gd name="T8" fmla="*/ 0 w 16"/>
                  <a:gd name="T9" fmla="*/ 13 h 13"/>
                  <a:gd name="T10" fmla="*/ 1 w 16"/>
                  <a:gd name="T11" fmla="*/ 8 h 13"/>
                  <a:gd name="T12" fmla="*/ 3 w 16"/>
                  <a:gd name="T13" fmla="*/ 6 h 13"/>
                  <a:gd name="T14" fmla="*/ 7 w 16"/>
                  <a:gd name="T15" fmla="*/ 3 h 13"/>
                  <a:gd name="T16" fmla="*/ 10 w 16"/>
                  <a:gd name="T17" fmla="*/ 0 h 13"/>
                  <a:gd name="T18" fmla="*/ 16 w 16"/>
                  <a:gd name="T19" fmla="*/ 0 h 13"/>
                  <a:gd name="T20" fmla="*/ 16 w 16"/>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16" y="8"/>
                    </a:moveTo>
                    <a:lnTo>
                      <a:pt x="12" y="8"/>
                    </a:lnTo>
                    <a:lnTo>
                      <a:pt x="8" y="9"/>
                    </a:lnTo>
                    <a:lnTo>
                      <a:pt x="3" y="10"/>
                    </a:lnTo>
                    <a:lnTo>
                      <a:pt x="0" y="13"/>
                    </a:lnTo>
                    <a:lnTo>
                      <a:pt x="1" y="8"/>
                    </a:lnTo>
                    <a:lnTo>
                      <a:pt x="3" y="6"/>
                    </a:lnTo>
                    <a:lnTo>
                      <a:pt x="7" y="3"/>
                    </a:lnTo>
                    <a:lnTo>
                      <a:pt x="10" y="0"/>
                    </a:lnTo>
                    <a:lnTo>
                      <a:pt x="16" y="0"/>
                    </a:lnTo>
                    <a:lnTo>
                      <a:pt x="16"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6" name="Freeform 426"/>
              <p:cNvSpPr>
                <a:spLocks/>
              </p:cNvSpPr>
              <p:nvPr/>
            </p:nvSpPr>
            <p:spPr bwMode="auto">
              <a:xfrm>
                <a:off x="2378" y="1239"/>
                <a:ext cx="17" cy="23"/>
              </a:xfrm>
              <a:custGeom>
                <a:avLst/>
                <a:gdLst>
                  <a:gd name="T0" fmla="*/ 57 w 66"/>
                  <a:gd name="T1" fmla="*/ 86 h 91"/>
                  <a:gd name="T2" fmla="*/ 66 w 66"/>
                  <a:gd name="T3" fmla="*/ 89 h 91"/>
                  <a:gd name="T4" fmla="*/ 61 w 66"/>
                  <a:gd name="T5" fmla="*/ 91 h 91"/>
                  <a:gd name="T6" fmla="*/ 53 w 66"/>
                  <a:gd name="T7" fmla="*/ 89 h 91"/>
                  <a:gd name="T8" fmla="*/ 46 w 66"/>
                  <a:gd name="T9" fmla="*/ 86 h 91"/>
                  <a:gd name="T10" fmla="*/ 39 w 66"/>
                  <a:gd name="T11" fmla="*/ 83 h 91"/>
                  <a:gd name="T12" fmla="*/ 36 w 66"/>
                  <a:gd name="T13" fmla="*/ 80 h 91"/>
                  <a:gd name="T14" fmla="*/ 32 w 66"/>
                  <a:gd name="T15" fmla="*/ 77 h 91"/>
                  <a:gd name="T16" fmla="*/ 27 w 66"/>
                  <a:gd name="T17" fmla="*/ 75 h 91"/>
                  <a:gd name="T18" fmla="*/ 22 w 66"/>
                  <a:gd name="T19" fmla="*/ 76 h 91"/>
                  <a:gd name="T20" fmla="*/ 8 w 66"/>
                  <a:gd name="T21" fmla="*/ 60 h 91"/>
                  <a:gd name="T22" fmla="*/ 3 w 66"/>
                  <a:gd name="T23" fmla="*/ 43 h 91"/>
                  <a:gd name="T24" fmla="*/ 1 w 66"/>
                  <a:gd name="T25" fmla="*/ 24 h 91"/>
                  <a:gd name="T26" fmla="*/ 0 w 66"/>
                  <a:gd name="T27" fmla="*/ 4 h 91"/>
                  <a:gd name="T28" fmla="*/ 4 w 66"/>
                  <a:gd name="T29" fmla="*/ 0 h 91"/>
                  <a:gd name="T30" fmla="*/ 6 w 66"/>
                  <a:gd name="T31" fmla="*/ 12 h 91"/>
                  <a:gd name="T32" fmla="*/ 9 w 66"/>
                  <a:gd name="T33" fmla="*/ 25 h 91"/>
                  <a:gd name="T34" fmla="*/ 13 w 66"/>
                  <a:gd name="T35" fmla="*/ 37 h 91"/>
                  <a:gd name="T36" fmla="*/ 19 w 66"/>
                  <a:gd name="T37" fmla="*/ 49 h 91"/>
                  <a:gd name="T38" fmla="*/ 26 w 66"/>
                  <a:gd name="T39" fmla="*/ 61 h 91"/>
                  <a:gd name="T40" fmla="*/ 35 w 66"/>
                  <a:gd name="T41" fmla="*/ 71 h 91"/>
                  <a:gd name="T42" fmla="*/ 45 w 66"/>
                  <a:gd name="T43" fmla="*/ 79 h 91"/>
                  <a:gd name="T44" fmla="*/ 57 w 66"/>
                  <a:gd name="T45"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91">
                    <a:moveTo>
                      <a:pt x="57" y="86"/>
                    </a:moveTo>
                    <a:lnTo>
                      <a:pt x="66" y="89"/>
                    </a:lnTo>
                    <a:lnTo>
                      <a:pt x="61" y="91"/>
                    </a:lnTo>
                    <a:lnTo>
                      <a:pt x="53" y="89"/>
                    </a:lnTo>
                    <a:lnTo>
                      <a:pt x="46" y="86"/>
                    </a:lnTo>
                    <a:lnTo>
                      <a:pt x="39" y="83"/>
                    </a:lnTo>
                    <a:lnTo>
                      <a:pt x="36" y="80"/>
                    </a:lnTo>
                    <a:lnTo>
                      <a:pt x="32" y="77"/>
                    </a:lnTo>
                    <a:lnTo>
                      <a:pt x="27" y="75"/>
                    </a:lnTo>
                    <a:lnTo>
                      <a:pt x="22" y="76"/>
                    </a:lnTo>
                    <a:lnTo>
                      <a:pt x="8" y="60"/>
                    </a:lnTo>
                    <a:lnTo>
                      <a:pt x="3" y="43"/>
                    </a:lnTo>
                    <a:lnTo>
                      <a:pt x="1" y="24"/>
                    </a:lnTo>
                    <a:lnTo>
                      <a:pt x="0" y="4"/>
                    </a:lnTo>
                    <a:lnTo>
                      <a:pt x="4" y="0"/>
                    </a:lnTo>
                    <a:lnTo>
                      <a:pt x="6" y="12"/>
                    </a:lnTo>
                    <a:lnTo>
                      <a:pt x="9" y="25"/>
                    </a:lnTo>
                    <a:lnTo>
                      <a:pt x="13" y="37"/>
                    </a:lnTo>
                    <a:lnTo>
                      <a:pt x="19" y="49"/>
                    </a:lnTo>
                    <a:lnTo>
                      <a:pt x="26" y="61"/>
                    </a:lnTo>
                    <a:lnTo>
                      <a:pt x="35" y="71"/>
                    </a:lnTo>
                    <a:lnTo>
                      <a:pt x="45" y="79"/>
                    </a:lnTo>
                    <a:lnTo>
                      <a:pt x="57" y="86"/>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7" name="Freeform 427"/>
              <p:cNvSpPr>
                <a:spLocks/>
              </p:cNvSpPr>
              <p:nvPr/>
            </p:nvSpPr>
            <p:spPr bwMode="auto">
              <a:xfrm>
                <a:off x="2318" y="1245"/>
                <a:ext cx="4" cy="1"/>
              </a:xfrm>
              <a:custGeom>
                <a:avLst/>
                <a:gdLst>
                  <a:gd name="T0" fmla="*/ 15 w 15"/>
                  <a:gd name="T1" fmla="*/ 2 h 7"/>
                  <a:gd name="T2" fmla="*/ 13 w 15"/>
                  <a:gd name="T3" fmla="*/ 7 h 7"/>
                  <a:gd name="T4" fmla="*/ 9 w 15"/>
                  <a:gd name="T5" fmla="*/ 7 h 7"/>
                  <a:gd name="T6" fmla="*/ 3 w 15"/>
                  <a:gd name="T7" fmla="*/ 6 h 7"/>
                  <a:gd name="T8" fmla="*/ 0 w 15"/>
                  <a:gd name="T9" fmla="*/ 7 h 7"/>
                  <a:gd name="T10" fmla="*/ 0 w 15"/>
                  <a:gd name="T11" fmla="*/ 0 h 7"/>
                  <a:gd name="T12" fmla="*/ 15 w 15"/>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5" y="2"/>
                    </a:moveTo>
                    <a:lnTo>
                      <a:pt x="13" y="7"/>
                    </a:lnTo>
                    <a:lnTo>
                      <a:pt x="9" y="7"/>
                    </a:lnTo>
                    <a:lnTo>
                      <a:pt x="3" y="6"/>
                    </a:lnTo>
                    <a:lnTo>
                      <a:pt x="0" y="7"/>
                    </a:lnTo>
                    <a:lnTo>
                      <a:pt x="0" y="0"/>
                    </a:lnTo>
                    <a:lnTo>
                      <a:pt x="15" y="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8" name="Freeform 428"/>
              <p:cNvSpPr>
                <a:spLocks/>
              </p:cNvSpPr>
              <p:nvPr/>
            </p:nvSpPr>
            <p:spPr bwMode="auto">
              <a:xfrm>
                <a:off x="2213" y="1247"/>
                <a:ext cx="25" cy="29"/>
              </a:xfrm>
              <a:custGeom>
                <a:avLst/>
                <a:gdLst>
                  <a:gd name="T0" fmla="*/ 99 w 101"/>
                  <a:gd name="T1" fmla="*/ 65 h 117"/>
                  <a:gd name="T2" fmla="*/ 89 w 101"/>
                  <a:gd name="T3" fmla="*/ 68 h 117"/>
                  <a:gd name="T4" fmla="*/ 76 w 101"/>
                  <a:gd name="T5" fmla="*/ 64 h 117"/>
                  <a:gd name="T6" fmla="*/ 61 w 101"/>
                  <a:gd name="T7" fmla="*/ 60 h 117"/>
                  <a:gd name="T8" fmla="*/ 48 w 101"/>
                  <a:gd name="T9" fmla="*/ 63 h 117"/>
                  <a:gd name="T10" fmla="*/ 39 w 101"/>
                  <a:gd name="T11" fmla="*/ 72 h 117"/>
                  <a:gd name="T12" fmla="*/ 47 w 101"/>
                  <a:gd name="T13" fmla="*/ 81 h 117"/>
                  <a:gd name="T14" fmla="*/ 60 w 101"/>
                  <a:gd name="T15" fmla="*/ 82 h 117"/>
                  <a:gd name="T16" fmla="*/ 73 w 101"/>
                  <a:gd name="T17" fmla="*/ 83 h 117"/>
                  <a:gd name="T18" fmla="*/ 86 w 101"/>
                  <a:gd name="T19" fmla="*/ 84 h 117"/>
                  <a:gd name="T20" fmla="*/ 91 w 101"/>
                  <a:gd name="T21" fmla="*/ 91 h 117"/>
                  <a:gd name="T22" fmla="*/ 75 w 101"/>
                  <a:gd name="T23" fmla="*/ 90 h 117"/>
                  <a:gd name="T24" fmla="*/ 57 w 101"/>
                  <a:gd name="T25" fmla="*/ 89 h 117"/>
                  <a:gd name="T26" fmla="*/ 39 w 101"/>
                  <a:gd name="T27" fmla="*/ 88 h 117"/>
                  <a:gd name="T28" fmla="*/ 23 w 101"/>
                  <a:gd name="T29" fmla="*/ 88 h 117"/>
                  <a:gd name="T30" fmla="*/ 20 w 101"/>
                  <a:gd name="T31" fmla="*/ 94 h 117"/>
                  <a:gd name="T32" fmla="*/ 23 w 101"/>
                  <a:gd name="T33" fmla="*/ 101 h 117"/>
                  <a:gd name="T34" fmla="*/ 39 w 101"/>
                  <a:gd name="T35" fmla="*/ 105 h 117"/>
                  <a:gd name="T36" fmla="*/ 56 w 101"/>
                  <a:gd name="T37" fmla="*/ 107 h 117"/>
                  <a:gd name="T38" fmla="*/ 74 w 101"/>
                  <a:gd name="T39" fmla="*/ 108 h 117"/>
                  <a:gd name="T40" fmla="*/ 91 w 101"/>
                  <a:gd name="T41" fmla="*/ 111 h 117"/>
                  <a:gd name="T42" fmla="*/ 82 w 101"/>
                  <a:gd name="T43" fmla="*/ 115 h 117"/>
                  <a:gd name="T44" fmla="*/ 60 w 101"/>
                  <a:gd name="T45" fmla="*/ 114 h 117"/>
                  <a:gd name="T46" fmla="*/ 36 w 101"/>
                  <a:gd name="T47" fmla="*/ 115 h 117"/>
                  <a:gd name="T48" fmla="*/ 12 w 101"/>
                  <a:gd name="T49" fmla="*/ 115 h 117"/>
                  <a:gd name="T50" fmla="*/ 8 w 101"/>
                  <a:gd name="T51" fmla="*/ 101 h 117"/>
                  <a:gd name="T52" fmla="*/ 22 w 101"/>
                  <a:gd name="T53" fmla="*/ 73 h 117"/>
                  <a:gd name="T54" fmla="*/ 36 w 101"/>
                  <a:gd name="T55" fmla="*/ 44 h 117"/>
                  <a:gd name="T56" fmla="*/ 48 w 101"/>
                  <a:gd name="T57" fmla="*/ 15 h 117"/>
                  <a:gd name="T58" fmla="*/ 55 w 101"/>
                  <a:gd name="T59" fmla="*/ 9 h 117"/>
                  <a:gd name="T60" fmla="*/ 66 w 101"/>
                  <a:gd name="T61" fmla="*/ 25 h 117"/>
                  <a:gd name="T62" fmla="*/ 79 w 101"/>
                  <a:gd name="T63" fmla="*/ 41 h 117"/>
                  <a:gd name="T64" fmla="*/ 93 w 101"/>
                  <a:gd name="T65"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17">
                    <a:moveTo>
                      <a:pt x="101" y="58"/>
                    </a:moveTo>
                    <a:lnTo>
                      <a:pt x="99" y="65"/>
                    </a:lnTo>
                    <a:lnTo>
                      <a:pt x="94" y="68"/>
                    </a:lnTo>
                    <a:lnTo>
                      <a:pt x="89" y="68"/>
                    </a:lnTo>
                    <a:lnTo>
                      <a:pt x="82" y="67"/>
                    </a:lnTo>
                    <a:lnTo>
                      <a:pt x="76" y="64"/>
                    </a:lnTo>
                    <a:lnTo>
                      <a:pt x="68" y="62"/>
                    </a:lnTo>
                    <a:lnTo>
                      <a:pt x="61" y="60"/>
                    </a:lnTo>
                    <a:lnTo>
                      <a:pt x="54" y="60"/>
                    </a:lnTo>
                    <a:lnTo>
                      <a:pt x="48" y="63"/>
                    </a:lnTo>
                    <a:lnTo>
                      <a:pt x="42" y="66"/>
                    </a:lnTo>
                    <a:lnTo>
                      <a:pt x="39" y="72"/>
                    </a:lnTo>
                    <a:lnTo>
                      <a:pt x="41" y="79"/>
                    </a:lnTo>
                    <a:lnTo>
                      <a:pt x="47" y="81"/>
                    </a:lnTo>
                    <a:lnTo>
                      <a:pt x="53" y="82"/>
                    </a:lnTo>
                    <a:lnTo>
                      <a:pt x="60" y="82"/>
                    </a:lnTo>
                    <a:lnTo>
                      <a:pt x="66" y="82"/>
                    </a:lnTo>
                    <a:lnTo>
                      <a:pt x="73" y="83"/>
                    </a:lnTo>
                    <a:lnTo>
                      <a:pt x="79" y="83"/>
                    </a:lnTo>
                    <a:lnTo>
                      <a:pt x="86" y="84"/>
                    </a:lnTo>
                    <a:lnTo>
                      <a:pt x="91" y="86"/>
                    </a:lnTo>
                    <a:lnTo>
                      <a:pt x="91" y="91"/>
                    </a:lnTo>
                    <a:lnTo>
                      <a:pt x="83" y="91"/>
                    </a:lnTo>
                    <a:lnTo>
                      <a:pt x="75" y="90"/>
                    </a:lnTo>
                    <a:lnTo>
                      <a:pt x="66" y="90"/>
                    </a:lnTo>
                    <a:lnTo>
                      <a:pt x="57" y="89"/>
                    </a:lnTo>
                    <a:lnTo>
                      <a:pt x="48" y="89"/>
                    </a:lnTo>
                    <a:lnTo>
                      <a:pt x="39" y="88"/>
                    </a:lnTo>
                    <a:lnTo>
                      <a:pt x="30" y="88"/>
                    </a:lnTo>
                    <a:lnTo>
                      <a:pt x="23" y="88"/>
                    </a:lnTo>
                    <a:lnTo>
                      <a:pt x="20" y="91"/>
                    </a:lnTo>
                    <a:lnTo>
                      <a:pt x="20" y="94"/>
                    </a:lnTo>
                    <a:lnTo>
                      <a:pt x="21" y="97"/>
                    </a:lnTo>
                    <a:lnTo>
                      <a:pt x="23" y="101"/>
                    </a:lnTo>
                    <a:lnTo>
                      <a:pt x="31" y="104"/>
                    </a:lnTo>
                    <a:lnTo>
                      <a:pt x="39" y="105"/>
                    </a:lnTo>
                    <a:lnTo>
                      <a:pt x="48" y="106"/>
                    </a:lnTo>
                    <a:lnTo>
                      <a:pt x="56" y="107"/>
                    </a:lnTo>
                    <a:lnTo>
                      <a:pt x="65" y="108"/>
                    </a:lnTo>
                    <a:lnTo>
                      <a:pt x="74" y="108"/>
                    </a:lnTo>
                    <a:lnTo>
                      <a:pt x="82" y="109"/>
                    </a:lnTo>
                    <a:lnTo>
                      <a:pt x="91" y="111"/>
                    </a:lnTo>
                    <a:lnTo>
                      <a:pt x="94" y="117"/>
                    </a:lnTo>
                    <a:lnTo>
                      <a:pt x="82" y="115"/>
                    </a:lnTo>
                    <a:lnTo>
                      <a:pt x="70" y="114"/>
                    </a:lnTo>
                    <a:lnTo>
                      <a:pt x="60" y="114"/>
                    </a:lnTo>
                    <a:lnTo>
                      <a:pt x="48" y="114"/>
                    </a:lnTo>
                    <a:lnTo>
                      <a:pt x="36" y="115"/>
                    </a:lnTo>
                    <a:lnTo>
                      <a:pt x="24" y="115"/>
                    </a:lnTo>
                    <a:lnTo>
                      <a:pt x="12" y="115"/>
                    </a:lnTo>
                    <a:lnTo>
                      <a:pt x="0" y="114"/>
                    </a:lnTo>
                    <a:lnTo>
                      <a:pt x="8" y="101"/>
                    </a:lnTo>
                    <a:lnTo>
                      <a:pt x="15" y="88"/>
                    </a:lnTo>
                    <a:lnTo>
                      <a:pt x="22" y="73"/>
                    </a:lnTo>
                    <a:lnTo>
                      <a:pt x="29" y="59"/>
                    </a:lnTo>
                    <a:lnTo>
                      <a:pt x="36" y="44"/>
                    </a:lnTo>
                    <a:lnTo>
                      <a:pt x="42" y="30"/>
                    </a:lnTo>
                    <a:lnTo>
                      <a:pt x="48" y="15"/>
                    </a:lnTo>
                    <a:lnTo>
                      <a:pt x="52" y="0"/>
                    </a:lnTo>
                    <a:lnTo>
                      <a:pt x="55" y="9"/>
                    </a:lnTo>
                    <a:lnTo>
                      <a:pt x="61" y="17"/>
                    </a:lnTo>
                    <a:lnTo>
                      <a:pt x="66" y="25"/>
                    </a:lnTo>
                    <a:lnTo>
                      <a:pt x="72" y="33"/>
                    </a:lnTo>
                    <a:lnTo>
                      <a:pt x="79" y="41"/>
                    </a:lnTo>
                    <a:lnTo>
                      <a:pt x="86" y="47"/>
                    </a:lnTo>
                    <a:lnTo>
                      <a:pt x="93" y="53"/>
                    </a:lnTo>
                    <a:lnTo>
                      <a:pt x="101" y="5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69" name="Freeform 429"/>
              <p:cNvSpPr>
                <a:spLocks/>
              </p:cNvSpPr>
              <p:nvPr/>
            </p:nvSpPr>
            <p:spPr bwMode="auto">
              <a:xfrm>
                <a:off x="2224" y="1257"/>
                <a:ext cx="8" cy="3"/>
              </a:xfrm>
              <a:custGeom>
                <a:avLst/>
                <a:gdLst>
                  <a:gd name="T0" fmla="*/ 31 w 31"/>
                  <a:gd name="T1" fmla="*/ 9 h 14"/>
                  <a:gd name="T2" fmla="*/ 26 w 31"/>
                  <a:gd name="T3" fmla="*/ 14 h 14"/>
                  <a:gd name="T4" fmla="*/ 18 w 31"/>
                  <a:gd name="T5" fmla="*/ 14 h 14"/>
                  <a:gd name="T6" fmla="*/ 9 w 31"/>
                  <a:gd name="T7" fmla="*/ 13 h 14"/>
                  <a:gd name="T8" fmla="*/ 0 w 31"/>
                  <a:gd name="T9" fmla="*/ 12 h 14"/>
                  <a:gd name="T10" fmla="*/ 2 w 31"/>
                  <a:gd name="T11" fmla="*/ 0 h 14"/>
                  <a:gd name="T12" fmla="*/ 10 w 31"/>
                  <a:gd name="T13" fmla="*/ 0 h 14"/>
                  <a:gd name="T14" fmla="*/ 19 w 31"/>
                  <a:gd name="T15" fmla="*/ 0 h 14"/>
                  <a:gd name="T16" fmla="*/ 27 w 31"/>
                  <a:gd name="T17" fmla="*/ 3 h 14"/>
                  <a:gd name="T18" fmla="*/ 31 w 31"/>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4">
                    <a:moveTo>
                      <a:pt x="31" y="9"/>
                    </a:moveTo>
                    <a:lnTo>
                      <a:pt x="26" y="14"/>
                    </a:lnTo>
                    <a:lnTo>
                      <a:pt x="18" y="14"/>
                    </a:lnTo>
                    <a:lnTo>
                      <a:pt x="9" y="13"/>
                    </a:lnTo>
                    <a:lnTo>
                      <a:pt x="0" y="12"/>
                    </a:lnTo>
                    <a:lnTo>
                      <a:pt x="2" y="0"/>
                    </a:lnTo>
                    <a:lnTo>
                      <a:pt x="10" y="0"/>
                    </a:lnTo>
                    <a:lnTo>
                      <a:pt x="19" y="0"/>
                    </a:lnTo>
                    <a:lnTo>
                      <a:pt x="27" y="3"/>
                    </a:lnTo>
                    <a:lnTo>
                      <a:pt x="31" y="9"/>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0" name="Freeform 430"/>
              <p:cNvSpPr>
                <a:spLocks/>
              </p:cNvSpPr>
              <p:nvPr/>
            </p:nvSpPr>
            <p:spPr bwMode="auto">
              <a:xfrm>
                <a:off x="2220" y="1281"/>
                <a:ext cx="20" cy="3"/>
              </a:xfrm>
              <a:custGeom>
                <a:avLst/>
                <a:gdLst>
                  <a:gd name="T0" fmla="*/ 76 w 79"/>
                  <a:gd name="T1" fmla="*/ 6 h 11"/>
                  <a:gd name="T2" fmla="*/ 76 w 79"/>
                  <a:gd name="T3" fmla="*/ 7 h 11"/>
                  <a:gd name="T4" fmla="*/ 77 w 79"/>
                  <a:gd name="T5" fmla="*/ 8 h 11"/>
                  <a:gd name="T6" fmla="*/ 78 w 79"/>
                  <a:gd name="T7" fmla="*/ 10 h 11"/>
                  <a:gd name="T8" fmla="*/ 79 w 79"/>
                  <a:gd name="T9" fmla="*/ 11 h 11"/>
                  <a:gd name="T10" fmla="*/ 7 w 79"/>
                  <a:gd name="T11" fmla="*/ 9 h 11"/>
                  <a:gd name="T12" fmla="*/ 0 w 79"/>
                  <a:gd name="T13" fmla="*/ 0 h 11"/>
                  <a:gd name="T14" fmla="*/ 11 w 79"/>
                  <a:gd name="T15" fmla="*/ 1 h 11"/>
                  <a:gd name="T16" fmla="*/ 21 w 79"/>
                  <a:gd name="T17" fmla="*/ 1 h 11"/>
                  <a:gd name="T18" fmla="*/ 30 w 79"/>
                  <a:gd name="T19" fmla="*/ 1 h 11"/>
                  <a:gd name="T20" fmla="*/ 38 w 79"/>
                  <a:gd name="T21" fmla="*/ 1 h 11"/>
                  <a:gd name="T22" fmla="*/ 48 w 79"/>
                  <a:gd name="T23" fmla="*/ 2 h 11"/>
                  <a:gd name="T24" fmla="*/ 57 w 79"/>
                  <a:gd name="T25" fmla="*/ 2 h 11"/>
                  <a:gd name="T26" fmla="*/ 66 w 79"/>
                  <a:gd name="T27" fmla="*/ 3 h 11"/>
                  <a:gd name="T28" fmla="*/ 76 w 79"/>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1">
                    <a:moveTo>
                      <a:pt x="76" y="6"/>
                    </a:moveTo>
                    <a:lnTo>
                      <a:pt x="76" y="7"/>
                    </a:lnTo>
                    <a:lnTo>
                      <a:pt x="77" y="8"/>
                    </a:lnTo>
                    <a:lnTo>
                      <a:pt x="78" y="10"/>
                    </a:lnTo>
                    <a:lnTo>
                      <a:pt x="79" y="11"/>
                    </a:lnTo>
                    <a:lnTo>
                      <a:pt x="7" y="9"/>
                    </a:lnTo>
                    <a:lnTo>
                      <a:pt x="0" y="0"/>
                    </a:lnTo>
                    <a:lnTo>
                      <a:pt x="11" y="1"/>
                    </a:lnTo>
                    <a:lnTo>
                      <a:pt x="21" y="1"/>
                    </a:lnTo>
                    <a:lnTo>
                      <a:pt x="30" y="1"/>
                    </a:lnTo>
                    <a:lnTo>
                      <a:pt x="38" y="1"/>
                    </a:lnTo>
                    <a:lnTo>
                      <a:pt x="48" y="2"/>
                    </a:lnTo>
                    <a:lnTo>
                      <a:pt x="57" y="2"/>
                    </a:lnTo>
                    <a:lnTo>
                      <a:pt x="66" y="3"/>
                    </a:lnTo>
                    <a:lnTo>
                      <a:pt x="76" y="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1" name="Freeform 431"/>
              <p:cNvSpPr>
                <a:spLocks/>
              </p:cNvSpPr>
              <p:nvPr/>
            </p:nvSpPr>
            <p:spPr bwMode="auto">
              <a:xfrm>
                <a:off x="2304" y="1282"/>
                <a:ext cx="10" cy="4"/>
              </a:xfrm>
              <a:custGeom>
                <a:avLst/>
                <a:gdLst>
                  <a:gd name="T0" fmla="*/ 43 w 43"/>
                  <a:gd name="T1" fmla="*/ 11 h 14"/>
                  <a:gd name="T2" fmla="*/ 38 w 43"/>
                  <a:gd name="T3" fmla="*/ 13 h 14"/>
                  <a:gd name="T4" fmla="*/ 32 w 43"/>
                  <a:gd name="T5" fmla="*/ 13 h 14"/>
                  <a:gd name="T6" fmla="*/ 27 w 43"/>
                  <a:gd name="T7" fmla="*/ 14 h 14"/>
                  <a:gd name="T8" fmla="*/ 20 w 43"/>
                  <a:gd name="T9" fmla="*/ 13 h 14"/>
                  <a:gd name="T10" fmla="*/ 15 w 43"/>
                  <a:gd name="T11" fmla="*/ 11 h 14"/>
                  <a:gd name="T12" fmla="*/ 9 w 43"/>
                  <a:gd name="T13" fmla="*/ 10 h 14"/>
                  <a:gd name="T14" fmla="*/ 4 w 43"/>
                  <a:gd name="T15" fmla="*/ 8 h 14"/>
                  <a:gd name="T16" fmla="*/ 0 w 43"/>
                  <a:gd name="T17" fmla="*/ 6 h 14"/>
                  <a:gd name="T18" fmla="*/ 0 w 43"/>
                  <a:gd name="T19" fmla="*/ 4 h 14"/>
                  <a:gd name="T20" fmla="*/ 1 w 43"/>
                  <a:gd name="T21" fmla="*/ 3 h 14"/>
                  <a:gd name="T22" fmla="*/ 2 w 43"/>
                  <a:gd name="T23" fmla="*/ 1 h 14"/>
                  <a:gd name="T24" fmla="*/ 3 w 43"/>
                  <a:gd name="T25" fmla="*/ 0 h 14"/>
                  <a:gd name="T26" fmla="*/ 8 w 43"/>
                  <a:gd name="T27" fmla="*/ 1 h 14"/>
                  <a:gd name="T28" fmla="*/ 15 w 43"/>
                  <a:gd name="T29" fmla="*/ 1 h 14"/>
                  <a:gd name="T30" fmla="*/ 20 w 43"/>
                  <a:gd name="T31" fmla="*/ 2 h 14"/>
                  <a:gd name="T32" fmla="*/ 27 w 43"/>
                  <a:gd name="T33" fmla="*/ 3 h 14"/>
                  <a:gd name="T34" fmla="*/ 31 w 43"/>
                  <a:gd name="T35" fmla="*/ 4 h 14"/>
                  <a:gd name="T36" fmla="*/ 36 w 43"/>
                  <a:gd name="T37" fmla="*/ 6 h 14"/>
                  <a:gd name="T38" fmla="*/ 40 w 43"/>
                  <a:gd name="T39" fmla="*/ 8 h 14"/>
                  <a:gd name="T40" fmla="*/ 43 w 43"/>
                  <a:gd name="T4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14">
                    <a:moveTo>
                      <a:pt x="43" y="11"/>
                    </a:moveTo>
                    <a:lnTo>
                      <a:pt x="38" y="13"/>
                    </a:lnTo>
                    <a:lnTo>
                      <a:pt x="32" y="13"/>
                    </a:lnTo>
                    <a:lnTo>
                      <a:pt x="27" y="14"/>
                    </a:lnTo>
                    <a:lnTo>
                      <a:pt x="20" y="13"/>
                    </a:lnTo>
                    <a:lnTo>
                      <a:pt x="15" y="11"/>
                    </a:lnTo>
                    <a:lnTo>
                      <a:pt x="9" y="10"/>
                    </a:lnTo>
                    <a:lnTo>
                      <a:pt x="4" y="8"/>
                    </a:lnTo>
                    <a:lnTo>
                      <a:pt x="0" y="6"/>
                    </a:lnTo>
                    <a:lnTo>
                      <a:pt x="0" y="4"/>
                    </a:lnTo>
                    <a:lnTo>
                      <a:pt x="1" y="3"/>
                    </a:lnTo>
                    <a:lnTo>
                      <a:pt x="2" y="1"/>
                    </a:lnTo>
                    <a:lnTo>
                      <a:pt x="3" y="0"/>
                    </a:lnTo>
                    <a:lnTo>
                      <a:pt x="8" y="1"/>
                    </a:lnTo>
                    <a:lnTo>
                      <a:pt x="15" y="1"/>
                    </a:lnTo>
                    <a:lnTo>
                      <a:pt x="20" y="2"/>
                    </a:lnTo>
                    <a:lnTo>
                      <a:pt x="27" y="3"/>
                    </a:lnTo>
                    <a:lnTo>
                      <a:pt x="31" y="4"/>
                    </a:lnTo>
                    <a:lnTo>
                      <a:pt x="36" y="6"/>
                    </a:lnTo>
                    <a:lnTo>
                      <a:pt x="40" y="8"/>
                    </a:lnTo>
                    <a:lnTo>
                      <a:pt x="43" y="11"/>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2" name="Freeform 432"/>
              <p:cNvSpPr>
                <a:spLocks/>
              </p:cNvSpPr>
              <p:nvPr/>
            </p:nvSpPr>
            <p:spPr bwMode="auto">
              <a:xfrm>
                <a:off x="2280" y="1287"/>
                <a:ext cx="38" cy="7"/>
              </a:xfrm>
              <a:custGeom>
                <a:avLst/>
                <a:gdLst>
                  <a:gd name="T0" fmla="*/ 105 w 155"/>
                  <a:gd name="T1" fmla="*/ 4 h 26"/>
                  <a:gd name="T2" fmla="*/ 105 w 155"/>
                  <a:gd name="T3" fmla="*/ 5 h 26"/>
                  <a:gd name="T4" fmla="*/ 105 w 155"/>
                  <a:gd name="T5" fmla="*/ 7 h 26"/>
                  <a:gd name="T6" fmla="*/ 106 w 155"/>
                  <a:gd name="T7" fmla="*/ 8 h 26"/>
                  <a:gd name="T8" fmla="*/ 108 w 155"/>
                  <a:gd name="T9" fmla="*/ 9 h 26"/>
                  <a:gd name="T10" fmla="*/ 112 w 155"/>
                  <a:gd name="T11" fmla="*/ 1 h 26"/>
                  <a:gd name="T12" fmla="*/ 111 w 155"/>
                  <a:gd name="T13" fmla="*/ 3 h 26"/>
                  <a:gd name="T14" fmla="*/ 112 w 155"/>
                  <a:gd name="T15" fmla="*/ 7 h 26"/>
                  <a:gd name="T16" fmla="*/ 115 w 155"/>
                  <a:gd name="T17" fmla="*/ 7 h 26"/>
                  <a:gd name="T18" fmla="*/ 117 w 155"/>
                  <a:gd name="T19" fmla="*/ 7 h 26"/>
                  <a:gd name="T20" fmla="*/ 121 w 155"/>
                  <a:gd name="T21" fmla="*/ 7 h 26"/>
                  <a:gd name="T22" fmla="*/ 121 w 155"/>
                  <a:gd name="T23" fmla="*/ 3 h 26"/>
                  <a:gd name="T24" fmla="*/ 122 w 155"/>
                  <a:gd name="T25" fmla="*/ 9 h 26"/>
                  <a:gd name="T26" fmla="*/ 125 w 155"/>
                  <a:gd name="T27" fmla="*/ 11 h 26"/>
                  <a:gd name="T28" fmla="*/ 130 w 155"/>
                  <a:gd name="T29" fmla="*/ 12 h 26"/>
                  <a:gd name="T30" fmla="*/ 136 w 155"/>
                  <a:gd name="T31" fmla="*/ 12 h 26"/>
                  <a:gd name="T32" fmla="*/ 141 w 155"/>
                  <a:gd name="T33" fmla="*/ 12 h 26"/>
                  <a:gd name="T34" fmla="*/ 146 w 155"/>
                  <a:gd name="T35" fmla="*/ 12 h 26"/>
                  <a:gd name="T36" fmla="*/ 152 w 155"/>
                  <a:gd name="T37" fmla="*/ 14 h 26"/>
                  <a:gd name="T38" fmla="*/ 155 w 155"/>
                  <a:gd name="T39" fmla="*/ 17 h 26"/>
                  <a:gd name="T40" fmla="*/ 149 w 155"/>
                  <a:gd name="T41" fmla="*/ 23 h 26"/>
                  <a:gd name="T42" fmla="*/ 141 w 155"/>
                  <a:gd name="T43" fmla="*/ 25 h 26"/>
                  <a:gd name="T44" fmla="*/ 133 w 155"/>
                  <a:gd name="T45" fmla="*/ 26 h 26"/>
                  <a:gd name="T46" fmla="*/ 125 w 155"/>
                  <a:gd name="T47" fmla="*/ 25 h 26"/>
                  <a:gd name="T48" fmla="*/ 116 w 155"/>
                  <a:gd name="T49" fmla="*/ 23 h 26"/>
                  <a:gd name="T50" fmla="*/ 108 w 155"/>
                  <a:gd name="T51" fmla="*/ 22 h 26"/>
                  <a:gd name="T52" fmla="*/ 99 w 155"/>
                  <a:gd name="T53" fmla="*/ 21 h 26"/>
                  <a:gd name="T54" fmla="*/ 91 w 155"/>
                  <a:gd name="T55" fmla="*/ 21 h 26"/>
                  <a:gd name="T56" fmla="*/ 79 w 155"/>
                  <a:gd name="T57" fmla="*/ 20 h 26"/>
                  <a:gd name="T58" fmla="*/ 69 w 155"/>
                  <a:gd name="T59" fmla="*/ 18 h 26"/>
                  <a:gd name="T60" fmla="*/ 57 w 155"/>
                  <a:gd name="T61" fmla="*/ 16 h 26"/>
                  <a:gd name="T62" fmla="*/ 46 w 155"/>
                  <a:gd name="T63" fmla="*/ 15 h 26"/>
                  <a:gd name="T64" fmla="*/ 34 w 155"/>
                  <a:gd name="T65" fmla="*/ 13 h 26"/>
                  <a:gd name="T66" fmla="*/ 23 w 155"/>
                  <a:gd name="T67" fmla="*/ 11 h 26"/>
                  <a:gd name="T68" fmla="*/ 11 w 155"/>
                  <a:gd name="T69" fmla="*/ 9 h 26"/>
                  <a:gd name="T70" fmla="*/ 0 w 155"/>
                  <a:gd name="T71" fmla="*/ 7 h 26"/>
                  <a:gd name="T72" fmla="*/ 0 w 155"/>
                  <a:gd name="T73" fmla="*/ 1 h 26"/>
                  <a:gd name="T74" fmla="*/ 13 w 155"/>
                  <a:gd name="T75" fmla="*/ 0 h 26"/>
                  <a:gd name="T76" fmla="*/ 26 w 155"/>
                  <a:gd name="T77" fmla="*/ 1 h 26"/>
                  <a:gd name="T78" fmla="*/ 39 w 155"/>
                  <a:gd name="T79" fmla="*/ 2 h 26"/>
                  <a:gd name="T80" fmla="*/ 53 w 155"/>
                  <a:gd name="T81" fmla="*/ 3 h 26"/>
                  <a:gd name="T82" fmla="*/ 66 w 155"/>
                  <a:gd name="T83" fmla="*/ 4 h 26"/>
                  <a:gd name="T84" fmla="*/ 79 w 155"/>
                  <a:gd name="T85" fmla="*/ 5 h 26"/>
                  <a:gd name="T86" fmla="*/ 92 w 155"/>
                  <a:gd name="T87" fmla="*/ 5 h 26"/>
                  <a:gd name="T88" fmla="*/ 105 w 155"/>
                  <a:gd name="T8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26">
                    <a:moveTo>
                      <a:pt x="105" y="4"/>
                    </a:moveTo>
                    <a:lnTo>
                      <a:pt x="105" y="5"/>
                    </a:lnTo>
                    <a:lnTo>
                      <a:pt x="105" y="7"/>
                    </a:lnTo>
                    <a:lnTo>
                      <a:pt x="106" y="8"/>
                    </a:lnTo>
                    <a:lnTo>
                      <a:pt x="108" y="9"/>
                    </a:lnTo>
                    <a:lnTo>
                      <a:pt x="112" y="1"/>
                    </a:lnTo>
                    <a:lnTo>
                      <a:pt x="111" y="3"/>
                    </a:lnTo>
                    <a:lnTo>
                      <a:pt x="112" y="7"/>
                    </a:lnTo>
                    <a:lnTo>
                      <a:pt x="115" y="7"/>
                    </a:lnTo>
                    <a:lnTo>
                      <a:pt x="117" y="7"/>
                    </a:lnTo>
                    <a:lnTo>
                      <a:pt x="121" y="7"/>
                    </a:lnTo>
                    <a:lnTo>
                      <a:pt x="121" y="3"/>
                    </a:lnTo>
                    <a:lnTo>
                      <a:pt x="122" y="9"/>
                    </a:lnTo>
                    <a:lnTo>
                      <a:pt x="125" y="11"/>
                    </a:lnTo>
                    <a:lnTo>
                      <a:pt x="130" y="12"/>
                    </a:lnTo>
                    <a:lnTo>
                      <a:pt x="136" y="12"/>
                    </a:lnTo>
                    <a:lnTo>
                      <a:pt x="141" y="12"/>
                    </a:lnTo>
                    <a:lnTo>
                      <a:pt x="146" y="12"/>
                    </a:lnTo>
                    <a:lnTo>
                      <a:pt x="152" y="14"/>
                    </a:lnTo>
                    <a:lnTo>
                      <a:pt x="155" y="17"/>
                    </a:lnTo>
                    <a:lnTo>
                      <a:pt x="149" y="23"/>
                    </a:lnTo>
                    <a:lnTo>
                      <a:pt x="141" y="25"/>
                    </a:lnTo>
                    <a:lnTo>
                      <a:pt x="133" y="26"/>
                    </a:lnTo>
                    <a:lnTo>
                      <a:pt x="125" y="25"/>
                    </a:lnTo>
                    <a:lnTo>
                      <a:pt x="116" y="23"/>
                    </a:lnTo>
                    <a:lnTo>
                      <a:pt x="108" y="22"/>
                    </a:lnTo>
                    <a:lnTo>
                      <a:pt x="99" y="21"/>
                    </a:lnTo>
                    <a:lnTo>
                      <a:pt x="91" y="21"/>
                    </a:lnTo>
                    <a:lnTo>
                      <a:pt x="79" y="20"/>
                    </a:lnTo>
                    <a:lnTo>
                      <a:pt x="69" y="18"/>
                    </a:lnTo>
                    <a:lnTo>
                      <a:pt x="57" y="16"/>
                    </a:lnTo>
                    <a:lnTo>
                      <a:pt x="46" y="15"/>
                    </a:lnTo>
                    <a:lnTo>
                      <a:pt x="34" y="13"/>
                    </a:lnTo>
                    <a:lnTo>
                      <a:pt x="23" y="11"/>
                    </a:lnTo>
                    <a:lnTo>
                      <a:pt x="11" y="9"/>
                    </a:lnTo>
                    <a:lnTo>
                      <a:pt x="0" y="7"/>
                    </a:lnTo>
                    <a:lnTo>
                      <a:pt x="0" y="1"/>
                    </a:lnTo>
                    <a:lnTo>
                      <a:pt x="13" y="0"/>
                    </a:lnTo>
                    <a:lnTo>
                      <a:pt x="26" y="1"/>
                    </a:lnTo>
                    <a:lnTo>
                      <a:pt x="39" y="2"/>
                    </a:lnTo>
                    <a:lnTo>
                      <a:pt x="53" y="3"/>
                    </a:lnTo>
                    <a:lnTo>
                      <a:pt x="66" y="4"/>
                    </a:lnTo>
                    <a:lnTo>
                      <a:pt x="79" y="5"/>
                    </a:lnTo>
                    <a:lnTo>
                      <a:pt x="92" y="5"/>
                    </a:lnTo>
                    <a:lnTo>
                      <a:pt x="105" y="4"/>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3" name="Freeform 433"/>
              <p:cNvSpPr>
                <a:spLocks/>
              </p:cNvSpPr>
              <p:nvPr/>
            </p:nvSpPr>
            <p:spPr bwMode="auto">
              <a:xfrm>
                <a:off x="2228" y="1288"/>
                <a:ext cx="20" cy="3"/>
              </a:xfrm>
              <a:custGeom>
                <a:avLst/>
                <a:gdLst>
                  <a:gd name="T0" fmla="*/ 80 w 80"/>
                  <a:gd name="T1" fmla="*/ 13 h 13"/>
                  <a:gd name="T2" fmla="*/ 70 w 80"/>
                  <a:gd name="T3" fmla="*/ 12 h 13"/>
                  <a:gd name="T4" fmla="*/ 60 w 80"/>
                  <a:gd name="T5" fmla="*/ 11 h 13"/>
                  <a:gd name="T6" fmla="*/ 49 w 80"/>
                  <a:gd name="T7" fmla="*/ 9 h 13"/>
                  <a:gd name="T8" fmla="*/ 40 w 80"/>
                  <a:gd name="T9" fmla="*/ 7 h 13"/>
                  <a:gd name="T10" fmla="*/ 30 w 80"/>
                  <a:gd name="T11" fmla="*/ 5 h 13"/>
                  <a:gd name="T12" fmla="*/ 20 w 80"/>
                  <a:gd name="T13" fmla="*/ 3 h 13"/>
                  <a:gd name="T14" fmla="*/ 10 w 80"/>
                  <a:gd name="T15" fmla="*/ 1 h 13"/>
                  <a:gd name="T16" fmla="*/ 0 w 80"/>
                  <a:gd name="T17" fmla="*/ 0 h 13"/>
                  <a:gd name="T18" fmla="*/ 10 w 80"/>
                  <a:gd name="T19" fmla="*/ 1 h 13"/>
                  <a:gd name="T20" fmla="*/ 20 w 80"/>
                  <a:gd name="T21" fmla="*/ 1 h 13"/>
                  <a:gd name="T22" fmla="*/ 31 w 80"/>
                  <a:gd name="T23" fmla="*/ 3 h 13"/>
                  <a:gd name="T24" fmla="*/ 41 w 80"/>
                  <a:gd name="T25" fmla="*/ 4 h 13"/>
                  <a:gd name="T26" fmla="*/ 50 w 80"/>
                  <a:gd name="T27" fmla="*/ 6 h 13"/>
                  <a:gd name="T28" fmla="*/ 60 w 80"/>
                  <a:gd name="T29" fmla="*/ 8 h 13"/>
                  <a:gd name="T30" fmla="*/ 70 w 80"/>
                  <a:gd name="T31" fmla="*/ 10 h 13"/>
                  <a:gd name="T32" fmla="*/ 80 w 80"/>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3">
                    <a:moveTo>
                      <a:pt x="80" y="13"/>
                    </a:moveTo>
                    <a:lnTo>
                      <a:pt x="70" y="12"/>
                    </a:lnTo>
                    <a:lnTo>
                      <a:pt x="60" y="11"/>
                    </a:lnTo>
                    <a:lnTo>
                      <a:pt x="49" y="9"/>
                    </a:lnTo>
                    <a:lnTo>
                      <a:pt x="40" y="7"/>
                    </a:lnTo>
                    <a:lnTo>
                      <a:pt x="30" y="5"/>
                    </a:lnTo>
                    <a:lnTo>
                      <a:pt x="20" y="3"/>
                    </a:lnTo>
                    <a:lnTo>
                      <a:pt x="10" y="1"/>
                    </a:lnTo>
                    <a:lnTo>
                      <a:pt x="0" y="0"/>
                    </a:lnTo>
                    <a:lnTo>
                      <a:pt x="10" y="1"/>
                    </a:lnTo>
                    <a:lnTo>
                      <a:pt x="20" y="1"/>
                    </a:lnTo>
                    <a:lnTo>
                      <a:pt x="31" y="3"/>
                    </a:lnTo>
                    <a:lnTo>
                      <a:pt x="41" y="4"/>
                    </a:lnTo>
                    <a:lnTo>
                      <a:pt x="50" y="6"/>
                    </a:lnTo>
                    <a:lnTo>
                      <a:pt x="60" y="8"/>
                    </a:lnTo>
                    <a:lnTo>
                      <a:pt x="70" y="10"/>
                    </a:lnTo>
                    <a:lnTo>
                      <a:pt x="80"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4" name="Freeform 434"/>
              <p:cNvSpPr>
                <a:spLocks/>
              </p:cNvSpPr>
              <p:nvPr/>
            </p:nvSpPr>
            <p:spPr bwMode="auto">
              <a:xfrm>
                <a:off x="2262" y="1294"/>
                <a:ext cx="61" cy="7"/>
              </a:xfrm>
              <a:custGeom>
                <a:avLst/>
                <a:gdLst>
                  <a:gd name="T0" fmla="*/ 101 w 243"/>
                  <a:gd name="T1" fmla="*/ 7 h 29"/>
                  <a:gd name="T2" fmla="*/ 98 w 243"/>
                  <a:gd name="T3" fmla="*/ 7 h 29"/>
                  <a:gd name="T4" fmla="*/ 98 w 243"/>
                  <a:gd name="T5" fmla="*/ 3 h 29"/>
                  <a:gd name="T6" fmla="*/ 101 w 243"/>
                  <a:gd name="T7" fmla="*/ 3 h 29"/>
                  <a:gd name="T8" fmla="*/ 101 w 243"/>
                  <a:gd name="T9" fmla="*/ 6 h 29"/>
                  <a:gd name="T10" fmla="*/ 102 w 243"/>
                  <a:gd name="T11" fmla="*/ 7 h 29"/>
                  <a:gd name="T12" fmla="*/ 104 w 243"/>
                  <a:gd name="T13" fmla="*/ 8 h 29"/>
                  <a:gd name="T14" fmla="*/ 105 w 243"/>
                  <a:gd name="T15" fmla="*/ 9 h 29"/>
                  <a:gd name="T16" fmla="*/ 123 w 243"/>
                  <a:gd name="T17" fmla="*/ 9 h 29"/>
                  <a:gd name="T18" fmla="*/ 141 w 243"/>
                  <a:gd name="T19" fmla="*/ 10 h 29"/>
                  <a:gd name="T20" fmla="*/ 157 w 243"/>
                  <a:gd name="T21" fmla="*/ 11 h 29"/>
                  <a:gd name="T22" fmla="*/ 173 w 243"/>
                  <a:gd name="T23" fmla="*/ 13 h 29"/>
                  <a:gd name="T24" fmla="*/ 189 w 243"/>
                  <a:gd name="T25" fmla="*/ 15 h 29"/>
                  <a:gd name="T26" fmla="*/ 206 w 243"/>
                  <a:gd name="T27" fmla="*/ 16 h 29"/>
                  <a:gd name="T28" fmla="*/ 222 w 243"/>
                  <a:gd name="T29" fmla="*/ 17 h 29"/>
                  <a:gd name="T30" fmla="*/ 240 w 243"/>
                  <a:gd name="T31" fmla="*/ 17 h 29"/>
                  <a:gd name="T32" fmla="*/ 241 w 243"/>
                  <a:gd name="T33" fmla="*/ 20 h 29"/>
                  <a:gd name="T34" fmla="*/ 243 w 243"/>
                  <a:gd name="T35" fmla="*/ 21 h 29"/>
                  <a:gd name="T36" fmla="*/ 243 w 243"/>
                  <a:gd name="T37" fmla="*/ 23 h 29"/>
                  <a:gd name="T38" fmla="*/ 243 w 243"/>
                  <a:gd name="T39" fmla="*/ 26 h 29"/>
                  <a:gd name="T40" fmla="*/ 226 w 243"/>
                  <a:gd name="T41" fmla="*/ 28 h 29"/>
                  <a:gd name="T42" fmla="*/ 208 w 243"/>
                  <a:gd name="T43" fmla="*/ 29 h 29"/>
                  <a:gd name="T44" fmla="*/ 190 w 243"/>
                  <a:gd name="T45" fmla="*/ 29 h 29"/>
                  <a:gd name="T46" fmla="*/ 173 w 243"/>
                  <a:gd name="T47" fmla="*/ 28 h 29"/>
                  <a:gd name="T48" fmla="*/ 156 w 243"/>
                  <a:gd name="T49" fmla="*/ 26 h 29"/>
                  <a:gd name="T50" fmla="*/ 138 w 243"/>
                  <a:gd name="T51" fmla="*/ 25 h 29"/>
                  <a:gd name="T52" fmla="*/ 120 w 243"/>
                  <a:gd name="T53" fmla="*/ 23 h 29"/>
                  <a:gd name="T54" fmla="*/ 103 w 243"/>
                  <a:gd name="T55" fmla="*/ 21 h 29"/>
                  <a:gd name="T56" fmla="*/ 90 w 243"/>
                  <a:gd name="T57" fmla="*/ 21 h 29"/>
                  <a:gd name="T58" fmla="*/ 78 w 243"/>
                  <a:gd name="T59" fmla="*/ 20 h 29"/>
                  <a:gd name="T60" fmla="*/ 65 w 243"/>
                  <a:gd name="T61" fmla="*/ 19 h 29"/>
                  <a:gd name="T62" fmla="*/ 52 w 243"/>
                  <a:gd name="T63" fmla="*/ 17 h 29"/>
                  <a:gd name="T64" fmla="*/ 39 w 243"/>
                  <a:gd name="T65" fmla="*/ 16 h 29"/>
                  <a:gd name="T66" fmla="*/ 26 w 243"/>
                  <a:gd name="T67" fmla="*/ 15 h 29"/>
                  <a:gd name="T68" fmla="*/ 13 w 243"/>
                  <a:gd name="T69" fmla="*/ 13 h 29"/>
                  <a:gd name="T70" fmla="*/ 0 w 243"/>
                  <a:gd name="T71" fmla="*/ 12 h 29"/>
                  <a:gd name="T72" fmla="*/ 3 w 243"/>
                  <a:gd name="T73" fmla="*/ 8 h 29"/>
                  <a:gd name="T74" fmla="*/ 7 w 243"/>
                  <a:gd name="T75" fmla="*/ 4 h 29"/>
                  <a:gd name="T76" fmla="*/ 13 w 243"/>
                  <a:gd name="T77" fmla="*/ 1 h 29"/>
                  <a:gd name="T78" fmla="*/ 20 w 243"/>
                  <a:gd name="T79" fmla="*/ 0 h 29"/>
                  <a:gd name="T80" fmla="*/ 30 w 243"/>
                  <a:gd name="T81" fmla="*/ 1 h 29"/>
                  <a:gd name="T82" fmla="*/ 40 w 243"/>
                  <a:gd name="T83" fmla="*/ 2 h 29"/>
                  <a:gd name="T84" fmla="*/ 50 w 243"/>
                  <a:gd name="T85" fmla="*/ 4 h 29"/>
                  <a:gd name="T86" fmla="*/ 61 w 243"/>
                  <a:gd name="T87" fmla="*/ 6 h 29"/>
                  <a:gd name="T88" fmla="*/ 70 w 243"/>
                  <a:gd name="T89" fmla="*/ 7 h 29"/>
                  <a:gd name="T90" fmla="*/ 80 w 243"/>
                  <a:gd name="T91" fmla="*/ 8 h 29"/>
                  <a:gd name="T92" fmla="*/ 91 w 243"/>
                  <a:gd name="T93" fmla="*/ 8 h 29"/>
                  <a:gd name="T94" fmla="*/ 101 w 243"/>
                  <a:gd name="T9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3" h="29">
                    <a:moveTo>
                      <a:pt x="101" y="7"/>
                    </a:moveTo>
                    <a:lnTo>
                      <a:pt x="98" y="7"/>
                    </a:lnTo>
                    <a:lnTo>
                      <a:pt x="98" y="3"/>
                    </a:lnTo>
                    <a:lnTo>
                      <a:pt x="101" y="3"/>
                    </a:lnTo>
                    <a:lnTo>
                      <a:pt x="101" y="6"/>
                    </a:lnTo>
                    <a:lnTo>
                      <a:pt x="102" y="7"/>
                    </a:lnTo>
                    <a:lnTo>
                      <a:pt x="104" y="8"/>
                    </a:lnTo>
                    <a:lnTo>
                      <a:pt x="105" y="9"/>
                    </a:lnTo>
                    <a:lnTo>
                      <a:pt x="123" y="9"/>
                    </a:lnTo>
                    <a:lnTo>
                      <a:pt x="141" y="10"/>
                    </a:lnTo>
                    <a:lnTo>
                      <a:pt x="157" y="11"/>
                    </a:lnTo>
                    <a:lnTo>
                      <a:pt x="173" y="13"/>
                    </a:lnTo>
                    <a:lnTo>
                      <a:pt x="189" y="15"/>
                    </a:lnTo>
                    <a:lnTo>
                      <a:pt x="206" y="16"/>
                    </a:lnTo>
                    <a:lnTo>
                      <a:pt x="222" y="17"/>
                    </a:lnTo>
                    <a:lnTo>
                      <a:pt x="240" y="17"/>
                    </a:lnTo>
                    <a:lnTo>
                      <a:pt x="241" y="20"/>
                    </a:lnTo>
                    <a:lnTo>
                      <a:pt x="243" y="21"/>
                    </a:lnTo>
                    <a:lnTo>
                      <a:pt x="243" y="23"/>
                    </a:lnTo>
                    <a:lnTo>
                      <a:pt x="243" y="26"/>
                    </a:lnTo>
                    <a:lnTo>
                      <a:pt x="226" y="28"/>
                    </a:lnTo>
                    <a:lnTo>
                      <a:pt x="208" y="29"/>
                    </a:lnTo>
                    <a:lnTo>
                      <a:pt x="190" y="29"/>
                    </a:lnTo>
                    <a:lnTo>
                      <a:pt x="173" y="28"/>
                    </a:lnTo>
                    <a:lnTo>
                      <a:pt x="156" y="26"/>
                    </a:lnTo>
                    <a:lnTo>
                      <a:pt x="138" y="25"/>
                    </a:lnTo>
                    <a:lnTo>
                      <a:pt x="120" y="23"/>
                    </a:lnTo>
                    <a:lnTo>
                      <a:pt x="103" y="21"/>
                    </a:lnTo>
                    <a:lnTo>
                      <a:pt x="90" y="21"/>
                    </a:lnTo>
                    <a:lnTo>
                      <a:pt x="78" y="20"/>
                    </a:lnTo>
                    <a:lnTo>
                      <a:pt x="65" y="19"/>
                    </a:lnTo>
                    <a:lnTo>
                      <a:pt x="52" y="17"/>
                    </a:lnTo>
                    <a:lnTo>
                      <a:pt x="39" y="16"/>
                    </a:lnTo>
                    <a:lnTo>
                      <a:pt x="26" y="15"/>
                    </a:lnTo>
                    <a:lnTo>
                      <a:pt x="13" y="13"/>
                    </a:lnTo>
                    <a:lnTo>
                      <a:pt x="0" y="12"/>
                    </a:lnTo>
                    <a:lnTo>
                      <a:pt x="3" y="8"/>
                    </a:lnTo>
                    <a:lnTo>
                      <a:pt x="7" y="4"/>
                    </a:lnTo>
                    <a:lnTo>
                      <a:pt x="13" y="1"/>
                    </a:lnTo>
                    <a:lnTo>
                      <a:pt x="20" y="0"/>
                    </a:lnTo>
                    <a:lnTo>
                      <a:pt x="30" y="1"/>
                    </a:lnTo>
                    <a:lnTo>
                      <a:pt x="40" y="2"/>
                    </a:lnTo>
                    <a:lnTo>
                      <a:pt x="50" y="4"/>
                    </a:lnTo>
                    <a:lnTo>
                      <a:pt x="61" y="6"/>
                    </a:lnTo>
                    <a:lnTo>
                      <a:pt x="70" y="7"/>
                    </a:lnTo>
                    <a:lnTo>
                      <a:pt x="80" y="8"/>
                    </a:lnTo>
                    <a:lnTo>
                      <a:pt x="91" y="8"/>
                    </a:lnTo>
                    <a:lnTo>
                      <a:pt x="101" y="7"/>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5" name="Freeform 435"/>
              <p:cNvSpPr>
                <a:spLocks/>
              </p:cNvSpPr>
              <p:nvPr/>
            </p:nvSpPr>
            <p:spPr bwMode="auto">
              <a:xfrm>
                <a:off x="2473" y="1295"/>
                <a:ext cx="33" cy="6"/>
              </a:xfrm>
              <a:custGeom>
                <a:avLst/>
                <a:gdLst>
                  <a:gd name="T0" fmla="*/ 126 w 132"/>
                  <a:gd name="T1" fmla="*/ 14 h 27"/>
                  <a:gd name="T2" fmla="*/ 128 w 132"/>
                  <a:gd name="T3" fmla="*/ 18 h 27"/>
                  <a:gd name="T4" fmla="*/ 131 w 132"/>
                  <a:gd name="T5" fmla="*/ 22 h 27"/>
                  <a:gd name="T6" fmla="*/ 132 w 132"/>
                  <a:gd name="T7" fmla="*/ 25 h 27"/>
                  <a:gd name="T8" fmla="*/ 129 w 132"/>
                  <a:gd name="T9" fmla="*/ 27 h 27"/>
                  <a:gd name="T10" fmla="*/ 113 w 132"/>
                  <a:gd name="T11" fmla="*/ 24 h 27"/>
                  <a:gd name="T12" fmla="*/ 98 w 132"/>
                  <a:gd name="T13" fmla="*/ 22 h 27"/>
                  <a:gd name="T14" fmla="*/ 81 w 132"/>
                  <a:gd name="T15" fmla="*/ 20 h 27"/>
                  <a:gd name="T16" fmla="*/ 66 w 132"/>
                  <a:gd name="T17" fmla="*/ 19 h 27"/>
                  <a:gd name="T18" fmla="*/ 50 w 132"/>
                  <a:gd name="T19" fmla="*/ 18 h 27"/>
                  <a:gd name="T20" fmla="*/ 35 w 132"/>
                  <a:gd name="T21" fmla="*/ 18 h 27"/>
                  <a:gd name="T22" fmla="*/ 20 w 132"/>
                  <a:gd name="T23" fmla="*/ 18 h 27"/>
                  <a:gd name="T24" fmla="*/ 5 w 132"/>
                  <a:gd name="T25" fmla="*/ 19 h 27"/>
                  <a:gd name="T26" fmla="*/ 1 w 132"/>
                  <a:gd name="T27" fmla="*/ 17 h 27"/>
                  <a:gd name="T28" fmla="*/ 0 w 132"/>
                  <a:gd name="T29" fmla="*/ 12 h 27"/>
                  <a:gd name="T30" fmla="*/ 1 w 132"/>
                  <a:gd name="T31" fmla="*/ 9 h 27"/>
                  <a:gd name="T32" fmla="*/ 2 w 132"/>
                  <a:gd name="T33" fmla="*/ 6 h 27"/>
                  <a:gd name="T34" fmla="*/ 6 w 132"/>
                  <a:gd name="T35" fmla="*/ 6 h 27"/>
                  <a:gd name="T36" fmla="*/ 9 w 132"/>
                  <a:gd name="T37" fmla="*/ 5 h 27"/>
                  <a:gd name="T38" fmla="*/ 12 w 132"/>
                  <a:gd name="T39" fmla="*/ 4 h 27"/>
                  <a:gd name="T40" fmla="*/ 14 w 132"/>
                  <a:gd name="T41" fmla="*/ 0 h 27"/>
                  <a:gd name="T42" fmla="*/ 28 w 132"/>
                  <a:gd name="T43" fmla="*/ 1 h 27"/>
                  <a:gd name="T44" fmla="*/ 42 w 132"/>
                  <a:gd name="T45" fmla="*/ 3 h 27"/>
                  <a:gd name="T46" fmla="*/ 58 w 132"/>
                  <a:gd name="T47" fmla="*/ 5 h 27"/>
                  <a:gd name="T48" fmla="*/ 72 w 132"/>
                  <a:gd name="T49" fmla="*/ 7 h 27"/>
                  <a:gd name="T50" fmla="*/ 86 w 132"/>
                  <a:gd name="T51" fmla="*/ 9 h 27"/>
                  <a:gd name="T52" fmla="*/ 99 w 132"/>
                  <a:gd name="T53" fmla="*/ 11 h 27"/>
                  <a:gd name="T54" fmla="*/ 113 w 132"/>
                  <a:gd name="T55" fmla="*/ 12 h 27"/>
                  <a:gd name="T56" fmla="*/ 126 w 132"/>
                  <a:gd name="T5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27">
                    <a:moveTo>
                      <a:pt x="126" y="14"/>
                    </a:moveTo>
                    <a:lnTo>
                      <a:pt x="128" y="18"/>
                    </a:lnTo>
                    <a:lnTo>
                      <a:pt x="131" y="22"/>
                    </a:lnTo>
                    <a:lnTo>
                      <a:pt x="132" y="25"/>
                    </a:lnTo>
                    <a:lnTo>
                      <a:pt x="129" y="27"/>
                    </a:lnTo>
                    <a:lnTo>
                      <a:pt x="113" y="24"/>
                    </a:lnTo>
                    <a:lnTo>
                      <a:pt x="98" y="22"/>
                    </a:lnTo>
                    <a:lnTo>
                      <a:pt x="81" y="20"/>
                    </a:lnTo>
                    <a:lnTo>
                      <a:pt x="66" y="19"/>
                    </a:lnTo>
                    <a:lnTo>
                      <a:pt x="50" y="18"/>
                    </a:lnTo>
                    <a:lnTo>
                      <a:pt x="35" y="18"/>
                    </a:lnTo>
                    <a:lnTo>
                      <a:pt x="20" y="18"/>
                    </a:lnTo>
                    <a:lnTo>
                      <a:pt x="5" y="19"/>
                    </a:lnTo>
                    <a:lnTo>
                      <a:pt x="1" y="17"/>
                    </a:lnTo>
                    <a:lnTo>
                      <a:pt x="0" y="12"/>
                    </a:lnTo>
                    <a:lnTo>
                      <a:pt x="1" y="9"/>
                    </a:lnTo>
                    <a:lnTo>
                      <a:pt x="2" y="6"/>
                    </a:lnTo>
                    <a:lnTo>
                      <a:pt x="6" y="6"/>
                    </a:lnTo>
                    <a:lnTo>
                      <a:pt x="9" y="5"/>
                    </a:lnTo>
                    <a:lnTo>
                      <a:pt x="12" y="4"/>
                    </a:lnTo>
                    <a:lnTo>
                      <a:pt x="14" y="0"/>
                    </a:lnTo>
                    <a:lnTo>
                      <a:pt x="28" y="1"/>
                    </a:lnTo>
                    <a:lnTo>
                      <a:pt x="42" y="3"/>
                    </a:lnTo>
                    <a:lnTo>
                      <a:pt x="58" y="5"/>
                    </a:lnTo>
                    <a:lnTo>
                      <a:pt x="72" y="7"/>
                    </a:lnTo>
                    <a:lnTo>
                      <a:pt x="86" y="9"/>
                    </a:lnTo>
                    <a:lnTo>
                      <a:pt x="99" y="11"/>
                    </a:lnTo>
                    <a:lnTo>
                      <a:pt x="113" y="12"/>
                    </a:lnTo>
                    <a:lnTo>
                      <a:pt x="126" y="14"/>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6" name="Freeform 436"/>
              <p:cNvSpPr>
                <a:spLocks/>
              </p:cNvSpPr>
              <p:nvPr/>
            </p:nvSpPr>
            <p:spPr bwMode="auto">
              <a:xfrm>
                <a:off x="2197" y="1295"/>
                <a:ext cx="28" cy="6"/>
              </a:xfrm>
              <a:custGeom>
                <a:avLst/>
                <a:gdLst>
                  <a:gd name="T0" fmla="*/ 73 w 116"/>
                  <a:gd name="T1" fmla="*/ 8 h 25"/>
                  <a:gd name="T2" fmla="*/ 75 w 116"/>
                  <a:gd name="T3" fmla="*/ 7 h 25"/>
                  <a:gd name="T4" fmla="*/ 75 w 116"/>
                  <a:gd name="T5" fmla="*/ 8 h 25"/>
                  <a:gd name="T6" fmla="*/ 80 w 116"/>
                  <a:gd name="T7" fmla="*/ 9 h 25"/>
                  <a:gd name="T8" fmla="*/ 86 w 116"/>
                  <a:gd name="T9" fmla="*/ 9 h 25"/>
                  <a:gd name="T10" fmla="*/ 92 w 116"/>
                  <a:gd name="T11" fmla="*/ 9 h 25"/>
                  <a:gd name="T12" fmla="*/ 97 w 116"/>
                  <a:gd name="T13" fmla="*/ 10 h 25"/>
                  <a:gd name="T14" fmla="*/ 103 w 116"/>
                  <a:gd name="T15" fmla="*/ 11 h 25"/>
                  <a:gd name="T16" fmla="*/ 108 w 116"/>
                  <a:gd name="T17" fmla="*/ 13 h 25"/>
                  <a:gd name="T18" fmla="*/ 113 w 116"/>
                  <a:gd name="T19" fmla="*/ 17 h 25"/>
                  <a:gd name="T20" fmla="*/ 116 w 116"/>
                  <a:gd name="T21" fmla="*/ 22 h 25"/>
                  <a:gd name="T22" fmla="*/ 110 w 116"/>
                  <a:gd name="T23" fmla="*/ 25 h 25"/>
                  <a:gd name="T24" fmla="*/ 4 w 116"/>
                  <a:gd name="T25" fmla="*/ 16 h 25"/>
                  <a:gd name="T26" fmla="*/ 2 w 116"/>
                  <a:gd name="T27" fmla="*/ 13 h 25"/>
                  <a:gd name="T28" fmla="*/ 2 w 116"/>
                  <a:gd name="T29" fmla="*/ 11 h 25"/>
                  <a:gd name="T30" fmla="*/ 1 w 116"/>
                  <a:gd name="T31" fmla="*/ 9 h 25"/>
                  <a:gd name="T32" fmla="*/ 0 w 116"/>
                  <a:gd name="T33" fmla="*/ 7 h 25"/>
                  <a:gd name="T34" fmla="*/ 5 w 116"/>
                  <a:gd name="T35" fmla="*/ 5 h 25"/>
                  <a:gd name="T36" fmla="*/ 12 w 116"/>
                  <a:gd name="T37" fmla="*/ 5 h 25"/>
                  <a:gd name="T38" fmla="*/ 18 w 116"/>
                  <a:gd name="T39" fmla="*/ 5 h 25"/>
                  <a:gd name="T40" fmla="*/ 25 w 116"/>
                  <a:gd name="T41" fmla="*/ 6 h 25"/>
                  <a:gd name="T42" fmla="*/ 31 w 116"/>
                  <a:gd name="T43" fmla="*/ 6 h 25"/>
                  <a:gd name="T44" fmla="*/ 38 w 116"/>
                  <a:gd name="T45" fmla="*/ 6 h 25"/>
                  <a:gd name="T46" fmla="*/ 43 w 116"/>
                  <a:gd name="T47" fmla="*/ 4 h 25"/>
                  <a:gd name="T48" fmla="*/ 49 w 116"/>
                  <a:gd name="T49" fmla="*/ 0 h 25"/>
                  <a:gd name="T50" fmla="*/ 53 w 116"/>
                  <a:gd name="T51" fmla="*/ 5 h 25"/>
                  <a:gd name="T52" fmla="*/ 60 w 116"/>
                  <a:gd name="T53" fmla="*/ 7 h 25"/>
                  <a:gd name="T54" fmla="*/ 66 w 116"/>
                  <a:gd name="T55" fmla="*/ 8 h 25"/>
                  <a:gd name="T56" fmla="*/ 73 w 116"/>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5">
                    <a:moveTo>
                      <a:pt x="73" y="8"/>
                    </a:moveTo>
                    <a:lnTo>
                      <a:pt x="75" y="7"/>
                    </a:lnTo>
                    <a:lnTo>
                      <a:pt x="75" y="8"/>
                    </a:lnTo>
                    <a:lnTo>
                      <a:pt x="80" y="9"/>
                    </a:lnTo>
                    <a:lnTo>
                      <a:pt x="86" y="9"/>
                    </a:lnTo>
                    <a:lnTo>
                      <a:pt x="92" y="9"/>
                    </a:lnTo>
                    <a:lnTo>
                      <a:pt x="97" y="10"/>
                    </a:lnTo>
                    <a:lnTo>
                      <a:pt x="103" y="11"/>
                    </a:lnTo>
                    <a:lnTo>
                      <a:pt x="108" y="13"/>
                    </a:lnTo>
                    <a:lnTo>
                      <a:pt x="113" y="17"/>
                    </a:lnTo>
                    <a:lnTo>
                      <a:pt x="116" y="22"/>
                    </a:lnTo>
                    <a:lnTo>
                      <a:pt x="110" y="25"/>
                    </a:lnTo>
                    <a:lnTo>
                      <a:pt x="4" y="16"/>
                    </a:lnTo>
                    <a:lnTo>
                      <a:pt x="2" y="13"/>
                    </a:lnTo>
                    <a:lnTo>
                      <a:pt x="2" y="11"/>
                    </a:lnTo>
                    <a:lnTo>
                      <a:pt x="1" y="9"/>
                    </a:lnTo>
                    <a:lnTo>
                      <a:pt x="0" y="7"/>
                    </a:lnTo>
                    <a:lnTo>
                      <a:pt x="5" y="5"/>
                    </a:lnTo>
                    <a:lnTo>
                      <a:pt x="12" y="5"/>
                    </a:lnTo>
                    <a:lnTo>
                      <a:pt x="18" y="5"/>
                    </a:lnTo>
                    <a:lnTo>
                      <a:pt x="25" y="6"/>
                    </a:lnTo>
                    <a:lnTo>
                      <a:pt x="31" y="6"/>
                    </a:lnTo>
                    <a:lnTo>
                      <a:pt x="38" y="6"/>
                    </a:lnTo>
                    <a:lnTo>
                      <a:pt x="43" y="4"/>
                    </a:lnTo>
                    <a:lnTo>
                      <a:pt x="49" y="0"/>
                    </a:lnTo>
                    <a:lnTo>
                      <a:pt x="53" y="5"/>
                    </a:lnTo>
                    <a:lnTo>
                      <a:pt x="60" y="7"/>
                    </a:lnTo>
                    <a:lnTo>
                      <a:pt x="66" y="8"/>
                    </a:lnTo>
                    <a:lnTo>
                      <a:pt x="73" y="8"/>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7" name="Freeform 437"/>
              <p:cNvSpPr>
                <a:spLocks/>
              </p:cNvSpPr>
              <p:nvPr/>
            </p:nvSpPr>
            <p:spPr bwMode="auto">
              <a:xfrm>
                <a:off x="2234" y="1295"/>
                <a:ext cx="3" cy="1"/>
              </a:xfrm>
              <a:custGeom>
                <a:avLst/>
                <a:gdLst>
                  <a:gd name="T0" fmla="*/ 15 w 15"/>
                  <a:gd name="T1" fmla="*/ 5 h 6"/>
                  <a:gd name="T2" fmla="*/ 11 w 15"/>
                  <a:gd name="T3" fmla="*/ 6 h 6"/>
                  <a:gd name="T4" fmla="*/ 7 w 15"/>
                  <a:gd name="T5" fmla="*/ 6 h 6"/>
                  <a:gd name="T6" fmla="*/ 3 w 15"/>
                  <a:gd name="T7" fmla="*/ 4 h 6"/>
                  <a:gd name="T8" fmla="*/ 0 w 15"/>
                  <a:gd name="T9" fmla="*/ 0 h 6"/>
                  <a:gd name="T10" fmla="*/ 4 w 15"/>
                  <a:gd name="T11" fmla="*/ 2 h 6"/>
                  <a:gd name="T12" fmla="*/ 8 w 15"/>
                  <a:gd name="T13" fmla="*/ 3 h 6"/>
                  <a:gd name="T14" fmla="*/ 11 w 15"/>
                  <a:gd name="T15" fmla="*/ 3 h 6"/>
                  <a:gd name="T16" fmla="*/ 15 w 15"/>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5"/>
                    </a:moveTo>
                    <a:lnTo>
                      <a:pt x="11" y="6"/>
                    </a:lnTo>
                    <a:lnTo>
                      <a:pt x="7" y="6"/>
                    </a:lnTo>
                    <a:lnTo>
                      <a:pt x="3" y="4"/>
                    </a:lnTo>
                    <a:lnTo>
                      <a:pt x="0" y="0"/>
                    </a:lnTo>
                    <a:lnTo>
                      <a:pt x="4" y="2"/>
                    </a:lnTo>
                    <a:lnTo>
                      <a:pt x="8" y="3"/>
                    </a:lnTo>
                    <a:lnTo>
                      <a:pt x="11" y="3"/>
                    </a:lnTo>
                    <a:lnTo>
                      <a:pt x="15" y="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8" name="Freeform 438"/>
              <p:cNvSpPr>
                <a:spLocks/>
              </p:cNvSpPr>
              <p:nvPr/>
            </p:nvSpPr>
            <p:spPr bwMode="auto">
              <a:xfrm>
                <a:off x="2243" y="1296"/>
                <a:ext cx="9" cy="2"/>
              </a:xfrm>
              <a:custGeom>
                <a:avLst/>
                <a:gdLst>
                  <a:gd name="T0" fmla="*/ 37 w 37"/>
                  <a:gd name="T1" fmla="*/ 3 h 6"/>
                  <a:gd name="T2" fmla="*/ 33 w 37"/>
                  <a:gd name="T3" fmla="*/ 5 h 6"/>
                  <a:gd name="T4" fmla="*/ 29 w 37"/>
                  <a:gd name="T5" fmla="*/ 6 h 6"/>
                  <a:gd name="T6" fmla="*/ 24 w 37"/>
                  <a:gd name="T7" fmla="*/ 6 h 6"/>
                  <a:gd name="T8" fmla="*/ 20 w 37"/>
                  <a:gd name="T9" fmla="*/ 5 h 6"/>
                  <a:gd name="T10" fmla="*/ 15 w 37"/>
                  <a:gd name="T11" fmla="*/ 4 h 6"/>
                  <a:gd name="T12" fmla="*/ 10 w 37"/>
                  <a:gd name="T13" fmla="*/ 2 h 6"/>
                  <a:gd name="T14" fmla="*/ 5 w 37"/>
                  <a:gd name="T15" fmla="*/ 1 h 6"/>
                  <a:gd name="T16" fmla="*/ 0 w 37"/>
                  <a:gd name="T17" fmla="*/ 0 h 6"/>
                  <a:gd name="T18" fmla="*/ 37 w 37"/>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
                    <a:moveTo>
                      <a:pt x="37" y="3"/>
                    </a:moveTo>
                    <a:lnTo>
                      <a:pt x="33" y="5"/>
                    </a:lnTo>
                    <a:lnTo>
                      <a:pt x="29" y="6"/>
                    </a:lnTo>
                    <a:lnTo>
                      <a:pt x="24" y="6"/>
                    </a:lnTo>
                    <a:lnTo>
                      <a:pt x="20" y="5"/>
                    </a:lnTo>
                    <a:lnTo>
                      <a:pt x="15" y="4"/>
                    </a:lnTo>
                    <a:lnTo>
                      <a:pt x="10" y="2"/>
                    </a:lnTo>
                    <a:lnTo>
                      <a:pt x="5" y="1"/>
                    </a:lnTo>
                    <a:lnTo>
                      <a:pt x="0" y="0"/>
                    </a:lnTo>
                    <a:lnTo>
                      <a:pt x="37" y="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79" name="Freeform 439"/>
              <p:cNvSpPr>
                <a:spLocks/>
              </p:cNvSpPr>
              <p:nvPr/>
            </p:nvSpPr>
            <p:spPr bwMode="auto">
              <a:xfrm>
                <a:off x="2256" y="1301"/>
                <a:ext cx="71" cy="9"/>
              </a:xfrm>
              <a:custGeom>
                <a:avLst/>
                <a:gdLst>
                  <a:gd name="T0" fmla="*/ 157 w 282"/>
                  <a:gd name="T1" fmla="*/ 12 h 34"/>
                  <a:gd name="T2" fmla="*/ 160 w 282"/>
                  <a:gd name="T3" fmla="*/ 9 h 34"/>
                  <a:gd name="T4" fmla="*/ 160 w 282"/>
                  <a:gd name="T5" fmla="*/ 11 h 34"/>
                  <a:gd name="T6" fmla="*/ 175 w 282"/>
                  <a:gd name="T7" fmla="*/ 12 h 34"/>
                  <a:gd name="T8" fmla="*/ 190 w 282"/>
                  <a:gd name="T9" fmla="*/ 15 h 34"/>
                  <a:gd name="T10" fmla="*/ 205 w 282"/>
                  <a:gd name="T11" fmla="*/ 16 h 34"/>
                  <a:gd name="T12" fmla="*/ 220 w 282"/>
                  <a:gd name="T13" fmla="*/ 18 h 34"/>
                  <a:gd name="T14" fmla="*/ 235 w 282"/>
                  <a:gd name="T15" fmla="*/ 19 h 34"/>
                  <a:gd name="T16" fmla="*/ 251 w 282"/>
                  <a:gd name="T17" fmla="*/ 20 h 34"/>
                  <a:gd name="T18" fmla="*/ 267 w 282"/>
                  <a:gd name="T19" fmla="*/ 20 h 34"/>
                  <a:gd name="T20" fmla="*/ 282 w 282"/>
                  <a:gd name="T21" fmla="*/ 21 h 34"/>
                  <a:gd name="T22" fmla="*/ 282 w 282"/>
                  <a:gd name="T23" fmla="*/ 28 h 34"/>
                  <a:gd name="T24" fmla="*/ 277 w 282"/>
                  <a:gd name="T25" fmla="*/ 31 h 34"/>
                  <a:gd name="T26" fmla="*/ 271 w 282"/>
                  <a:gd name="T27" fmla="*/ 33 h 34"/>
                  <a:gd name="T28" fmla="*/ 265 w 282"/>
                  <a:gd name="T29" fmla="*/ 34 h 34"/>
                  <a:gd name="T30" fmla="*/ 259 w 282"/>
                  <a:gd name="T31" fmla="*/ 33 h 34"/>
                  <a:gd name="T32" fmla="*/ 252 w 282"/>
                  <a:gd name="T33" fmla="*/ 33 h 34"/>
                  <a:gd name="T34" fmla="*/ 245 w 282"/>
                  <a:gd name="T35" fmla="*/ 32 h 34"/>
                  <a:gd name="T36" fmla="*/ 238 w 282"/>
                  <a:gd name="T37" fmla="*/ 31 h 34"/>
                  <a:gd name="T38" fmla="*/ 232 w 282"/>
                  <a:gd name="T39" fmla="*/ 31 h 34"/>
                  <a:gd name="T40" fmla="*/ 225 w 282"/>
                  <a:gd name="T41" fmla="*/ 30 h 34"/>
                  <a:gd name="T42" fmla="*/ 218 w 282"/>
                  <a:gd name="T43" fmla="*/ 31 h 34"/>
                  <a:gd name="T44" fmla="*/ 210 w 282"/>
                  <a:gd name="T45" fmla="*/ 32 h 34"/>
                  <a:gd name="T46" fmla="*/ 205 w 282"/>
                  <a:gd name="T47" fmla="*/ 31 h 34"/>
                  <a:gd name="T48" fmla="*/ 199 w 282"/>
                  <a:gd name="T49" fmla="*/ 30 h 34"/>
                  <a:gd name="T50" fmla="*/ 195 w 282"/>
                  <a:gd name="T51" fmla="*/ 29 h 34"/>
                  <a:gd name="T52" fmla="*/ 190 w 282"/>
                  <a:gd name="T53" fmla="*/ 28 h 34"/>
                  <a:gd name="T54" fmla="*/ 185 w 282"/>
                  <a:gd name="T55" fmla="*/ 28 h 34"/>
                  <a:gd name="T56" fmla="*/ 180 w 282"/>
                  <a:gd name="T57" fmla="*/ 26 h 34"/>
                  <a:gd name="T58" fmla="*/ 175 w 282"/>
                  <a:gd name="T59" fmla="*/ 26 h 34"/>
                  <a:gd name="T60" fmla="*/ 169 w 282"/>
                  <a:gd name="T61" fmla="*/ 25 h 34"/>
                  <a:gd name="T62" fmla="*/ 149 w 282"/>
                  <a:gd name="T63" fmla="*/ 24 h 34"/>
                  <a:gd name="T64" fmla="*/ 128 w 282"/>
                  <a:gd name="T65" fmla="*/ 23 h 34"/>
                  <a:gd name="T66" fmla="*/ 107 w 282"/>
                  <a:gd name="T67" fmla="*/ 21 h 34"/>
                  <a:gd name="T68" fmla="*/ 86 w 282"/>
                  <a:gd name="T69" fmla="*/ 19 h 34"/>
                  <a:gd name="T70" fmla="*/ 64 w 282"/>
                  <a:gd name="T71" fmla="*/ 17 h 34"/>
                  <a:gd name="T72" fmla="*/ 44 w 282"/>
                  <a:gd name="T73" fmla="*/ 15 h 34"/>
                  <a:gd name="T74" fmla="*/ 22 w 282"/>
                  <a:gd name="T75" fmla="*/ 13 h 34"/>
                  <a:gd name="T76" fmla="*/ 0 w 282"/>
                  <a:gd name="T77" fmla="*/ 11 h 34"/>
                  <a:gd name="T78" fmla="*/ 13 w 282"/>
                  <a:gd name="T79" fmla="*/ 0 h 34"/>
                  <a:gd name="T80" fmla="*/ 32 w 282"/>
                  <a:gd name="T81" fmla="*/ 3 h 34"/>
                  <a:gd name="T82" fmla="*/ 49 w 282"/>
                  <a:gd name="T83" fmla="*/ 5 h 34"/>
                  <a:gd name="T84" fmla="*/ 67 w 282"/>
                  <a:gd name="T85" fmla="*/ 7 h 34"/>
                  <a:gd name="T86" fmla="*/ 85 w 282"/>
                  <a:gd name="T87" fmla="*/ 8 h 34"/>
                  <a:gd name="T88" fmla="*/ 103 w 282"/>
                  <a:gd name="T89" fmla="*/ 9 h 34"/>
                  <a:gd name="T90" fmla="*/ 120 w 282"/>
                  <a:gd name="T91" fmla="*/ 10 h 34"/>
                  <a:gd name="T92" fmla="*/ 139 w 282"/>
                  <a:gd name="T93" fmla="*/ 11 h 34"/>
                  <a:gd name="T94" fmla="*/ 157 w 282"/>
                  <a:gd name="T95"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4">
                    <a:moveTo>
                      <a:pt x="157" y="12"/>
                    </a:moveTo>
                    <a:lnTo>
                      <a:pt x="160" y="9"/>
                    </a:lnTo>
                    <a:lnTo>
                      <a:pt x="160" y="11"/>
                    </a:lnTo>
                    <a:lnTo>
                      <a:pt x="175" y="12"/>
                    </a:lnTo>
                    <a:lnTo>
                      <a:pt x="190" y="15"/>
                    </a:lnTo>
                    <a:lnTo>
                      <a:pt x="205" y="16"/>
                    </a:lnTo>
                    <a:lnTo>
                      <a:pt x="220" y="18"/>
                    </a:lnTo>
                    <a:lnTo>
                      <a:pt x="235" y="19"/>
                    </a:lnTo>
                    <a:lnTo>
                      <a:pt x="251" y="20"/>
                    </a:lnTo>
                    <a:lnTo>
                      <a:pt x="267" y="20"/>
                    </a:lnTo>
                    <a:lnTo>
                      <a:pt x="282" y="21"/>
                    </a:lnTo>
                    <a:lnTo>
                      <a:pt x="282" y="28"/>
                    </a:lnTo>
                    <a:lnTo>
                      <a:pt x="277" y="31"/>
                    </a:lnTo>
                    <a:lnTo>
                      <a:pt x="271" y="33"/>
                    </a:lnTo>
                    <a:lnTo>
                      <a:pt x="265" y="34"/>
                    </a:lnTo>
                    <a:lnTo>
                      <a:pt x="259" y="33"/>
                    </a:lnTo>
                    <a:lnTo>
                      <a:pt x="252" y="33"/>
                    </a:lnTo>
                    <a:lnTo>
                      <a:pt x="245" y="32"/>
                    </a:lnTo>
                    <a:lnTo>
                      <a:pt x="238" y="31"/>
                    </a:lnTo>
                    <a:lnTo>
                      <a:pt x="232" y="31"/>
                    </a:lnTo>
                    <a:lnTo>
                      <a:pt x="225" y="30"/>
                    </a:lnTo>
                    <a:lnTo>
                      <a:pt x="218" y="31"/>
                    </a:lnTo>
                    <a:lnTo>
                      <a:pt x="210" y="32"/>
                    </a:lnTo>
                    <a:lnTo>
                      <a:pt x="205" y="31"/>
                    </a:lnTo>
                    <a:lnTo>
                      <a:pt x="199" y="30"/>
                    </a:lnTo>
                    <a:lnTo>
                      <a:pt x="195" y="29"/>
                    </a:lnTo>
                    <a:lnTo>
                      <a:pt x="190" y="28"/>
                    </a:lnTo>
                    <a:lnTo>
                      <a:pt x="185" y="28"/>
                    </a:lnTo>
                    <a:lnTo>
                      <a:pt x="180" y="26"/>
                    </a:lnTo>
                    <a:lnTo>
                      <a:pt x="175" y="26"/>
                    </a:lnTo>
                    <a:lnTo>
                      <a:pt x="169" y="25"/>
                    </a:lnTo>
                    <a:lnTo>
                      <a:pt x="149" y="24"/>
                    </a:lnTo>
                    <a:lnTo>
                      <a:pt x="128" y="23"/>
                    </a:lnTo>
                    <a:lnTo>
                      <a:pt x="107" y="21"/>
                    </a:lnTo>
                    <a:lnTo>
                      <a:pt x="86" y="19"/>
                    </a:lnTo>
                    <a:lnTo>
                      <a:pt x="64" y="17"/>
                    </a:lnTo>
                    <a:lnTo>
                      <a:pt x="44" y="15"/>
                    </a:lnTo>
                    <a:lnTo>
                      <a:pt x="22" y="13"/>
                    </a:lnTo>
                    <a:lnTo>
                      <a:pt x="0" y="11"/>
                    </a:lnTo>
                    <a:lnTo>
                      <a:pt x="13" y="0"/>
                    </a:lnTo>
                    <a:lnTo>
                      <a:pt x="32" y="3"/>
                    </a:lnTo>
                    <a:lnTo>
                      <a:pt x="49" y="5"/>
                    </a:lnTo>
                    <a:lnTo>
                      <a:pt x="67" y="7"/>
                    </a:lnTo>
                    <a:lnTo>
                      <a:pt x="85" y="8"/>
                    </a:lnTo>
                    <a:lnTo>
                      <a:pt x="103" y="9"/>
                    </a:lnTo>
                    <a:lnTo>
                      <a:pt x="120" y="10"/>
                    </a:lnTo>
                    <a:lnTo>
                      <a:pt x="139" y="11"/>
                    </a:lnTo>
                    <a:lnTo>
                      <a:pt x="157" y="12"/>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80" name="Freeform 440"/>
              <p:cNvSpPr>
                <a:spLocks/>
              </p:cNvSpPr>
              <p:nvPr/>
            </p:nvSpPr>
            <p:spPr bwMode="auto">
              <a:xfrm>
                <a:off x="2187" y="1302"/>
                <a:ext cx="148" cy="18"/>
              </a:xfrm>
              <a:custGeom>
                <a:avLst/>
                <a:gdLst>
                  <a:gd name="T0" fmla="*/ 206 w 589"/>
                  <a:gd name="T1" fmla="*/ 18 h 70"/>
                  <a:gd name="T2" fmla="*/ 244 w 589"/>
                  <a:gd name="T3" fmla="*/ 23 h 70"/>
                  <a:gd name="T4" fmla="*/ 282 w 589"/>
                  <a:gd name="T5" fmla="*/ 26 h 70"/>
                  <a:gd name="T6" fmla="*/ 320 w 589"/>
                  <a:gd name="T7" fmla="*/ 29 h 70"/>
                  <a:gd name="T8" fmla="*/ 357 w 589"/>
                  <a:gd name="T9" fmla="*/ 33 h 70"/>
                  <a:gd name="T10" fmla="*/ 382 w 589"/>
                  <a:gd name="T11" fmla="*/ 33 h 70"/>
                  <a:gd name="T12" fmla="*/ 407 w 589"/>
                  <a:gd name="T13" fmla="*/ 37 h 70"/>
                  <a:gd name="T14" fmla="*/ 433 w 589"/>
                  <a:gd name="T15" fmla="*/ 41 h 70"/>
                  <a:gd name="T16" fmla="*/ 459 w 589"/>
                  <a:gd name="T17" fmla="*/ 41 h 70"/>
                  <a:gd name="T18" fmla="*/ 473 w 589"/>
                  <a:gd name="T19" fmla="*/ 43 h 70"/>
                  <a:gd name="T20" fmla="*/ 490 w 589"/>
                  <a:gd name="T21" fmla="*/ 44 h 70"/>
                  <a:gd name="T22" fmla="*/ 506 w 589"/>
                  <a:gd name="T23" fmla="*/ 45 h 70"/>
                  <a:gd name="T24" fmla="*/ 521 w 589"/>
                  <a:gd name="T25" fmla="*/ 47 h 70"/>
                  <a:gd name="T26" fmla="*/ 536 w 589"/>
                  <a:gd name="T27" fmla="*/ 48 h 70"/>
                  <a:gd name="T28" fmla="*/ 553 w 589"/>
                  <a:gd name="T29" fmla="*/ 50 h 70"/>
                  <a:gd name="T30" fmla="*/ 572 w 589"/>
                  <a:gd name="T31" fmla="*/ 52 h 70"/>
                  <a:gd name="T32" fmla="*/ 588 w 589"/>
                  <a:gd name="T33" fmla="*/ 54 h 70"/>
                  <a:gd name="T34" fmla="*/ 589 w 589"/>
                  <a:gd name="T35" fmla="*/ 63 h 70"/>
                  <a:gd name="T36" fmla="*/ 585 w 589"/>
                  <a:gd name="T37" fmla="*/ 70 h 70"/>
                  <a:gd name="T38" fmla="*/ 525 w 589"/>
                  <a:gd name="T39" fmla="*/ 61 h 70"/>
                  <a:gd name="T40" fmla="*/ 464 w 589"/>
                  <a:gd name="T41" fmla="*/ 53 h 70"/>
                  <a:gd name="T42" fmla="*/ 402 w 589"/>
                  <a:gd name="T43" fmla="*/ 46 h 70"/>
                  <a:gd name="T44" fmla="*/ 339 w 589"/>
                  <a:gd name="T45" fmla="*/ 40 h 70"/>
                  <a:gd name="T46" fmla="*/ 275 w 589"/>
                  <a:gd name="T47" fmla="*/ 34 h 70"/>
                  <a:gd name="T48" fmla="*/ 211 w 589"/>
                  <a:gd name="T49" fmla="*/ 28 h 70"/>
                  <a:gd name="T50" fmla="*/ 149 w 589"/>
                  <a:gd name="T51" fmla="*/ 23 h 70"/>
                  <a:gd name="T52" fmla="*/ 86 w 589"/>
                  <a:gd name="T53" fmla="*/ 16 h 70"/>
                  <a:gd name="T54" fmla="*/ 19 w 589"/>
                  <a:gd name="T55" fmla="*/ 13 h 70"/>
                  <a:gd name="T56" fmla="*/ 8 w 589"/>
                  <a:gd name="T57" fmla="*/ 14 h 70"/>
                  <a:gd name="T58" fmla="*/ 0 w 589"/>
                  <a:gd name="T59" fmla="*/ 6 h 70"/>
                  <a:gd name="T60" fmla="*/ 16 w 589"/>
                  <a:gd name="T61" fmla="*/ 0 h 70"/>
                  <a:gd name="T62" fmla="*/ 41 w 589"/>
                  <a:gd name="T63" fmla="*/ 0 h 70"/>
                  <a:gd name="T64" fmla="*/ 66 w 589"/>
                  <a:gd name="T65" fmla="*/ 1 h 70"/>
                  <a:gd name="T66" fmla="*/ 90 w 589"/>
                  <a:gd name="T67" fmla="*/ 3 h 70"/>
                  <a:gd name="T68" fmla="*/ 115 w 589"/>
                  <a:gd name="T69" fmla="*/ 6 h 70"/>
                  <a:gd name="T70" fmla="*/ 139 w 589"/>
                  <a:gd name="T71" fmla="*/ 8 h 70"/>
                  <a:gd name="T72" fmla="*/ 164 w 589"/>
                  <a:gd name="T73" fmla="*/ 12 h 70"/>
                  <a:gd name="T74" fmla="*/ 190 w 589"/>
                  <a:gd name="T75"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9" h="70">
                    <a:moveTo>
                      <a:pt x="203" y="15"/>
                    </a:moveTo>
                    <a:lnTo>
                      <a:pt x="206" y="18"/>
                    </a:lnTo>
                    <a:lnTo>
                      <a:pt x="225" y="20"/>
                    </a:lnTo>
                    <a:lnTo>
                      <a:pt x="244" y="23"/>
                    </a:lnTo>
                    <a:lnTo>
                      <a:pt x="263" y="24"/>
                    </a:lnTo>
                    <a:lnTo>
                      <a:pt x="282" y="26"/>
                    </a:lnTo>
                    <a:lnTo>
                      <a:pt x="301" y="27"/>
                    </a:lnTo>
                    <a:lnTo>
                      <a:pt x="320" y="29"/>
                    </a:lnTo>
                    <a:lnTo>
                      <a:pt x="339" y="31"/>
                    </a:lnTo>
                    <a:lnTo>
                      <a:pt x="357" y="33"/>
                    </a:lnTo>
                    <a:lnTo>
                      <a:pt x="369" y="32"/>
                    </a:lnTo>
                    <a:lnTo>
                      <a:pt x="382" y="33"/>
                    </a:lnTo>
                    <a:lnTo>
                      <a:pt x="394" y="34"/>
                    </a:lnTo>
                    <a:lnTo>
                      <a:pt x="407" y="37"/>
                    </a:lnTo>
                    <a:lnTo>
                      <a:pt x="420" y="39"/>
                    </a:lnTo>
                    <a:lnTo>
                      <a:pt x="433" y="41"/>
                    </a:lnTo>
                    <a:lnTo>
                      <a:pt x="446" y="41"/>
                    </a:lnTo>
                    <a:lnTo>
                      <a:pt x="459" y="41"/>
                    </a:lnTo>
                    <a:lnTo>
                      <a:pt x="466" y="42"/>
                    </a:lnTo>
                    <a:lnTo>
                      <a:pt x="473" y="43"/>
                    </a:lnTo>
                    <a:lnTo>
                      <a:pt x="482" y="43"/>
                    </a:lnTo>
                    <a:lnTo>
                      <a:pt x="490" y="44"/>
                    </a:lnTo>
                    <a:lnTo>
                      <a:pt x="498" y="44"/>
                    </a:lnTo>
                    <a:lnTo>
                      <a:pt x="506" y="45"/>
                    </a:lnTo>
                    <a:lnTo>
                      <a:pt x="513" y="45"/>
                    </a:lnTo>
                    <a:lnTo>
                      <a:pt x="521" y="47"/>
                    </a:lnTo>
                    <a:lnTo>
                      <a:pt x="528" y="48"/>
                    </a:lnTo>
                    <a:lnTo>
                      <a:pt x="536" y="48"/>
                    </a:lnTo>
                    <a:lnTo>
                      <a:pt x="545" y="50"/>
                    </a:lnTo>
                    <a:lnTo>
                      <a:pt x="553" y="50"/>
                    </a:lnTo>
                    <a:lnTo>
                      <a:pt x="563" y="51"/>
                    </a:lnTo>
                    <a:lnTo>
                      <a:pt x="572" y="52"/>
                    </a:lnTo>
                    <a:lnTo>
                      <a:pt x="580" y="53"/>
                    </a:lnTo>
                    <a:lnTo>
                      <a:pt x="588" y="54"/>
                    </a:lnTo>
                    <a:lnTo>
                      <a:pt x="589" y="58"/>
                    </a:lnTo>
                    <a:lnTo>
                      <a:pt x="589" y="63"/>
                    </a:lnTo>
                    <a:lnTo>
                      <a:pt x="588" y="67"/>
                    </a:lnTo>
                    <a:lnTo>
                      <a:pt x="585" y="70"/>
                    </a:lnTo>
                    <a:lnTo>
                      <a:pt x="554" y="66"/>
                    </a:lnTo>
                    <a:lnTo>
                      <a:pt x="525" y="61"/>
                    </a:lnTo>
                    <a:lnTo>
                      <a:pt x="494" y="57"/>
                    </a:lnTo>
                    <a:lnTo>
                      <a:pt x="464" y="53"/>
                    </a:lnTo>
                    <a:lnTo>
                      <a:pt x="432" y="50"/>
                    </a:lnTo>
                    <a:lnTo>
                      <a:pt x="402" y="46"/>
                    </a:lnTo>
                    <a:lnTo>
                      <a:pt x="370" y="43"/>
                    </a:lnTo>
                    <a:lnTo>
                      <a:pt x="339" y="40"/>
                    </a:lnTo>
                    <a:lnTo>
                      <a:pt x="307" y="37"/>
                    </a:lnTo>
                    <a:lnTo>
                      <a:pt x="275" y="34"/>
                    </a:lnTo>
                    <a:lnTo>
                      <a:pt x="244" y="31"/>
                    </a:lnTo>
                    <a:lnTo>
                      <a:pt x="211" y="28"/>
                    </a:lnTo>
                    <a:lnTo>
                      <a:pt x="180" y="25"/>
                    </a:lnTo>
                    <a:lnTo>
                      <a:pt x="149" y="23"/>
                    </a:lnTo>
                    <a:lnTo>
                      <a:pt x="117" y="19"/>
                    </a:lnTo>
                    <a:lnTo>
                      <a:pt x="86" y="16"/>
                    </a:lnTo>
                    <a:lnTo>
                      <a:pt x="19" y="15"/>
                    </a:lnTo>
                    <a:lnTo>
                      <a:pt x="19" y="13"/>
                    </a:lnTo>
                    <a:lnTo>
                      <a:pt x="13" y="13"/>
                    </a:lnTo>
                    <a:lnTo>
                      <a:pt x="8" y="14"/>
                    </a:lnTo>
                    <a:lnTo>
                      <a:pt x="4" y="12"/>
                    </a:lnTo>
                    <a:lnTo>
                      <a:pt x="0" y="6"/>
                    </a:lnTo>
                    <a:lnTo>
                      <a:pt x="4" y="0"/>
                    </a:lnTo>
                    <a:lnTo>
                      <a:pt x="16" y="0"/>
                    </a:lnTo>
                    <a:lnTo>
                      <a:pt x="29" y="0"/>
                    </a:lnTo>
                    <a:lnTo>
                      <a:pt x="41" y="0"/>
                    </a:lnTo>
                    <a:lnTo>
                      <a:pt x="54" y="1"/>
                    </a:lnTo>
                    <a:lnTo>
                      <a:pt x="66" y="1"/>
                    </a:lnTo>
                    <a:lnTo>
                      <a:pt x="78" y="2"/>
                    </a:lnTo>
                    <a:lnTo>
                      <a:pt x="90" y="3"/>
                    </a:lnTo>
                    <a:lnTo>
                      <a:pt x="103" y="4"/>
                    </a:lnTo>
                    <a:lnTo>
                      <a:pt x="115" y="6"/>
                    </a:lnTo>
                    <a:lnTo>
                      <a:pt x="127" y="7"/>
                    </a:lnTo>
                    <a:lnTo>
                      <a:pt x="139" y="8"/>
                    </a:lnTo>
                    <a:lnTo>
                      <a:pt x="152" y="10"/>
                    </a:lnTo>
                    <a:lnTo>
                      <a:pt x="164" y="12"/>
                    </a:lnTo>
                    <a:lnTo>
                      <a:pt x="177" y="13"/>
                    </a:lnTo>
                    <a:lnTo>
                      <a:pt x="190" y="14"/>
                    </a:lnTo>
                    <a:lnTo>
                      <a:pt x="203" y="15"/>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81" name="Freeform 441"/>
              <p:cNvSpPr>
                <a:spLocks/>
              </p:cNvSpPr>
              <p:nvPr/>
            </p:nvSpPr>
            <p:spPr bwMode="auto">
              <a:xfrm>
                <a:off x="2468" y="1304"/>
                <a:ext cx="66" cy="7"/>
              </a:xfrm>
              <a:custGeom>
                <a:avLst/>
                <a:gdLst>
                  <a:gd name="T0" fmla="*/ 218 w 265"/>
                  <a:gd name="T1" fmla="*/ 21 h 29"/>
                  <a:gd name="T2" fmla="*/ 226 w 265"/>
                  <a:gd name="T3" fmla="*/ 20 h 29"/>
                  <a:gd name="T4" fmla="*/ 234 w 265"/>
                  <a:gd name="T5" fmla="*/ 20 h 29"/>
                  <a:gd name="T6" fmla="*/ 240 w 265"/>
                  <a:gd name="T7" fmla="*/ 22 h 29"/>
                  <a:gd name="T8" fmla="*/ 246 w 265"/>
                  <a:gd name="T9" fmla="*/ 26 h 29"/>
                  <a:gd name="T10" fmla="*/ 251 w 265"/>
                  <a:gd name="T11" fmla="*/ 23 h 29"/>
                  <a:gd name="T12" fmla="*/ 256 w 265"/>
                  <a:gd name="T13" fmla="*/ 24 h 29"/>
                  <a:gd name="T14" fmla="*/ 261 w 265"/>
                  <a:gd name="T15" fmla="*/ 27 h 29"/>
                  <a:gd name="T16" fmla="*/ 265 w 265"/>
                  <a:gd name="T17" fmla="*/ 28 h 29"/>
                  <a:gd name="T18" fmla="*/ 251 w 265"/>
                  <a:gd name="T19" fmla="*/ 29 h 29"/>
                  <a:gd name="T20" fmla="*/ 237 w 265"/>
                  <a:gd name="T21" fmla="*/ 29 h 29"/>
                  <a:gd name="T22" fmla="*/ 223 w 265"/>
                  <a:gd name="T23" fmla="*/ 29 h 29"/>
                  <a:gd name="T24" fmla="*/ 208 w 265"/>
                  <a:gd name="T25" fmla="*/ 29 h 29"/>
                  <a:gd name="T26" fmla="*/ 193 w 265"/>
                  <a:gd name="T27" fmla="*/ 28 h 29"/>
                  <a:gd name="T28" fmla="*/ 179 w 265"/>
                  <a:gd name="T29" fmla="*/ 28 h 29"/>
                  <a:gd name="T30" fmla="*/ 164 w 265"/>
                  <a:gd name="T31" fmla="*/ 27 h 29"/>
                  <a:gd name="T32" fmla="*/ 150 w 265"/>
                  <a:gd name="T33" fmla="*/ 26 h 29"/>
                  <a:gd name="T34" fmla="*/ 136 w 265"/>
                  <a:gd name="T35" fmla="*/ 25 h 29"/>
                  <a:gd name="T36" fmla="*/ 121 w 265"/>
                  <a:gd name="T37" fmla="*/ 24 h 29"/>
                  <a:gd name="T38" fmla="*/ 107 w 265"/>
                  <a:gd name="T39" fmla="*/ 23 h 29"/>
                  <a:gd name="T40" fmla="*/ 93 w 265"/>
                  <a:gd name="T41" fmla="*/ 22 h 29"/>
                  <a:gd name="T42" fmla="*/ 79 w 265"/>
                  <a:gd name="T43" fmla="*/ 21 h 29"/>
                  <a:gd name="T44" fmla="*/ 65 w 265"/>
                  <a:gd name="T45" fmla="*/ 21 h 29"/>
                  <a:gd name="T46" fmla="*/ 51 w 265"/>
                  <a:gd name="T47" fmla="*/ 20 h 29"/>
                  <a:gd name="T48" fmla="*/ 37 w 265"/>
                  <a:gd name="T49" fmla="*/ 20 h 29"/>
                  <a:gd name="T50" fmla="*/ 37 w 265"/>
                  <a:gd name="T51" fmla="*/ 21 h 29"/>
                  <a:gd name="T52" fmla="*/ 35 w 265"/>
                  <a:gd name="T53" fmla="*/ 20 h 29"/>
                  <a:gd name="T54" fmla="*/ 32 w 265"/>
                  <a:gd name="T55" fmla="*/ 16 h 29"/>
                  <a:gd name="T56" fmla="*/ 28 w 265"/>
                  <a:gd name="T57" fmla="*/ 16 h 29"/>
                  <a:gd name="T58" fmla="*/ 20 w 265"/>
                  <a:gd name="T59" fmla="*/ 16 h 29"/>
                  <a:gd name="T60" fmla="*/ 13 w 265"/>
                  <a:gd name="T61" fmla="*/ 15 h 29"/>
                  <a:gd name="T62" fmla="*/ 6 w 265"/>
                  <a:gd name="T63" fmla="*/ 13 h 29"/>
                  <a:gd name="T64" fmla="*/ 0 w 265"/>
                  <a:gd name="T65" fmla="*/ 11 h 29"/>
                  <a:gd name="T66" fmla="*/ 3 w 265"/>
                  <a:gd name="T67" fmla="*/ 4 h 29"/>
                  <a:gd name="T68" fmla="*/ 8 w 265"/>
                  <a:gd name="T69" fmla="*/ 1 h 29"/>
                  <a:gd name="T70" fmla="*/ 16 w 265"/>
                  <a:gd name="T71" fmla="*/ 0 h 29"/>
                  <a:gd name="T72" fmla="*/ 22 w 265"/>
                  <a:gd name="T73" fmla="*/ 1 h 29"/>
                  <a:gd name="T74" fmla="*/ 30 w 265"/>
                  <a:gd name="T75" fmla="*/ 2 h 29"/>
                  <a:gd name="T76" fmla="*/ 38 w 265"/>
                  <a:gd name="T77" fmla="*/ 3 h 29"/>
                  <a:gd name="T78" fmla="*/ 45 w 265"/>
                  <a:gd name="T79" fmla="*/ 3 h 29"/>
                  <a:gd name="T80" fmla="*/ 51 w 265"/>
                  <a:gd name="T81" fmla="*/ 2 h 29"/>
                  <a:gd name="T82" fmla="*/ 71 w 265"/>
                  <a:gd name="T83" fmla="*/ 4 h 29"/>
                  <a:gd name="T84" fmla="*/ 92 w 265"/>
                  <a:gd name="T85" fmla="*/ 7 h 29"/>
                  <a:gd name="T86" fmla="*/ 112 w 265"/>
                  <a:gd name="T87" fmla="*/ 8 h 29"/>
                  <a:gd name="T88" fmla="*/ 134 w 265"/>
                  <a:gd name="T89" fmla="*/ 9 h 29"/>
                  <a:gd name="T90" fmla="*/ 156 w 265"/>
                  <a:gd name="T91" fmla="*/ 10 h 29"/>
                  <a:gd name="T92" fmla="*/ 177 w 265"/>
                  <a:gd name="T93" fmla="*/ 12 h 29"/>
                  <a:gd name="T94" fmla="*/ 198 w 265"/>
                  <a:gd name="T95" fmla="*/ 15 h 29"/>
                  <a:gd name="T96" fmla="*/ 218 w 265"/>
                  <a:gd name="T9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29">
                    <a:moveTo>
                      <a:pt x="218" y="21"/>
                    </a:moveTo>
                    <a:lnTo>
                      <a:pt x="226" y="20"/>
                    </a:lnTo>
                    <a:lnTo>
                      <a:pt x="234" y="20"/>
                    </a:lnTo>
                    <a:lnTo>
                      <a:pt x="240" y="22"/>
                    </a:lnTo>
                    <a:lnTo>
                      <a:pt x="246" y="26"/>
                    </a:lnTo>
                    <a:lnTo>
                      <a:pt x="251" y="23"/>
                    </a:lnTo>
                    <a:lnTo>
                      <a:pt x="256" y="24"/>
                    </a:lnTo>
                    <a:lnTo>
                      <a:pt x="261" y="27"/>
                    </a:lnTo>
                    <a:lnTo>
                      <a:pt x="265" y="28"/>
                    </a:lnTo>
                    <a:lnTo>
                      <a:pt x="251" y="29"/>
                    </a:lnTo>
                    <a:lnTo>
                      <a:pt x="237" y="29"/>
                    </a:lnTo>
                    <a:lnTo>
                      <a:pt x="223" y="29"/>
                    </a:lnTo>
                    <a:lnTo>
                      <a:pt x="208" y="29"/>
                    </a:lnTo>
                    <a:lnTo>
                      <a:pt x="193" y="28"/>
                    </a:lnTo>
                    <a:lnTo>
                      <a:pt x="179" y="28"/>
                    </a:lnTo>
                    <a:lnTo>
                      <a:pt x="164" y="27"/>
                    </a:lnTo>
                    <a:lnTo>
                      <a:pt x="150" y="26"/>
                    </a:lnTo>
                    <a:lnTo>
                      <a:pt x="136" y="25"/>
                    </a:lnTo>
                    <a:lnTo>
                      <a:pt x="121" y="24"/>
                    </a:lnTo>
                    <a:lnTo>
                      <a:pt x="107" y="23"/>
                    </a:lnTo>
                    <a:lnTo>
                      <a:pt x="93" y="22"/>
                    </a:lnTo>
                    <a:lnTo>
                      <a:pt x="79" y="21"/>
                    </a:lnTo>
                    <a:lnTo>
                      <a:pt x="65" y="21"/>
                    </a:lnTo>
                    <a:lnTo>
                      <a:pt x="51" y="20"/>
                    </a:lnTo>
                    <a:lnTo>
                      <a:pt x="37" y="20"/>
                    </a:lnTo>
                    <a:lnTo>
                      <a:pt x="37" y="21"/>
                    </a:lnTo>
                    <a:lnTo>
                      <a:pt x="35" y="20"/>
                    </a:lnTo>
                    <a:lnTo>
                      <a:pt x="32" y="16"/>
                    </a:lnTo>
                    <a:lnTo>
                      <a:pt x="28" y="16"/>
                    </a:lnTo>
                    <a:lnTo>
                      <a:pt x="20" y="16"/>
                    </a:lnTo>
                    <a:lnTo>
                      <a:pt x="13" y="15"/>
                    </a:lnTo>
                    <a:lnTo>
                      <a:pt x="6" y="13"/>
                    </a:lnTo>
                    <a:lnTo>
                      <a:pt x="0" y="11"/>
                    </a:lnTo>
                    <a:lnTo>
                      <a:pt x="3" y="4"/>
                    </a:lnTo>
                    <a:lnTo>
                      <a:pt x="8" y="1"/>
                    </a:lnTo>
                    <a:lnTo>
                      <a:pt x="16" y="0"/>
                    </a:lnTo>
                    <a:lnTo>
                      <a:pt x="22" y="1"/>
                    </a:lnTo>
                    <a:lnTo>
                      <a:pt x="30" y="2"/>
                    </a:lnTo>
                    <a:lnTo>
                      <a:pt x="38" y="3"/>
                    </a:lnTo>
                    <a:lnTo>
                      <a:pt x="45" y="3"/>
                    </a:lnTo>
                    <a:lnTo>
                      <a:pt x="51" y="2"/>
                    </a:lnTo>
                    <a:lnTo>
                      <a:pt x="71" y="4"/>
                    </a:lnTo>
                    <a:lnTo>
                      <a:pt x="92" y="7"/>
                    </a:lnTo>
                    <a:lnTo>
                      <a:pt x="112" y="8"/>
                    </a:lnTo>
                    <a:lnTo>
                      <a:pt x="134" y="9"/>
                    </a:lnTo>
                    <a:lnTo>
                      <a:pt x="156" y="10"/>
                    </a:lnTo>
                    <a:lnTo>
                      <a:pt x="177" y="12"/>
                    </a:lnTo>
                    <a:lnTo>
                      <a:pt x="198" y="15"/>
                    </a:lnTo>
                    <a:lnTo>
                      <a:pt x="218" y="21"/>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82" name="Freeform 442"/>
              <p:cNvSpPr>
                <a:spLocks/>
              </p:cNvSpPr>
              <p:nvPr/>
            </p:nvSpPr>
            <p:spPr bwMode="auto">
              <a:xfrm>
                <a:off x="2179" y="1308"/>
                <a:ext cx="142" cy="16"/>
              </a:xfrm>
              <a:custGeom>
                <a:avLst/>
                <a:gdLst>
                  <a:gd name="T0" fmla="*/ 199 w 567"/>
                  <a:gd name="T1" fmla="*/ 18 h 63"/>
                  <a:gd name="T2" fmla="*/ 215 w 567"/>
                  <a:gd name="T3" fmla="*/ 19 h 63"/>
                  <a:gd name="T4" fmla="*/ 230 w 567"/>
                  <a:gd name="T5" fmla="*/ 20 h 63"/>
                  <a:gd name="T6" fmla="*/ 245 w 567"/>
                  <a:gd name="T7" fmla="*/ 21 h 63"/>
                  <a:gd name="T8" fmla="*/ 261 w 567"/>
                  <a:gd name="T9" fmla="*/ 22 h 63"/>
                  <a:gd name="T10" fmla="*/ 276 w 567"/>
                  <a:gd name="T11" fmla="*/ 26 h 63"/>
                  <a:gd name="T12" fmla="*/ 292 w 567"/>
                  <a:gd name="T13" fmla="*/ 28 h 63"/>
                  <a:gd name="T14" fmla="*/ 308 w 567"/>
                  <a:gd name="T15" fmla="*/ 31 h 63"/>
                  <a:gd name="T16" fmla="*/ 332 w 567"/>
                  <a:gd name="T17" fmla="*/ 32 h 63"/>
                  <a:gd name="T18" fmla="*/ 364 w 567"/>
                  <a:gd name="T19" fmla="*/ 34 h 63"/>
                  <a:gd name="T20" fmla="*/ 396 w 567"/>
                  <a:gd name="T21" fmla="*/ 35 h 63"/>
                  <a:gd name="T22" fmla="*/ 427 w 567"/>
                  <a:gd name="T23" fmla="*/ 37 h 63"/>
                  <a:gd name="T24" fmla="*/ 458 w 567"/>
                  <a:gd name="T25" fmla="*/ 41 h 63"/>
                  <a:gd name="T26" fmla="*/ 489 w 567"/>
                  <a:gd name="T27" fmla="*/ 45 h 63"/>
                  <a:gd name="T28" fmla="*/ 519 w 567"/>
                  <a:gd name="T29" fmla="*/ 50 h 63"/>
                  <a:gd name="T30" fmla="*/ 551 w 567"/>
                  <a:gd name="T31" fmla="*/ 57 h 63"/>
                  <a:gd name="T32" fmla="*/ 565 w 567"/>
                  <a:gd name="T33" fmla="*/ 63 h 63"/>
                  <a:gd name="T34" fmla="*/ 506 w 567"/>
                  <a:gd name="T35" fmla="*/ 58 h 63"/>
                  <a:gd name="T36" fmla="*/ 448 w 567"/>
                  <a:gd name="T37" fmla="*/ 53 h 63"/>
                  <a:gd name="T38" fmla="*/ 390 w 567"/>
                  <a:gd name="T39" fmla="*/ 47 h 63"/>
                  <a:gd name="T40" fmla="*/ 334 w 567"/>
                  <a:gd name="T41" fmla="*/ 43 h 63"/>
                  <a:gd name="T42" fmla="*/ 277 w 567"/>
                  <a:gd name="T43" fmla="*/ 37 h 63"/>
                  <a:gd name="T44" fmla="*/ 221 w 567"/>
                  <a:gd name="T45" fmla="*/ 32 h 63"/>
                  <a:gd name="T46" fmla="*/ 163 w 567"/>
                  <a:gd name="T47" fmla="*/ 27 h 63"/>
                  <a:gd name="T48" fmla="*/ 105 w 567"/>
                  <a:gd name="T49" fmla="*/ 20 h 63"/>
                  <a:gd name="T50" fmla="*/ 79 w 567"/>
                  <a:gd name="T51" fmla="*/ 19 h 63"/>
                  <a:gd name="T52" fmla="*/ 54 w 567"/>
                  <a:gd name="T53" fmla="*/ 17 h 63"/>
                  <a:gd name="T54" fmla="*/ 28 w 567"/>
                  <a:gd name="T55" fmla="*/ 15 h 63"/>
                  <a:gd name="T56" fmla="*/ 0 w 567"/>
                  <a:gd name="T57" fmla="*/ 11 h 63"/>
                  <a:gd name="T58" fmla="*/ 8 w 567"/>
                  <a:gd name="T59" fmla="*/ 3 h 63"/>
                  <a:gd name="T60" fmla="*/ 22 w 567"/>
                  <a:gd name="T61" fmla="*/ 0 h 63"/>
                  <a:gd name="T62" fmla="*/ 67 w 567"/>
                  <a:gd name="T63" fmla="*/ 2 h 63"/>
                  <a:gd name="T64" fmla="*/ 109 w 567"/>
                  <a:gd name="T65" fmla="*/ 5 h 63"/>
                  <a:gd name="T66" fmla="*/ 150 w 567"/>
                  <a:gd name="T67" fmla="*/ 10 h 63"/>
                  <a:gd name="T68" fmla="*/ 190 w 567"/>
                  <a:gd name="T69"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7" h="63">
                    <a:moveTo>
                      <a:pt x="190" y="17"/>
                    </a:moveTo>
                    <a:lnTo>
                      <a:pt x="199" y="18"/>
                    </a:lnTo>
                    <a:lnTo>
                      <a:pt x="206" y="19"/>
                    </a:lnTo>
                    <a:lnTo>
                      <a:pt x="215" y="19"/>
                    </a:lnTo>
                    <a:lnTo>
                      <a:pt x="223" y="20"/>
                    </a:lnTo>
                    <a:lnTo>
                      <a:pt x="230" y="20"/>
                    </a:lnTo>
                    <a:lnTo>
                      <a:pt x="238" y="21"/>
                    </a:lnTo>
                    <a:lnTo>
                      <a:pt x="245" y="21"/>
                    </a:lnTo>
                    <a:lnTo>
                      <a:pt x="253" y="20"/>
                    </a:lnTo>
                    <a:lnTo>
                      <a:pt x="261" y="22"/>
                    </a:lnTo>
                    <a:lnTo>
                      <a:pt x="268" y="24"/>
                    </a:lnTo>
                    <a:lnTo>
                      <a:pt x="276" y="26"/>
                    </a:lnTo>
                    <a:lnTo>
                      <a:pt x="284" y="27"/>
                    </a:lnTo>
                    <a:lnTo>
                      <a:pt x="292" y="28"/>
                    </a:lnTo>
                    <a:lnTo>
                      <a:pt x="301" y="29"/>
                    </a:lnTo>
                    <a:lnTo>
                      <a:pt x="308" y="31"/>
                    </a:lnTo>
                    <a:lnTo>
                      <a:pt x="316" y="32"/>
                    </a:lnTo>
                    <a:lnTo>
                      <a:pt x="332" y="32"/>
                    </a:lnTo>
                    <a:lnTo>
                      <a:pt x="348" y="33"/>
                    </a:lnTo>
                    <a:lnTo>
                      <a:pt x="364" y="34"/>
                    </a:lnTo>
                    <a:lnTo>
                      <a:pt x="381" y="34"/>
                    </a:lnTo>
                    <a:lnTo>
                      <a:pt x="396" y="35"/>
                    </a:lnTo>
                    <a:lnTo>
                      <a:pt x="412" y="36"/>
                    </a:lnTo>
                    <a:lnTo>
                      <a:pt x="427" y="37"/>
                    </a:lnTo>
                    <a:lnTo>
                      <a:pt x="442" y="40"/>
                    </a:lnTo>
                    <a:lnTo>
                      <a:pt x="458" y="41"/>
                    </a:lnTo>
                    <a:lnTo>
                      <a:pt x="473" y="43"/>
                    </a:lnTo>
                    <a:lnTo>
                      <a:pt x="489" y="45"/>
                    </a:lnTo>
                    <a:lnTo>
                      <a:pt x="504" y="47"/>
                    </a:lnTo>
                    <a:lnTo>
                      <a:pt x="519" y="50"/>
                    </a:lnTo>
                    <a:lnTo>
                      <a:pt x="535" y="54"/>
                    </a:lnTo>
                    <a:lnTo>
                      <a:pt x="551" y="57"/>
                    </a:lnTo>
                    <a:lnTo>
                      <a:pt x="567" y="60"/>
                    </a:lnTo>
                    <a:lnTo>
                      <a:pt x="565" y="63"/>
                    </a:lnTo>
                    <a:lnTo>
                      <a:pt x="535" y="60"/>
                    </a:lnTo>
                    <a:lnTo>
                      <a:pt x="506" y="58"/>
                    </a:lnTo>
                    <a:lnTo>
                      <a:pt x="477" y="55"/>
                    </a:lnTo>
                    <a:lnTo>
                      <a:pt x="448" y="53"/>
                    </a:lnTo>
                    <a:lnTo>
                      <a:pt x="420" y="49"/>
                    </a:lnTo>
                    <a:lnTo>
                      <a:pt x="390" y="47"/>
                    </a:lnTo>
                    <a:lnTo>
                      <a:pt x="362" y="45"/>
                    </a:lnTo>
                    <a:lnTo>
                      <a:pt x="334" y="43"/>
                    </a:lnTo>
                    <a:lnTo>
                      <a:pt x="306" y="40"/>
                    </a:lnTo>
                    <a:lnTo>
                      <a:pt x="277" y="37"/>
                    </a:lnTo>
                    <a:lnTo>
                      <a:pt x="249" y="35"/>
                    </a:lnTo>
                    <a:lnTo>
                      <a:pt x="221" y="32"/>
                    </a:lnTo>
                    <a:lnTo>
                      <a:pt x="191" y="30"/>
                    </a:lnTo>
                    <a:lnTo>
                      <a:pt x="163" y="27"/>
                    </a:lnTo>
                    <a:lnTo>
                      <a:pt x="134" y="23"/>
                    </a:lnTo>
                    <a:lnTo>
                      <a:pt x="105" y="20"/>
                    </a:lnTo>
                    <a:lnTo>
                      <a:pt x="92" y="20"/>
                    </a:lnTo>
                    <a:lnTo>
                      <a:pt x="79" y="19"/>
                    </a:lnTo>
                    <a:lnTo>
                      <a:pt x="67" y="18"/>
                    </a:lnTo>
                    <a:lnTo>
                      <a:pt x="54" y="17"/>
                    </a:lnTo>
                    <a:lnTo>
                      <a:pt x="41" y="16"/>
                    </a:lnTo>
                    <a:lnTo>
                      <a:pt x="28" y="15"/>
                    </a:lnTo>
                    <a:lnTo>
                      <a:pt x="14" y="13"/>
                    </a:lnTo>
                    <a:lnTo>
                      <a:pt x="0" y="11"/>
                    </a:lnTo>
                    <a:lnTo>
                      <a:pt x="2" y="4"/>
                    </a:lnTo>
                    <a:lnTo>
                      <a:pt x="8" y="3"/>
                    </a:lnTo>
                    <a:lnTo>
                      <a:pt x="16" y="3"/>
                    </a:lnTo>
                    <a:lnTo>
                      <a:pt x="22" y="0"/>
                    </a:lnTo>
                    <a:lnTo>
                      <a:pt x="44" y="1"/>
                    </a:lnTo>
                    <a:lnTo>
                      <a:pt x="67" y="2"/>
                    </a:lnTo>
                    <a:lnTo>
                      <a:pt x="88" y="4"/>
                    </a:lnTo>
                    <a:lnTo>
                      <a:pt x="109" y="5"/>
                    </a:lnTo>
                    <a:lnTo>
                      <a:pt x="130" y="7"/>
                    </a:lnTo>
                    <a:lnTo>
                      <a:pt x="150" y="10"/>
                    </a:lnTo>
                    <a:lnTo>
                      <a:pt x="171" y="14"/>
                    </a:lnTo>
                    <a:lnTo>
                      <a:pt x="190" y="17"/>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83" name="Freeform 443"/>
              <p:cNvSpPr>
                <a:spLocks/>
              </p:cNvSpPr>
              <p:nvPr/>
            </p:nvSpPr>
            <p:spPr bwMode="auto">
              <a:xfrm>
                <a:off x="2460" y="1312"/>
                <a:ext cx="101" cy="9"/>
              </a:xfrm>
              <a:custGeom>
                <a:avLst/>
                <a:gdLst>
                  <a:gd name="T0" fmla="*/ 61 w 404"/>
                  <a:gd name="T1" fmla="*/ 0 h 37"/>
                  <a:gd name="T2" fmla="*/ 61 w 404"/>
                  <a:gd name="T3" fmla="*/ 2 h 37"/>
                  <a:gd name="T4" fmla="*/ 74 w 404"/>
                  <a:gd name="T5" fmla="*/ 4 h 37"/>
                  <a:gd name="T6" fmla="*/ 87 w 404"/>
                  <a:gd name="T7" fmla="*/ 5 h 37"/>
                  <a:gd name="T8" fmla="*/ 100 w 404"/>
                  <a:gd name="T9" fmla="*/ 6 h 37"/>
                  <a:gd name="T10" fmla="*/ 112 w 404"/>
                  <a:gd name="T11" fmla="*/ 8 h 37"/>
                  <a:gd name="T12" fmla="*/ 125 w 404"/>
                  <a:gd name="T13" fmla="*/ 9 h 37"/>
                  <a:gd name="T14" fmla="*/ 137 w 404"/>
                  <a:gd name="T15" fmla="*/ 11 h 37"/>
                  <a:gd name="T16" fmla="*/ 150 w 404"/>
                  <a:gd name="T17" fmla="*/ 12 h 37"/>
                  <a:gd name="T18" fmla="*/ 162 w 404"/>
                  <a:gd name="T19" fmla="*/ 13 h 37"/>
                  <a:gd name="T20" fmla="*/ 175 w 404"/>
                  <a:gd name="T21" fmla="*/ 14 h 37"/>
                  <a:gd name="T22" fmla="*/ 187 w 404"/>
                  <a:gd name="T23" fmla="*/ 15 h 37"/>
                  <a:gd name="T24" fmla="*/ 198 w 404"/>
                  <a:gd name="T25" fmla="*/ 16 h 37"/>
                  <a:gd name="T26" fmla="*/ 211 w 404"/>
                  <a:gd name="T27" fmla="*/ 17 h 37"/>
                  <a:gd name="T28" fmla="*/ 224 w 404"/>
                  <a:gd name="T29" fmla="*/ 18 h 37"/>
                  <a:gd name="T30" fmla="*/ 237 w 404"/>
                  <a:gd name="T31" fmla="*/ 19 h 37"/>
                  <a:gd name="T32" fmla="*/ 250 w 404"/>
                  <a:gd name="T33" fmla="*/ 21 h 37"/>
                  <a:gd name="T34" fmla="*/ 263 w 404"/>
                  <a:gd name="T35" fmla="*/ 22 h 37"/>
                  <a:gd name="T36" fmla="*/ 270 w 404"/>
                  <a:gd name="T37" fmla="*/ 17 h 37"/>
                  <a:gd name="T38" fmla="*/ 286 w 404"/>
                  <a:gd name="T39" fmla="*/ 19 h 37"/>
                  <a:gd name="T40" fmla="*/ 302 w 404"/>
                  <a:gd name="T41" fmla="*/ 22 h 37"/>
                  <a:gd name="T42" fmla="*/ 320 w 404"/>
                  <a:gd name="T43" fmla="*/ 25 h 37"/>
                  <a:gd name="T44" fmla="*/ 337 w 404"/>
                  <a:gd name="T45" fmla="*/ 27 h 37"/>
                  <a:gd name="T46" fmla="*/ 354 w 404"/>
                  <a:gd name="T47" fmla="*/ 29 h 37"/>
                  <a:gd name="T48" fmla="*/ 372 w 404"/>
                  <a:gd name="T49" fmla="*/ 31 h 37"/>
                  <a:gd name="T50" fmla="*/ 388 w 404"/>
                  <a:gd name="T51" fmla="*/ 32 h 37"/>
                  <a:gd name="T52" fmla="*/ 404 w 404"/>
                  <a:gd name="T53" fmla="*/ 32 h 37"/>
                  <a:gd name="T54" fmla="*/ 401 w 404"/>
                  <a:gd name="T55" fmla="*/ 37 h 37"/>
                  <a:gd name="T56" fmla="*/ 376 w 404"/>
                  <a:gd name="T57" fmla="*/ 37 h 37"/>
                  <a:gd name="T58" fmla="*/ 351 w 404"/>
                  <a:gd name="T59" fmla="*/ 37 h 37"/>
                  <a:gd name="T60" fmla="*/ 326 w 404"/>
                  <a:gd name="T61" fmla="*/ 35 h 37"/>
                  <a:gd name="T62" fmla="*/ 301 w 404"/>
                  <a:gd name="T63" fmla="*/ 34 h 37"/>
                  <a:gd name="T64" fmla="*/ 276 w 404"/>
                  <a:gd name="T65" fmla="*/ 33 h 37"/>
                  <a:gd name="T66" fmla="*/ 252 w 404"/>
                  <a:gd name="T67" fmla="*/ 31 h 37"/>
                  <a:gd name="T68" fmla="*/ 227 w 404"/>
                  <a:gd name="T69" fmla="*/ 30 h 37"/>
                  <a:gd name="T70" fmla="*/ 202 w 404"/>
                  <a:gd name="T71" fmla="*/ 28 h 37"/>
                  <a:gd name="T72" fmla="*/ 177 w 404"/>
                  <a:gd name="T73" fmla="*/ 26 h 37"/>
                  <a:gd name="T74" fmla="*/ 152 w 404"/>
                  <a:gd name="T75" fmla="*/ 24 h 37"/>
                  <a:gd name="T76" fmla="*/ 127 w 404"/>
                  <a:gd name="T77" fmla="*/ 22 h 37"/>
                  <a:gd name="T78" fmla="*/ 103 w 404"/>
                  <a:gd name="T79" fmla="*/ 20 h 37"/>
                  <a:gd name="T80" fmla="*/ 78 w 404"/>
                  <a:gd name="T81" fmla="*/ 19 h 37"/>
                  <a:gd name="T82" fmla="*/ 55 w 404"/>
                  <a:gd name="T83" fmla="*/ 18 h 37"/>
                  <a:gd name="T84" fmla="*/ 30 w 404"/>
                  <a:gd name="T85" fmla="*/ 17 h 37"/>
                  <a:gd name="T86" fmla="*/ 6 w 404"/>
                  <a:gd name="T87" fmla="*/ 17 h 37"/>
                  <a:gd name="T88" fmla="*/ 3 w 404"/>
                  <a:gd name="T89" fmla="*/ 16 h 37"/>
                  <a:gd name="T90" fmla="*/ 0 w 404"/>
                  <a:gd name="T91" fmla="*/ 13 h 37"/>
                  <a:gd name="T92" fmla="*/ 0 w 404"/>
                  <a:gd name="T93" fmla="*/ 8 h 37"/>
                  <a:gd name="T94" fmla="*/ 0 w 404"/>
                  <a:gd name="T95" fmla="*/ 5 h 37"/>
                  <a:gd name="T96" fmla="*/ 8 w 404"/>
                  <a:gd name="T97" fmla="*/ 2 h 37"/>
                  <a:gd name="T98" fmla="*/ 14 w 404"/>
                  <a:gd name="T99" fmla="*/ 1 h 37"/>
                  <a:gd name="T100" fmla="*/ 22 w 404"/>
                  <a:gd name="T101" fmla="*/ 0 h 37"/>
                  <a:gd name="T102" fmla="*/ 30 w 404"/>
                  <a:gd name="T103" fmla="*/ 1 h 37"/>
                  <a:gd name="T104" fmla="*/ 37 w 404"/>
                  <a:gd name="T105" fmla="*/ 2 h 37"/>
                  <a:gd name="T106" fmla="*/ 46 w 404"/>
                  <a:gd name="T107" fmla="*/ 2 h 37"/>
                  <a:gd name="T108" fmla="*/ 53 w 404"/>
                  <a:gd name="T109" fmla="*/ 2 h 37"/>
                  <a:gd name="T110" fmla="*/ 61 w 404"/>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37">
                    <a:moveTo>
                      <a:pt x="61" y="0"/>
                    </a:moveTo>
                    <a:lnTo>
                      <a:pt x="61" y="2"/>
                    </a:lnTo>
                    <a:lnTo>
                      <a:pt x="74" y="4"/>
                    </a:lnTo>
                    <a:lnTo>
                      <a:pt x="87" y="5"/>
                    </a:lnTo>
                    <a:lnTo>
                      <a:pt x="100" y="6"/>
                    </a:lnTo>
                    <a:lnTo>
                      <a:pt x="112" y="8"/>
                    </a:lnTo>
                    <a:lnTo>
                      <a:pt x="125" y="9"/>
                    </a:lnTo>
                    <a:lnTo>
                      <a:pt x="137" y="11"/>
                    </a:lnTo>
                    <a:lnTo>
                      <a:pt x="150" y="12"/>
                    </a:lnTo>
                    <a:lnTo>
                      <a:pt x="162" y="13"/>
                    </a:lnTo>
                    <a:lnTo>
                      <a:pt x="175" y="14"/>
                    </a:lnTo>
                    <a:lnTo>
                      <a:pt x="187" y="15"/>
                    </a:lnTo>
                    <a:lnTo>
                      <a:pt x="198" y="16"/>
                    </a:lnTo>
                    <a:lnTo>
                      <a:pt x="211" y="17"/>
                    </a:lnTo>
                    <a:lnTo>
                      <a:pt x="224" y="18"/>
                    </a:lnTo>
                    <a:lnTo>
                      <a:pt x="237" y="19"/>
                    </a:lnTo>
                    <a:lnTo>
                      <a:pt x="250" y="21"/>
                    </a:lnTo>
                    <a:lnTo>
                      <a:pt x="263" y="22"/>
                    </a:lnTo>
                    <a:lnTo>
                      <a:pt x="270" y="17"/>
                    </a:lnTo>
                    <a:lnTo>
                      <a:pt x="286" y="19"/>
                    </a:lnTo>
                    <a:lnTo>
                      <a:pt x="302" y="22"/>
                    </a:lnTo>
                    <a:lnTo>
                      <a:pt x="320" y="25"/>
                    </a:lnTo>
                    <a:lnTo>
                      <a:pt x="337" y="27"/>
                    </a:lnTo>
                    <a:lnTo>
                      <a:pt x="354" y="29"/>
                    </a:lnTo>
                    <a:lnTo>
                      <a:pt x="372" y="31"/>
                    </a:lnTo>
                    <a:lnTo>
                      <a:pt x="388" y="32"/>
                    </a:lnTo>
                    <a:lnTo>
                      <a:pt x="404" y="32"/>
                    </a:lnTo>
                    <a:lnTo>
                      <a:pt x="401" y="37"/>
                    </a:lnTo>
                    <a:lnTo>
                      <a:pt x="376" y="37"/>
                    </a:lnTo>
                    <a:lnTo>
                      <a:pt x="351" y="37"/>
                    </a:lnTo>
                    <a:lnTo>
                      <a:pt x="326" y="35"/>
                    </a:lnTo>
                    <a:lnTo>
                      <a:pt x="301" y="34"/>
                    </a:lnTo>
                    <a:lnTo>
                      <a:pt x="276" y="33"/>
                    </a:lnTo>
                    <a:lnTo>
                      <a:pt x="252" y="31"/>
                    </a:lnTo>
                    <a:lnTo>
                      <a:pt x="227" y="30"/>
                    </a:lnTo>
                    <a:lnTo>
                      <a:pt x="202" y="28"/>
                    </a:lnTo>
                    <a:lnTo>
                      <a:pt x="177" y="26"/>
                    </a:lnTo>
                    <a:lnTo>
                      <a:pt x="152" y="24"/>
                    </a:lnTo>
                    <a:lnTo>
                      <a:pt x="127" y="22"/>
                    </a:lnTo>
                    <a:lnTo>
                      <a:pt x="103" y="20"/>
                    </a:lnTo>
                    <a:lnTo>
                      <a:pt x="78" y="19"/>
                    </a:lnTo>
                    <a:lnTo>
                      <a:pt x="55" y="18"/>
                    </a:lnTo>
                    <a:lnTo>
                      <a:pt x="30" y="17"/>
                    </a:lnTo>
                    <a:lnTo>
                      <a:pt x="6" y="17"/>
                    </a:lnTo>
                    <a:lnTo>
                      <a:pt x="3" y="16"/>
                    </a:lnTo>
                    <a:lnTo>
                      <a:pt x="0" y="13"/>
                    </a:lnTo>
                    <a:lnTo>
                      <a:pt x="0" y="8"/>
                    </a:lnTo>
                    <a:lnTo>
                      <a:pt x="0" y="5"/>
                    </a:lnTo>
                    <a:lnTo>
                      <a:pt x="8" y="2"/>
                    </a:lnTo>
                    <a:lnTo>
                      <a:pt x="14" y="1"/>
                    </a:lnTo>
                    <a:lnTo>
                      <a:pt x="22" y="0"/>
                    </a:lnTo>
                    <a:lnTo>
                      <a:pt x="30" y="1"/>
                    </a:lnTo>
                    <a:lnTo>
                      <a:pt x="37" y="2"/>
                    </a:lnTo>
                    <a:lnTo>
                      <a:pt x="46" y="2"/>
                    </a:lnTo>
                    <a:lnTo>
                      <a:pt x="53" y="2"/>
                    </a:lnTo>
                    <a:lnTo>
                      <a:pt x="61"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384" name="Freeform 444"/>
              <p:cNvSpPr>
                <a:spLocks/>
              </p:cNvSpPr>
              <p:nvPr/>
            </p:nvSpPr>
            <p:spPr bwMode="auto">
              <a:xfrm>
                <a:off x="2451" y="1320"/>
                <a:ext cx="107" cy="10"/>
              </a:xfrm>
              <a:custGeom>
                <a:avLst/>
                <a:gdLst>
                  <a:gd name="T0" fmla="*/ 126 w 425"/>
                  <a:gd name="T1" fmla="*/ 11 h 42"/>
                  <a:gd name="T2" fmla="*/ 140 w 425"/>
                  <a:gd name="T3" fmla="*/ 11 h 42"/>
                  <a:gd name="T4" fmla="*/ 147 w 425"/>
                  <a:gd name="T5" fmla="*/ 11 h 42"/>
                  <a:gd name="T6" fmla="*/ 184 w 425"/>
                  <a:gd name="T7" fmla="*/ 13 h 42"/>
                  <a:gd name="T8" fmla="*/ 218 w 425"/>
                  <a:gd name="T9" fmla="*/ 15 h 42"/>
                  <a:gd name="T10" fmla="*/ 254 w 425"/>
                  <a:gd name="T11" fmla="*/ 17 h 42"/>
                  <a:gd name="T12" fmla="*/ 288 w 425"/>
                  <a:gd name="T13" fmla="*/ 21 h 42"/>
                  <a:gd name="T14" fmla="*/ 322 w 425"/>
                  <a:gd name="T15" fmla="*/ 24 h 42"/>
                  <a:gd name="T16" fmla="*/ 356 w 425"/>
                  <a:gd name="T17" fmla="*/ 27 h 42"/>
                  <a:gd name="T18" fmla="*/ 389 w 425"/>
                  <a:gd name="T19" fmla="*/ 31 h 42"/>
                  <a:gd name="T20" fmla="*/ 424 w 425"/>
                  <a:gd name="T21" fmla="*/ 37 h 42"/>
                  <a:gd name="T22" fmla="*/ 424 w 425"/>
                  <a:gd name="T23" fmla="*/ 40 h 42"/>
                  <a:gd name="T24" fmla="*/ 425 w 425"/>
                  <a:gd name="T25" fmla="*/ 42 h 42"/>
                  <a:gd name="T26" fmla="*/ 397 w 425"/>
                  <a:gd name="T27" fmla="*/ 42 h 42"/>
                  <a:gd name="T28" fmla="*/ 370 w 425"/>
                  <a:gd name="T29" fmla="*/ 41 h 42"/>
                  <a:gd name="T30" fmla="*/ 342 w 425"/>
                  <a:gd name="T31" fmla="*/ 40 h 42"/>
                  <a:gd name="T32" fmla="*/ 314 w 425"/>
                  <a:gd name="T33" fmla="*/ 37 h 42"/>
                  <a:gd name="T34" fmla="*/ 285 w 425"/>
                  <a:gd name="T35" fmla="*/ 35 h 42"/>
                  <a:gd name="T36" fmla="*/ 257 w 425"/>
                  <a:gd name="T37" fmla="*/ 31 h 42"/>
                  <a:gd name="T38" fmla="*/ 229 w 425"/>
                  <a:gd name="T39" fmla="*/ 29 h 42"/>
                  <a:gd name="T40" fmla="*/ 201 w 425"/>
                  <a:gd name="T41" fmla="*/ 27 h 42"/>
                  <a:gd name="T42" fmla="*/ 197 w 425"/>
                  <a:gd name="T43" fmla="*/ 28 h 42"/>
                  <a:gd name="T44" fmla="*/ 171 w 425"/>
                  <a:gd name="T45" fmla="*/ 27 h 42"/>
                  <a:gd name="T46" fmla="*/ 147 w 425"/>
                  <a:gd name="T47" fmla="*/ 26 h 42"/>
                  <a:gd name="T48" fmla="*/ 123 w 425"/>
                  <a:gd name="T49" fmla="*/ 24 h 42"/>
                  <a:gd name="T50" fmla="*/ 100 w 425"/>
                  <a:gd name="T51" fmla="*/ 22 h 42"/>
                  <a:gd name="T52" fmla="*/ 77 w 425"/>
                  <a:gd name="T53" fmla="*/ 20 h 42"/>
                  <a:gd name="T54" fmla="*/ 53 w 425"/>
                  <a:gd name="T55" fmla="*/ 17 h 42"/>
                  <a:gd name="T56" fmla="*/ 29 w 425"/>
                  <a:gd name="T57" fmla="*/ 16 h 42"/>
                  <a:gd name="T58" fmla="*/ 3 w 425"/>
                  <a:gd name="T59" fmla="*/ 15 h 42"/>
                  <a:gd name="T60" fmla="*/ 0 w 425"/>
                  <a:gd name="T61" fmla="*/ 9 h 42"/>
                  <a:gd name="T62" fmla="*/ 1 w 425"/>
                  <a:gd name="T63" fmla="*/ 1 h 42"/>
                  <a:gd name="T64" fmla="*/ 31 w 425"/>
                  <a:gd name="T65" fmla="*/ 0 h 42"/>
                  <a:gd name="T66" fmla="*/ 61 w 425"/>
                  <a:gd name="T67" fmla="*/ 3 h 42"/>
                  <a:gd name="T68" fmla="*/ 91 w 425"/>
                  <a:gd name="T69" fmla="*/ 8 h 42"/>
                  <a:gd name="T70" fmla="*/ 120 w 425"/>
                  <a:gd name="T7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2">
                    <a:moveTo>
                      <a:pt x="120" y="13"/>
                    </a:moveTo>
                    <a:lnTo>
                      <a:pt x="126" y="11"/>
                    </a:lnTo>
                    <a:lnTo>
                      <a:pt x="134" y="11"/>
                    </a:lnTo>
                    <a:lnTo>
                      <a:pt x="140" y="11"/>
                    </a:lnTo>
                    <a:lnTo>
                      <a:pt x="147" y="10"/>
                    </a:lnTo>
                    <a:lnTo>
                      <a:pt x="147" y="11"/>
                    </a:lnTo>
                    <a:lnTo>
                      <a:pt x="165" y="12"/>
                    </a:lnTo>
                    <a:lnTo>
                      <a:pt x="184" y="13"/>
                    </a:lnTo>
                    <a:lnTo>
                      <a:pt x="201" y="14"/>
                    </a:lnTo>
                    <a:lnTo>
                      <a:pt x="218" y="15"/>
                    </a:lnTo>
                    <a:lnTo>
                      <a:pt x="237" y="16"/>
                    </a:lnTo>
                    <a:lnTo>
                      <a:pt x="254" y="17"/>
                    </a:lnTo>
                    <a:lnTo>
                      <a:pt x="270" y="18"/>
                    </a:lnTo>
                    <a:lnTo>
                      <a:pt x="288" y="21"/>
                    </a:lnTo>
                    <a:lnTo>
                      <a:pt x="305" y="22"/>
                    </a:lnTo>
                    <a:lnTo>
                      <a:pt x="322" y="24"/>
                    </a:lnTo>
                    <a:lnTo>
                      <a:pt x="338" y="25"/>
                    </a:lnTo>
                    <a:lnTo>
                      <a:pt x="356" y="27"/>
                    </a:lnTo>
                    <a:lnTo>
                      <a:pt x="373" y="29"/>
                    </a:lnTo>
                    <a:lnTo>
                      <a:pt x="389" y="31"/>
                    </a:lnTo>
                    <a:lnTo>
                      <a:pt x="407" y="35"/>
                    </a:lnTo>
                    <a:lnTo>
                      <a:pt x="424" y="37"/>
                    </a:lnTo>
                    <a:lnTo>
                      <a:pt x="424" y="38"/>
                    </a:lnTo>
                    <a:lnTo>
                      <a:pt x="424" y="40"/>
                    </a:lnTo>
                    <a:lnTo>
                      <a:pt x="424" y="41"/>
                    </a:lnTo>
                    <a:lnTo>
                      <a:pt x="425" y="42"/>
                    </a:lnTo>
                    <a:lnTo>
                      <a:pt x="411" y="42"/>
                    </a:lnTo>
                    <a:lnTo>
                      <a:pt x="397" y="42"/>
                    </a:lnTo>
                    <a:lnTo>
                      <a:pt x="384" y="42"/>
                    </a:lnTo>
                    <a:lnTo>
                      <a:pt x="370" y="41"/>
                    </a:lnTo>
                    <a:lnTo>
                      <a:pt x="356" y="40"/>
                    </a:lnTo>
                    <a:lnTo>
                      <a:pt x="342" y="40"/>
                    </a:lnTo>
                    <a:lnTo>
                      <a:pt x="328" y="38"/>
                    </a:lnTo>
                    <a:lnTo>
                      <a:pt x="314" y="37"/>
                    </a:lnTo>
                    <a:lnTo>
                      <a:pt x="300" y="36"/>
                    </a:lnTo>
                    <a:lnTo>
                      <a:pt x="285" y="35"/>
                    </a:lnTo>
                    <a:lnTo>
                      <a:pt x="271" y="33"/>
                    </a:lnTo>
                    <a:lnTo>
                      <a:pt x="257" y="31"/>
                    </a:lnTo>
                    <a:lnTo>
                      <a:pt x="243" y="30"/>
                    </a:lnTo>
                    <a:lnTo>
                      <a:pt x="229" y="29"/>
                    </a:lnTo>
                    <a:lnTo>
                      <a:pt x="215" y="28"/>
                    </a:lnTo>
                    <a:lnTo>
                      <a:pt x="201" y="27"/>
                    </a:lnTo>
                    <a:lnTo>
                      <a:pt x="197" y="29"/>
                    </a:lnTo>
                    <a:lnTo>
                      <a:pt x="197" y="28"/>
                    </a:lnTo>
                    <a:lnTo>
                      <a:pt x="184" y="28"/>
                    </a:lnTo>
                    <a:lnTo>
                      <a:pt x="171" y="27"/>
                    </a:lnTo>
                    <a:lnTo>
                      <a:pt x="159" y="27"/>
                    </a:lnTo>
                    <a:lnTo>
                      <a:pt x="147" y="26"/>
                    </a:lnTo>
                    <a:lnTo>
                      <a:pt x="135" y="25"/>
                    </a:lnTo>
                    <a:lnTo>
                      <a:pt x="123" y="24"/>
                    </a:lnTo>
                    <a:lnTo>
                      <a:pt x="111" y="23"/>
                    </a:lnTo>
                    <a:lnTo>
                      <a:pt x="100" y="22"/>
                    </a:lnTo>
                    <a:lnTo>
                      <a:pt x="88" y="21"/>
                    </a:lnTo>
                    <a:lnTo>
                      <a:pt x="77" y="20"/>
                    </a:lnTo>
                    <a:lnTo>
                      <a:pt x="65" y="18"/>
                    </a:lnTo>
                    <a:lnTo>
                      <a:pt x="53" y="17"/>
                    </a:lnTo>
                    <a:lnTo>
                      <a:pt x="41" y="16"/>
                    </a:lnTo>
                    <a:lnTo>
                      <a:pt x="29" y="16"/>
                    </a:lnTo>
                    <a:lnTo>
                      <a:pt x="16" y="15"/>
                    </a:lnTo>
                    <a:lnTo>
                      <a:pt x="3" y="15"/>
                    </a:lnTo>
                    <a:lnTo>
                      <a:pt x="0" y="13"/>
                    </a:lnTo>
                    <a:lnTo>
                      <a:pt x="0" y="9"/>
                    </a:lnTo>
                    <a:lnTo>
                      <a:pt x="0" y="4"/>
                    </a:lnTo>
                    <a:lnTo>
                      <a:pt x="1" y="1"/>
                    </a:lnTo>
                    <a:lnTo>
                      <a:pt x="16" y="0"/>
                    </a:lnTo>
                    <a:lnTo>
                      <a:pt x="31" y="0"/>
                    </a:lnTo>
                    <a:lnTo>
                      <a:pt x="46" y="1"/>
                    </a:lnTo>
                    <a:lnTo>
                      <a:pt x="61" y="3"/>
                    </a:lnTo>
                    <a:lnTo>
                      <a:pt x="75" y="5"/>
                    </a:lnTo>
                    <a:lnTo>
                      <a:pt x="91" y="8"/>
                    </a:lnTo>
                    <a:lnTo>
                      <a:pt x="105" y="11"/>
                    </a:lnTo>
                    <a:lnTo>
                      <a:pt x="120" y="13"/>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122" name="Group 445"/>
            <p:cNvGrpSpPr>
              <a:grpSpLocks/>
            </p:cNvGrpSpPr>
            <p:nvPr/>
          </p:nvGrpSpPr>
          <p:grpSpPr bwMode="auto">
            <a:xfrm>
              <a:off x="7152629" y="998182"/>
              <a:ext cx="612029" cy="571765"/>
              <a:chOff x="3426" y="696"/>
              <a:chExt cx="755" cy="749"/>
            </a:xfrm>
          </p:grpSpPr>
          <p:sp>
            <p:nvSpPr>
              <p:cNvPr id="231" name="Freeform 446"/>
              <p:cNvSpPr>
                <a:spLocks/>
              </p:cNvSpPr>
              <p:nvPr/>
            </p:nvSpPr>
            <p:spPr bwMode="auto">
              <a:xfrm>
                <a:off x="4054" y="765"/>
                <a:ext cx="108" cy="193"/>
              </a:xfrm>
              <a:custGeom>
                <a:avLst/>
                <a:gdLst>
                  <a:gd name="T0" fmla="*/ 325 w 325"/>
                  <a:gd name="T1" fmla="*/ 579 h 579"/>
                  <a:gd name="T2" fmla="*/ 311 w 325"/>
                  <a:gd name="T3" fmla="*/ 532 h 579"/>
                  <a:gd name="T4" fmla="*/ 295 w 325"/>
                  <a:gd name="T5" fmla="*/ 485 h 579"/>
                  <a:gd name="T6" fmla="*/ 277 w 325"/>
                  <a:gd name="T7" fmla="*/ 437 h 579"/>
                  <a:gd name="T8" fmla="*/ 257 w 325"/>
                  <a:gd name="T9" fmla="*/ 389 h 579"/>
                  <a:gd name="T10" fmla="*/ 234 w 325"/>
                  <a:gd name="T11" fmla="*/ 340 h 579"/>
                  <a:gd name="T12" fmla="*/ 208 w 325"/>
                  <a:gd name="T13" fmla="*/ 290 h 579"/>
                  <a:gd name="T14" fmla="*/ 180 w 325"/>
                  <a:gd name="T15" fmla="*/ 238 h 579"/>
                  <a:gd name="T16" fmla="*/ 148 w 325"/>
                  <a:gd name="T17" fmla="*/ 186 h 579"/>
                  <a:gd name="T18" fmla="*/ 131 w 325"/>
                  <a:gd name="T19" fmla="*/ 160 h 579"/>
                  <a:gd name="T20" fmla="*/ 114 w 325"/>
                  <a:gd name="T21" fmla="*/ 135 h 579"/>
                  <a:gd name="T22" fmla="*/ 97 w 325"/>
                  <a:gd name="T23" fmla="*/ 111 h 579"/>
                  <a:gd name="T24" fmla="*/ 78 w 325"/>
                  <a:gd name="T25" fmla="*/ 87 h 579"/>
                  <a:gd name="T26" fmla="*/ 60 w 325"/>
                  <a:gd name="T27" fmla="*/ 65 h 579"/>
                  <a:gd name="T28" fmla="*/ 39 w 325"/>
                  <a:gd name="T29" fmla="*/ 42 h 579"/>
                  <a:gd name="T30" fmla="*/ 20 w 325"/>
                  <a:gd name="T31" fmla="*/ 21 h 579"/>
                  <a:gd name="T32" fmla="*/ 0 w 325"/>
                  <a:gd name="T33" fmla="*/ 0 h 579"/>
                  <a:gd name="T34" fmla="*/ 0 w 325"/>
                  <a:gd name="T35" fmla="*/ 579 h 579"/>
                  <a:gd name="T36" fmla="*/ 325 w 325"/>
                  <a:gd name="T37"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579">
                    <a:moveTo>
                      <a:pt x="325" y="579"/>
                    </a:moveTo>
                    <a:lnTo>
                      <a:pt x="311" y="532"/>
                    </a:lnTo>
                    <a:lnTo>
                      <a:pt x="295" y="485"/>
                    </a:lnTo>
                    <a:lnTo>
                      <a:pt x="277" y="437"/>
                    </a:lnTo>
                    <a:lnTo>
                      <a:pt x="257" y="389"/>
                    </a:lnTo>
                    <a:lnTo>
                      <a:pt x="234" y="340"/>
                    </a:lnTo>
                    <a:lnTo>
                      <a:pt x="208" y="290"/>
                    </a:lnTo>
                    <a:lnTo>
                      <a:pt x="180" y="238"/>
                    </a:lnTo>
                    <a:lnTo>
                      <a:pt x="148" y="186"/>
                    </a:lnTo>
                    <a:lnTo>
                      <a:pt x="131" y="160"/>
                    </a:lnTo>
                    <a:lnTo>
                      <a:pt x="114" y="135"/>
                    </a:lnTo>
                    <a:lnTo>
                      <a:pt x="97" y="111"/>
                    </a:lnTo>
                    <a:lnTo>
                      <a:pt x="78" y="87"/>
                    </a:lnTo>
                    <a:lnTo>
                      <a:pt x="60" y="65"/>
                    </a:lnTo>
                    <a:lnTo>
                      <a:pt x="39" y="42"/>
                    </a:lnTo>
                    <a:lnTo>
                      <a:pt x="20" y="21"/>
                    </a:lnTo>
                    <a:lnTo>
                      <a:pt x="0" y="0"/>
                    </a:lnTo>
                    <a:lnTo>
                      <a:pt x="0" y="579"/>
                    </a:lnTo>
                    <a:lnTo>
                      <a:pt x="325" y="579"/>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2" name="Rectangle 447"/>
              <p:cNvSpPr>
                <a:spLocks noChangeArrowheads="1"/>
              </p:cNvSpPr>
              <p:nvPr/>
            </p:nvSpPr>
            <p:spPr bwMode="auto">
              <a:xfrm>
                <a:off x="3726" y="960"/>
                <a:ext cx="135" cy="83"/>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33" name="Freeform 448"/>
              <p:cNvSpPr>
                <a:spLocks/>
              </p:cNvSpPr>
              <p:nvPr/>
            </p:nvSpPr>
            <p:spPr bwMode="auto">
              <a:xfrm>
                <a:off x="3426" y="696"/>
                <a:ext cx="755" cy="619"/>
              </a:xfrm>
              <a:custGeom>
                <a:avLst/>
                <a:gdLst>
                  <a:gd name="T0" fmla="*/ 1862 w 2264"/>
                  <a:gd name="T1" fmla="*/ 999 h 1859"/>
                  <a:gd name="T2" fmla="*/ 1642 w 2264"/>
                  <a:gd name="T3" fmla="*/ 919 h 1859"/>
                  <a:gd name="T4" fmla="*/ 1511 w 2264"/>
                  <a:gd name="T5" fmla="*/ 788 h 1859"/>
                  <a:gd name="T6" fmla="*/ 1706 w 2264"/>
                  <a:gd name="T7" fmla="*/ 465 h 1859"/>
                  <a:gd name="T8" fmla="*/ 1489 w 2264"/>
                  <a:gd name="T9" fmla="*/ 680 h 1859"/>
                  <a:gd name="T10" fmla="*/ 1576 w 2264"/>
                  <a:gd name="T11" fmla="*/ 285 h 1859"/>
                  <a:gd name="T12" fmla="*/ 1750 w 2264"/>
                  <a:gd name="T13" fmla="*/ 394 h 1859"/>
                  <a:gd name="T14" fmla="*/ 502 w 2264"/>
                  <a:gd name="T15" fmla="*/ 1042 h 1859"/>
                  <a:gd name="T16" fmla="*/ 1336 w 2264"/>
                  <a:gd name="T17" fmla="*/ 131 h 1859"/>
                  <a:gd name="T18" fmla="*/ 1718 w 2264"/>
                  <a:gd name="T19" fmla="*/ 80 h 1859"/>
                  <a:gd name="T20" fmla="*/ 1621 w 2264"/>
                  <a:gd name="T21" fmla="*/ 35 h 1859"/>
                  <a:gd name="T22" fmla="*/ 1522 w 2264"/>
                  <a:gd name="T23" fmla="*/ 8 h 1859"/>
                  <a:gd name="T24" fmla="*/ 1414 w 2264"/>
                  <a:gd name="T25" fmla="*/ 1 h 1859"/>
                  <a:gd name="T26" fmla="*/ 1292 w 2264"/>
                  <a:gd name="T27" fmla="*/ 37 h 1859"/>
                  <a:gd name="T28" fmla="*/ 1173 w 2264"/>
                  <a:gd name="T29" fmla="*/ 180 h 1859"/>
                  <a:gd name="T30" fmla="*/ 1088 w 2264"/>
                  <a:gd name="T31" fmla="*/ 355 h 1859"/>
                  <a:gd name="T32" fmla="*/ 1026 w 2264"/>
                  <a:gd name="T33" fmla="*/ 479 h 1859"/>
                  <a:gd name="T34" fmla="*/ 948 w 2264"/>
                  <a:gd name="T35" fmla="*/ 556 h 1859"/>
                  <a:gd name="T36" fmla="*/ 850 w 2264"/>
                  <a:gd name="T37" fmla="*/ 613 h 1859"/>
                  <a:gd name="T38" fmla="*/ 696 w 2264"/>
                  <a:gd name="T39" fmla="*/ 650 h 1859"/>
                  <a:gd name="T40" fmla="*/ 536 w 2264"/>
                  <a:gd name="T41" fmla="*/ 678 h 1859"/>
                  <a:gd name="T42" fmla="*/ 407 w 2264"/>
                  <a:gd name="T43" fmla="*/ 712 h 1859"/>
                  <a:gd name="T44" fmla="*/ 288 w 2264"/>
                  <a:gd name="T45" fmla="*/ 756 h 1859"/>
                  <a:gd name="T46" fmla="*/ 190 w 2264"/>
                  <a:gd name="T47" fmla="*/ 815 h 1859"/>
                  <a:gd name="T48" fmla="*/ 113 w 2264"/>
                  <a:gd name="T49" fmla="*/ 887 h 1859"/>
                  <a:gd name="T50" fmla="*/ 51 w 2264"/>
                  <a:gd name="T51" fmla="*/ 985 h 1859"/>
                  <a:gd name="T52" fmla="*/ 2 w 2264"/>
                  <a:gd name="T53" fmla="*/ 1168 h 1859"/>
                  <a:gd name="T54" fmla="*/ 97 w 2264"/>
                  <a:gd name="T55" fmla="*/ 1554 h 1859"/>
                  <a:gd name="T56" fmla="*/ 813 w 2264"/>
                  <a:gd name="T57" fmla="*/ 1589 h 1859"/>
                  <a:gd name="T58" fmla="*/ 1575 w 2264"/>
                  <a:gd name="T59" fmla="*/ 1203 h 1859"/>
                  <a:gd name="T60" fmla="*/ 1737 w 2264"/>
                  <a:gd name="T61" fmla="*/ 1197 h 1859"/>
                  <a:gd name="T62" fmla="*/ 1919 w 2264"/>
                  <a:gd name="T63" fmla="*/ 1217 h 1859"/>
                  <a:gd name="T64" fmla="*/ 1780 w 2264"/>
                  <a:gd name="T65" fmla="*/ 1251 h 1859"/>
                  <a:gd name="T66" fmla="*/ 2102 w 2264"/>
                  <a:gd name="T67" fmla="*/ 1321 h 1859"/>
                  <a:gd name="T68" fmla="*/ 2004 w 2264"/>
                  <a:gd name="T69" fmla="*/ 1771 h 1859"/>
                  <a:gd name="T70" fmla="*/ 1890 w 2264"/>
                  <a:gd name="T71" fmla="*/ 1824 h 1859"/>
                  <a:gd name="T72" fmla="*/ 1823 w 2264"/>
                  <a:gd name="T73" fmla="*/ 1829 h 1859"/>
                  <a:gd name="T74" fmla="*/ 1781 w 2264"/>
                  <a:gd name="T75" fmla="*/ 1809 h 1859"/>
                  <a:gd name="T76" fmla="*/ 1732 w 2264"/>
                  <a:gd name="T77" fmla="*/ 1833 h 1859"/>
                  <a:gd name="T78" fmla="*/ 1663 w 2264"/>
                  <a:gd name="T79" fmla="*/ 1807 h 1859"/>
                  <a:gd name="T80" fmla="*/ 1232 w 2264"/>
                  <a:gd name="T81" fmla="*/ 1796 h 1859"/>
                  <a:gd name="T82" fmla="*/ 1165 w 2264"/>
                  <a:gd name="T83" fmla="*/ 1835 h 1859"/>
                  <a:gd name="T84" fmla="*/ 1113 w 2264"/>
                  <a:gd name="T85" fmla="*/ 1815 h 1859"/>
                  <a:gd name="T86" fmla="*/ 1074 w 2264"/>
                  <a:gd name="T87" fmla="*/ 1826 h 1859"/>
                  <a:gd name="T88" fmla="*/ 1010 w 2264"/>
                  <a:gd name="T89" fmla="*/ 1830 h 1859"/>
                  <a:gd name="T90" fmla="*/ 961 w 2264"/>
                  <a:gd name="T91" fmla="*/ 1771 h 1859"/>
                  <a:gd name="T92" fmla="*/ 638 w 2264"/>
                  <a:gd name="T93" fmla="*/ 1824 h 1859"/>
                  <a:gd name="T94" fmla="*/ 570 w 2264"/>
                  <a:gd name="T95" fmla="*/ 1829 h 1859"/>
                  <a:gd name="T96" fmla="*/ 529 w 2264"/>
                  <a:gd name="T97" fmla="*/ 1809 h 1859"/>
                  <a:gd name="T98" fmla="*/ 481 w 2264"/>
                  <a:gd name="T99" fmla="*/ 1833 h 1859"/>
                  <a:gd name="T100" fmla="*/ 412 w 2264"/>
                  <a:gd name="T101" fmla="*/ 1807 h 1859"/>
                  <a:gd name="T102" fmla="*/ 294 w 2264"/>
                  <a:gd name="T103" fmla="*/ 1794 h 1859"/>
                  <a:gd name="T104" fmla="*/ 371 w 2264"/>
                  <a:gd name="T105" fmla="*/ 1859 h 1859"/>
                  <a:gd name="T106" fmla="*/ 2183 w 2264"/>
                  <a:gd name="T107" fmla="*/ 1660 h 1859"/>
                  <a:gd name="T108" fmla="*/ 2253 w 2264"/>
                  <a:gd name="T109" fmla="*/ 1368 h 1859"/>
                  <a:gd name="T110" fmla="*/ 2257 w 2264"/>
                  <a:gd name="T111" fmla="*/ 1069 h 1859"/>
                  <a:gd name="T112" fmla="*/ 2230 w 2264"/>
                  <a:gd name="T113" fmla="*/ 884 h 1859"/>
                  <a:gd name="T114" fmla="*/ 1781 w 2264"/>
                  <a:gd name="T115" fmla="*/ 951 h 1859"/>
                  <a:gd name="T116" fmla="*/ 2011 w 2264"/>
                  <a:gd name="T117" fmla="*/ 919 h 1859"/>
                  <a:gd name="T118" fmla="*/ 2068 w 2264"/>
                  <a:gd name="T119" fmla="*/ 999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4" h="1859">
                    <a:moveTo>
                      <a:pt x="2011" y="946"/>
                    </a:moveTo>
                    <a:lnTo>
                      <a:pt x="2011" y="999"/>
                    </a:lnTo>
                    <a:lnTo>
                      <a:pt x="1930" y="999"/>
                    </a:lnTo>
                    <a:lnTo>
                      <a:pt x="1930" y="959"/>
                    </a:lnTo>
                    <a:lnTo>
                      <a:pt x="1862" y="959"/>
                    </a:lnTo>
                    <a:lnTo>
                      <a:pt x="1862" y="999"/>
                    </a:lnTo>
                    <a:lnTo>
                      <a:pt x="1781" y="999"/>
                    </a:lnTo>
                    <a:lnTo>
                      <a:pt x="1781" y="951"/>
                    </a:lnTo>
                    <a:lnTo>
                      <a:pt x="1723" y="962"/>
                    </a:lnTo>
                    <a:lnTo>
                      <a:pt x="1723" y="999"/>
                    </a:lnTo>
                    <a:lnTo>
                      <a:pt x="1642" y="999"/>
                    </a:lnTo>
                    <a:lnTo>
                      <a:pt x="1642" y="919"/>
                    </a:lnTo>
                    <a:lnTo>
                      <a:pt x="1679" y="916"/>
                    </a:lnTo>
                    <a:lnTo>
                      <a:pt x="1651" y="852"/>
                    </a:lnTo>
                    <a:lnTo>
                      <a:pt x="1574" y="852"/>
                    </a:lnTo>
                    <a:lnTo>
                      <a:pt x="1574" y="1101"/>
                    </a:lnTo>
                    <a:lnTo>
                      <a:pt x="1511" y="1101"/>
                    </a:lnTo>
                    <a:lnTo>
                      <a:pt x="1511" y="788"/>
                    </a:lnTo>
                    <a:lnTo>
                      <a:pt x="1818" y="788"/>
                    </a:lnTo>
                    <a:lnTo>
                      <a:pt x="1818" y="313"/>
                    </a:lnTo>
                    <a:lnTo>
                      <a:pt x="1750" y="394"/>
                    </a:lnTo>
                    <a:lnTo>
                      <a:pt x="1750" y="680"/>
                    </a:lnTo>
                    <a:lnTo>
                      <a:pt x="1706" y="680"/>
                    </a:lnTo>
                    <a:lnTo>
                      <a:pt x="1706" y="465"/>
                    </a:lnTo>
                    <a:lnTo>
                      <a:pt x="1619" y="402"/>
                    </a:lnTo>
                    <a:lnTo>
                      <a:pt x="1619" y="680"/>
                    </a:lnTo>
                    <a:lnTo>
                      <a:pt x="1576" y="680"/>
                    </a:lnTo>
                    <a:lnTo>
                      <a:pt x="1576" y="413"/>
                    </a:lnTo>
                    <a:lnTo>
                      <a:pt x="1489" y="485"/>
                    </a:lnTo>
                    <a:lnTo>
                      <a:pt x="1489" y="680"/>
                    </a:lnTo>
                    <a:lnTo>
                      <a:pt x="1445" y="680"/>
                    </a:lnTo>
                    <a:lnTo>
                      <a:pt x="1445" y="285"/>
                    </a:lnTo>
                    <a:lnTo>
                      <a:pt x="1489" y="285"/>
                    </a:lnTo>
                    <a:lnTo>
                      <a:pt x="1489" y="485"/>
                    </a:lnTo>
                    <a:lnTo>
                      <a:pt x="1576" y="413"/>
                    </a:lnTo>
                    <a:lnTo>
                      <a:pt x="1576" y="285"/>
                    </a:lnTo>
                    <a:lnTo>
                      <a:pt x="1619" y="285"/>
                    </a:lnTo>
                    <a:lnTo>
                      <a:pt x="1619" y="402"/>
                    </a:lnTo>
                    <a:lnTo>
                      <a:pt x="1706" y="465"/>
                    </a:lnTo>
                    <a:lnTo>
                      <a:pt x="1706" y="285"/>
                    </a:lnTo>
                    <a:lnTo>
                      <a:pt x="1750" y="285"/>
                    </a:lnTo>
                    <a:lnTo>
                      <a:pt x="1750" y="394"/>
                    </a:lnTo>
                    <a:lnTo>
                      <a:pt x="1818" y="313"/>
                    </a:lnTo>
                    <a:lnTo>
                      <a:pt x="1818" y="195"/>
                    </a:lnTo>
                    <a:lnTo>
                      <a:pt x="1368" y="195"/>
                    </a:lnTo>
                    <a:lnTo>
                      <a:pt x="1368" y="1106"/>
                    </a:lnTo>
                    <a:lnTo>
                      <a:pt x="502" y="1106"/>
                    </a:lnTo>
                    <a:lnTo>
                      <a:pt x="502" y="1042"/>
                    </a:lnTo>
                    <a:lnTo>
                      <a:pt x="836" y="1042"/>
                    </a:lnTo>
                    <a:lnTo>
                      <a:pt x="836" y="730"/>
                    </a:lnTo>
                    <a:lnTo>
                      <a:pt x="1303" y="730"/>
                    </a:lnTo>
                    <a:lnTo>
                      <a:pt x="1303" y="163"/>
                    </a:lnTo>
                    <a:lnTo>
                      <a:pt x="1303" y="131"/>
                    </a:lnTo>
                    <a:lnTo>
                      <a:pt x="1336" y="131"/>
                    </a:lnTo>
                    <a:lnTo>
                      <a:pt x="1793" y="131"/>
                    </a:lnTo>
                    <a:lnTo>
                      <a:pt x="1779" y="120"/>
                    </a:lnTo>
                    <a:lnTo>
                      <a:pt x="1764" y="110"/>
                    </a:lnTo>
                    <a:lnTo>
                      <a:pt x="1749" y="100"/>
                    </a:lnTo>
                    <a:lnTo>
                      <a:pt x="1733" y="89"/>
                    </a:lnTo>
                    <a:lnTo>
                      <a:pt x="1718" y="80"/>
                    </a:lnTo>
                    <a:lnTo>
                      <a:pt x="1702" y="72"/>
                    </a:lnTo>
                    <a:lnTo>
                      <a:pt x="1686" y="63"/>
                    </a:lnTo>
                    <a:lnTo>
                      <a:pt x="1670" y="55"/>
                    </a:lnTo>
                    <a:lnTo>
                      <a:pt x="1654" y="49"/>
                    </a:lnTo>
                    <a:lnTo>
                      <a:pt x="1638" y="42"/>
                    </a:lnTo>
                    <a:lnTo>
                      <a:pt x="1621" y="35"/>
                    </a:lnTo>
                    <a:lnTo>
                      <a:pt x="1606" y="29"/>
                    </a:lnTo>
                    <a:lnTo>
                      <a:pt x="1590" y="25"/>
                    </a:lnTo>
                    <a:lnTo>
                      <a:pt x="1573" y="19"/>
                    </a:lnTo>
                    <a:lnTo>
                      <a:pt x="1557" y="15"/>
                    </a:lnTo>
                    <a:lnTo>
                      <a:pt x="1541" y="11"/>
                    </a:lnTo>
                    <a:lnTo>
                      <a:pt x="1522" y="8"/>
                    </a:lnTo>
                    <a:lnTo>
                      <a:pt x="1504" y="4"/>
                    </a:lnTo>
                    <a:lnTo>
                      <a:pt x="1484" y="2"/>
                    </a:lnTo>
                    <a:lnTo>
                      <a:pt x="1466" y="1"/>
                    </a:lnTo>
                    <a:lnTo>
                      <a:pt x="1448" y="0"/>
                    </a:lnTo>
                    <a:lnTo>
                      <a:pt x="1431" y="0"/>
                    </a:lnTo>
                    <a:lnTo>
                      <a:pt x="1414" y="1"/>
                    </a:lnTo>
                    <a:lnTo>
                      <a:pt x="1397" y="2"/>
                    </a:lnTo>
                    <a:lnTo>
                      <a:pt x="1374" y="6"/>
                    </a:lnTo>
                    <a:lnTo>
                      <a:pt x="1352" y="11"/>
                    </a:lnTo>
                    <a:lnTo>
                      <a:pt x="1331" y="18"/>
                    </a:lnTo>
                    <a:lnTo>
                      <a:pt x="1311" y="27"/>
                    </a:lnTo>
                    <a:lnTo>
                      <a:pt x="1292" y="37"/>
                    </a:lnTo>
                    <a:lnTo>
                      <a:pt x="1275" y="50"/>
                    </a:lnTo>
                    <a:lnTo>
                      <a:pt x="1259" y="63"/>
                    </a:lnTo>
                    <a:lnTo>
                      <a:pt x="1245" y="79"/>
                    </a:lnTo>
                    <a:lnTo>
                      <a:pt x="1217" y="113"/>
                    </a:lnTo>
                    <a:lnTo>
                      <a:pt x="1195" y="147"/>
                    </a:lnTo>
                    <a:lnTo>
                      <a:pt x="1173" y="180"/>
                    </a:lnTo>
                    <a:lnTo>
                      <a:pt x="1155" y="212"/>
                    </a:lnTo>
                    <a:lnTo>
                      <a:pt x="1138" y="243"/>
                    </a:lnTo>
                    <a:lnTo>
                      <a:pt x="1125" y="273"/>
                    </a:lnTo>
                    <a:lnTo>
                      <a:pt x="1111" y="301"/>
                    </a:lnTo>
                    <a:lnTo>
                      <a:pt x="1100" y="328"/>
                    </a:lnTo>
                    <a:lnTo>
                      <a:pt x="1088" y="355"/>
                    </a:lnTo>
                    <a:lnTo>
                      <a:pt x="1078" y="379"/>
                    </a:lnTo>
                    <a:lnTo>
                      <a:pt x="1068" y="403"/>
                    </a:lnTo>
                    <a:lnTo>
                      <a:pt x="1059" y="424"/>
                    </a:lnTo>
                    <a:lnTo>
                      <a:pt x="1049" y="445"/>
                    </a:lnTo>
                    <a:lnTo>
                      <a:pt x="1038" y="463"/>
                    </a:lnTo>
                    <a:lnTo>
                      <a:pt x="1026" y="479"/>
                    </a:lnTo>
                    <a:lnTo>
                      <a:pt x="1014" y="493"/>
                    </a:lnTo>
                    <a:lnTo>
                      <a:pt x="1000" y="507"/>
                    </a:lnTo>
                    <a:lnTo>
                      <a:pt x="988" y="519"/>
                    </a:lnTo>
                    <a:lnTo>
                      <a:pt x="974" y="532"/>
                    </a:lnTo>
                    <a:lnTo>
                      <a:pt x="962" y="544"/>
                    </a:lnTo>
                    <a:lnTo>
                      <a:pt x="948" y="556"/>
                    </a:lnTo>
                    <a:lnTo>
                      <a:pt x="933" y="567"/>
                    </a:lnTo>
                    <a:lnTo>
                      <a:pt x="919" y="577"/>
                    </a:lnTo>
                    <a:lnTo>
                      <a:pt x="903" y="587"/>
                    </a:lnTo>
                    <a:lnTo>
                      <a:pt x="887" y="596"/>
                    </a:lnTo>
                    <a:lnTo>
                      <a:pt x="869" y="605"/>
                    </a:lnTo>
                    <a:lnTo>
                      <a:pt x="850" y="613"/>
                    </a:lnTo>
                    <a:lnTo>
                      <a:pt x="828" y="621"/>
                    </a:lnTo>
                    <a:lnTo>
                      <a:pt x="806" y="628"/>
                    </a:lnTo>
                    <a:lnTo>
                      <a:pt x="782" y="635"/>
                    </a:lnTo>
                    <a:lnTo>
                      <a:pt x="755" y="641"/>
                    </a:lnTo>
                    <a:lnTo>
                      <a:pt x="726" y="645"/>
                    </a:lnTo>
                    <a:lnTo>
                      <a:pt x="696" y="650"/>
                    </a:lnTo>
                    <a:lnTo>
                      <a:pt x="665" y="654"/>
                    </a:lnTo>
                    <a:lnTo>
                      <a:pt x="638" y="659"/>
                    </a:lnTo>
                    <a:lnTo>
                      <a:pt x="611" y="664"/>
                    </a:lnTo>
                    <a:lnTo>
                      <a:pt x="585" y="669"/>
                    </a:lnTo>
                    <a:lnTo>
                      <a:pt x="560" y="673"/>
                    </a:lnTo>
                    <a:lnTo>
                      <a:pt x="536" y="678"/>
                    </a:lnTo>
                    <a:lnTo>
                      <a:pt x="514" y="684"/>
                    </a:lnTo>
                    <a:lnTo>
                      <a:pt x="491" y="689"/>
                    </a:lnTo>
                    <a:lnTo>
                      <a:pt x="469" y="694"/>
                    </a:lnTo>
                    <a:lnTo>
                      <a:pt x="448" y="701"/>
                    </a:lnTo>
                    <a:lnTo>
                      <a:pt x="428" y="706"/>
                    </a:lnTo>
                    <a:lnTo>
                      <a:pt x="407" y="712"/>
                    </a:lnTo>
                    <a:lnTo>
                      <a:pt x="387" y="719"/>
                    </a:lnTo>
                    <a:lnTo>
                      <a:pt x="367" y="725"/>
                    </a:lnTo>
                    <a:lnTo>
                      <a:pt x="346" y="732"/>
                    </a:lnTo>
                    <a:lnTo>
                      <a:pt x="326" y="740"/>
                    </a:lnTo>
                    <a:lnTo>
                      <a:pt x="307" y="748"/>
                    </a:lnTo>
                    <a:lnTo>
                      <a:pt x="288" y="756"/>
                    </a:lnTo>
                    <a:lnTo>
                      <a:pt x="270" y="765"/>
                    </a:lnTo>
                    <a:lnTo>
                      <a:pt x="252" y="774"/>
                    </a:lnTo>
                    <a:lnTo>
                      <a:pt x="236" y="784"/>
                    </a:lnTo>
                    <a:lnTo>
                      <a:pt x="219" y="793"/>
                    </a:lnTo>
                    <a:lnTo>
                      <a:pt x="205" y="805"/>
                    </a:lnTo>
                    <a:lnTo>
                      <a:pt x="190" y="815"/>
                    </a:lnTo>
                    <a:lnTo>
                      <a:pt x="175" y="826"/>
                    </a:lnTo>
                    <a:lnTo>
                      <a:pt x="162" y="837"/>
                    </a:lnTo>
                    <a:lnTo>
                      <a:pt x="148" y="850"/>
                    </a:lnTo>
                    <a:lnTo>
                      <a:pt x="136" y="861"/>
                    </a:lnTo>
                    <a:lnTo>
                      <a:pt x="124" y="875"/>
                    </a:lnTo>
                    <a:lnTo>
                      <a:pt x="113" y="887"/>
                    </a:lnTo>
                    <a:lnTo>
                      <a:pt x="102" y="901"/>
                    </a:lnTo>
                    <a:lnTo>
                      <a:pt x="90" y="917"/>
                    </a:lnTo>
                    <a:lnTo>
                      <a:pt x="79" y="933"/>
                    </a:lnTo>
                    <a:lnTo>
                      <a:pt x="69" y="950"/>
                    </a:lnTo>
                    <a:lnTo>
                      <a:pt x="60" y="966"/>
                    </a:lnTo>
                    <a:lnTo>
                      <a:pt x="51" y="985"/>
                    </a:lnTo>
                    <a:lnTo>
                      <a:pt x="43" y="1004"/>
                    </a:lnTo>
                    <a:lnTo>
                      <a:pt x="35" y="1023"/>
                    </a:lnTo>
                    <a:lnTo>
                      <a:pt x="28" y="1042"/>
                    </a:lnTo>
                    <a:lnTo>
                      <a:pt x="16" y="1084"/>
                    </a:lnTo>
                    <a:lnTo>
                      <a:pt x="8" y="1126"/>
                    </a:lnTo>
                    <a:lnTo>
                      <a:pt x="2" y="1168"/>
                    </a:lnTo>
                    <a:lnTo>
                      <a:pt x="0" y="1210"/>
                    </a:lnTo>
                    <a:lnTo>
                      <a:pt x="780" y="1210"/>
                    </a:lnTo>
                    <a:lnTo>
                      <a:pt x="729" y="1528"/>
                    </a:lnTo>
                    <a:lnTo>
                      <a:pt x="81" y="1527"/>
                    </a:lnTo>
                    <a:lnTo>
                      <a:pt x="89" y="1540"/>
                    </a:lnTo>
                    <a:lnTo>
                      <a:pt x="97" y="1554"/>
                    </a:lnTo>
                    <a:lnTo>
                      <a:pt x="106" y="1569"/>
                    </a:lnTo>
                    <a:lnTo>
                      <a:pt x="114" y="1582"/>
                    </a:lnTo>
                    <a:lnTo>
                      <a:pt x="731" y="1582"/>
                    </a:lnTo>
                    <a:lnTo>
                      <a:pt x="800" y="1686"/>
                    </a:lnTo>
                    <a:lnTo>
                      <a:pt x="878" y="1686"/>
                    </a:lnTo>
                    <a:lnTo>
                      <a:pt x="813" y="1589"/>
                    </a:lnTo>
                    <a:lnTo>
                      <a:pt x="1899" y="1589"/>
                    </a:lnTo>
                    <a:lnTo>
                      <a:pt x="1869" y="1529"/>
                    </a:lnTo>
                    <a:lnTo>
                      <a:pt x="803" y="1529"/>
                    </a:lnTo>
                    <a:lnTo>
                      <a:pt x="854" y="1210"/>
                    </a:lnTo>
                    <a:lnTo>
                      <a:pt x="1572" y="1210"/>
                    </a:lnTo>
                    <a:lnTo>
                      <a:pt x="1575" y="1203"/>
                    </a:lnTo>
                    <a:lnTo>
                      <a:pt x="1581" y="1197"/>
                    </a:lnTo>
                    <a:lnTo>
                      <a:pt x="1589" y="1194"/>
                    </a:lnTo>
                    <a:lnTo>
                      <a:pt x="1596" y="1193"/>
                    </a:lnTo>
                    <a:lnTo>
                      <a:pt x="1722" y="1193"/>
                    </a:lnTo>
                    <a:lnTo>
                      <a:pt x="1730" y="1194"/>
                    </a:lnTo>
                    <a:lnTo>
                      <a:pt x="1737" y="1197"/>
                    </a:lnTo>
                    <a:lnTo>
                      <a:pt x="1742" y="1203"/>
                    </a:lnTo>
                    <a:lnTo>
                      <a:pt x="1747" y="1210"/>
                    </a:lnTo>
                    <a:lnTo>
                      <a:pt x="1893" y="1210"/>
                    </a:lnTo>
                    <a:lnTo>
                      <a:pt x="1902" y="1211"/>
                    </a:lnTo>
                    <a:lnTo>
                      <a:pt x="1911" y="1213"/>
                    </a:lnTo>
                    <a:lnTo>
                      <a:pt x="1919" y="1217"/>
                    </a:lnTo>
                    <a:lnTo>
                      <a:pt x="1927" y="1222"/>
                    </a:lnTo>
                    <a:lnTo>
                      <a:pt x="1933" y="1228"/>
                    </a:lnTo>
                    <a:lnTo>
                      <a:pt x="1938" y="1235"/>
                    </a:lnTo>
                    <a:lnTo>
                      <a:pt x="1943" y="1243"/>
                    </a:lnTo>
                    <a:lnTo>
                      <a:pt x="1945" y="1252"/>
                    </a:lnTo>
                    <a:lnTo>
                      <a:pt x="1780" y="1251"/>
                    </a:lnTo>
                    <a:lnTo>
                      <a:pt x="1805" y="1305"/>
                    </a:lnTo>
                    <a:lnTo>
                      <a:pt x="2065" y="1305"/>
                    </a:lnTo>
                    <a:lnTo>
                      <a:pt x="2075" y="1306"/>
                    </a:lnTo>
                    <a:lnTo>
                      <a:pt x="2085" y="1309"/>
                    </a:lnTo>
                    <a:lnTo>
                      <a:pt x="2094" y="1314"/>
                    </a:lnTo>
                    <a:lnTo>
                      <a:pt x="2102" y="1321"/>
                    </a:lnTo>
                    <a:lnTo>
                      <a:pt x="2109" y="1328"/>
                    </a:lnTo>
                    <a:lnTo>
                      <a:pt x="2114" y="1337"/>
                    </a:lnTo>
                    <a:lnTo>
                      <a:pt x="2117" y="1347"/>
                    </a:lnTo>
                    <a:lnTo>
                      <a:pt x="2118" y="1357"/>
                    </a:lnTo>
                    <a:lnTo>
                      <a:pt x="2118" y="1650"/>
                    </a:lnTo>
                    <a:lnTo>
                      <a:pt x="2004" y="1771"/>
                    </a:lnTo>
                    <a:lnTo>
                      <a:pt x="1928" y="1771"/>
                    </a:lnTo>
                    <a:lnTo>
                      <a:pt x="1924" y="1785"/>
                    </a:lnTo>
                    <a:lnTo>
                      <a:pt x="1918" y="1796"/>
                    </a:lnTo>
                    <a:lnTo>
                      <a:pt x="1910" y="1807"/>
                    </a:lnTo>
                    <a:lnTo>
                      <a:pt x="1901" y="1816"/>
                    </a:lnTo>
                    <a:lnTo>
                      <a:pt x="1890" y="1824"/>
                    </a:lnTo>
                    <a:lnTo>
                      <a:pt x="1877" y="1830"/>
                    </a:lnTo>
                    <a:lnTo>
                      <a:pt x="1864" y="1833"/>
                    </a:lnTo>
                    <a:lnTo>
                      <a:pt x="1850" y="1835"/>
                    </a:lnTo>
                    <a:lnTo>
                      <a:pt x="1841" y="1833"/>
                    </a:lnTo>
                    <a:lnTo>
                      <a:pt x="1831" y="1832"/>
                    </a:lnTo>
                    <a:lnTo>
                      <a:pt x="1823" y="1829"/>
                    </a:lnTo>
                    <a:lnTo>
                      <a:pt x="1814" y="1826"/>
                    </a:lnTo>
                    <a:lnTo>
                      <a:pt x="1806" y="1821"/>
                    </a:lnTo>
                    <a:lnTo>
                      <a:pt x="1799" y="1815"/>
                    </a:lnTo>
                    <a:lnTo>
                      <a:pt x="1792" y="1809"/>
                    </a:lnTo>
                    <a:lnTo>
                      <a:pt x="1787" y="1802"/>
                    </a:lnTo>
                    <a:lnTo>
                      <a:pt x="1781" y="1809"/>
                    </a:lnTo>
                    <a:lnTo>
                      <a:pt x="1774" y="1815"/>
                    </a:lnTo>
                    <a:lnTo>
                      <a:pt x="1767" y="1821"/>
                    </a:lnTo>
                    <a:lnTo>
                      <a:pt x="1759" y="1826"/>
                    </a:lnTo>
                    <a:lnTo>
                      <a:pt x="1750" y="1829"/>
                    </a:lnTo>
                    <a:lnTo>
                      <a:pt x="1742" y="1832"/>
                    </a:lnTo>
                    <a:lnTo>
                      <a:pt x="1732" y="1833"/>
                    </a:lnTo>
                    <a:lnTo>
                      <a:pt x="1723" y="1835"/>
                    </a:lnTo>
                    <a:lnTo>
                      <a:pt x="1710" y="1833"/>
                    </a:lnTo>
                    <a:lnTo>
                      <a:pt x="1696" y="1830"/>
                    </a:lnTo>
                    <a:lnTo>
                      <a:pt x="1684" y="1824"/>
                    </a:lnTo>
                    <a:lnTo>
                      <a:pt x="1672" y="1816"/>
                    </a:lnTo>
                    <a:lnTo>
                      <a:pt x="1663" y="1807"/>
                    </a:lnTo>
                    <a:lnTo>
                      <a:pt x="1655" y="1796"/>
                    </a:lnTo>
                    <a:lnTo>
                      <a:pt x="1650" y="1785"/>
                    </a:lnTo>
                    <a:lnTo>
                      <a:pt x="1645" y="1771"/>
                    </a:lnTo>
                    <a:lnTo>
                      <a:pt x="1242" y="1771"/>
                    </a:lnTo>
                    <a:lnTo>
                      <a:pt x="1238" y="1785"/>
                    </a:lnTo>
                    <a:lnTo>
                      <a:pt x="1232" y="1796"/>
                    </a:lnTo>
                    <a:lnTo>
                      <a:pt x="1224" y="1807"/>
                    </a:lnTo>
                    <a:lnTo>
                      <a:pt x="1215" y="1816"/>
                    </a:lnTo>
                    <a:lnTo>
                      <a:pt x="1204" y="1824"/>
                    </a:lnTo>
                    <a:lnTo>
                      <a:pt x="1193" y="1830"/>
                    </a:lnTo>
                    <a:lnTo>
                      <a:pt x="1179" y="1833"/>
                    </a:lnTo>
                    <a:lnTo>
                      <a:pt x="1165" y="1835"/>
                    </a:lnTo>
                    <a:lnTo>
                      <a:pt x="1155" y="1833"/>
                    </a:lnTo>
                    <a:lnTo>
                      <a:pt x="1146" y="1832"/>
                    </a:lnTo>
                    <a:lnTo>
                      <a:pt x="1137" y="1829"/>
                    </a:lnTo>
                    <a:lnTo>
                      <a:pt x="1128" y="1826"/>
                    </a:lnTo>
                    <a:lnTo>
                      <a:pt x="1120" y="1821"/>
                    </a:lnTo>
                    <a:lnTo>
                      <a:pt x="1113" y="1815"/>
                    </a:lnTo>
                    <a:lnTo>
                      <a:pt x="1107" y="1809"/>
                    </a:lnTo>
                    <a:lnTo>
                      <a:pt x="1101" y="1802"/>
                    </a:lnTo>
                    <a:lnTo>
                      <a:pt x="1095" y="1809"/>
                    </a:lnTo>
                    <a:lnTo>
                      <a:pt x="1088" y="1815"/>
                    </a:lnTo>
                    <a:lnTo>
                      <a:pt x="1082" y="1821"/>
                    </a:lnTo>
                    <a:lnTo>
                      <a:pt x="1074" y="1826"/>
                    </a:lnTo>
                    <a:lnTo>
                      <a:pt x="1066" y="1829"/>
                    </a:lnTo>
                    <a:lnTo>
                      <a:pt x="1057" y="1832"/>
                    </a:lnTo>
                    <a:lnTo>
                      <a:pt x="1048" y="1833"/>
                    </a:lnTo>
                    <a:lnTo>
                      <a:pt x="1038" y="1835"/>
                    </a:lnTo>
                    <a:lnTo>
                      <a:pt x="1024" y="1833"/>
                    </a:lnTo>
                    <a:lnTo>
                      <a:pt x="1010" y="1830"/>
                    </a:lnTo>
                    <a:lnTo>
                      <a:pt x="998" y="1824"/>
                    </a:lnTo>
                    <a:lnTo>
                      <a:pt x="988" y="1816"/>
                    </a:lnTo>
                    <a:lnTo>
                      <a:pt x="978" y="1807"/>
                    </a:lnTo>
                    <a:lnTo>
                      <a:pt x="970" y="1796"/>
                    </a:lnTo>
                    <a:lnTo>
                      <a:pt x="964" y="1785"/>
                    </a:lnTo>
                    <a:lnTo>
                      <a:pt x="961" y="1771"/>
                    </a:lnTo>
                    <a:lnTo>
                      <a:pt x="674" y="1771"/>
                    </a:lnTo>
                    <a:lnTo>
                      <a:pt x="671" y="1785"/>
                    </a:lnTo>
                    <a:lnTo>
                      <a:pt x="665" y="1796"/>
                    </a:lnTo>
                    <a:lnTo>
                      <a:pt x="657" y="1807"/>
                    </a:lnTo>
                    <a:lnTo>
                      <a:pt x="648" y="1816"/>
                    </a:lnTo>
                    <a:lnTo>
                      <a:pt x="638" y="1824"/>
                    </a:lnTo>
                    <a:lnTo>
                      <a:pt x="626" y="1830"/>
                    </a:lnTo>
                    <a:lnTo>
                      <a:pt x="612" y="1833"/>
                    </a:lnTo>
                    <a:lnTo>
                      <a:pt x="598" y="1835"/>
                    </a:lnTo>
                    <a:lnTo>
                      <a:pt x="588" y="1833"/>
                    </a:lnTo>
                    <a:lnTo>
                      <a:pt x="579" y="1832"/>
                    </a:lnTo>
                    <a:lnTo>
                      <a:pt x="570" y="1829"/>
                    </a:lnTo>
                    <a:lnTo>
                      <a:pt x="562" y="1826"/>
                    </a:lnTo>
                    <a:lnTo>
                      <a:pt x="554" y="1821"/>
                    </a:lnTo>
                    <a:lnTo>
                      <a:pt x="548" y="1815"/>
                    </a:lnTo>
                    <a:lnTo>
                      <a:pt x="541" y="1809"/>
                    </a:lnTo>
                    <a:lnTo>
                      <a:pt x="535" y="1802"/>
                    </a:lnTo>
                    <a:lnTo>
                      <a:pt x="529" y="1809"/>
                    </a:lnTo>
                    <a:lnTo>
                      <a:pt x="523" y="1815"/>
                    </a:lnTo>
                    <a:lnTo>
                      <a:pt x="516" y="1821"/>
                    </a:lnTo>
                    <a:lnTo>
                      <a:pt x="508" y="1826"/>
                    </a:lnTo>
                    <a:lnTo>
                      <a:pt x="499" y="1829"/>
                    </a:lnTo>
                    <a:lnTo>
                      <a:pt x="490" y="1832"/>
                    </a:lnTo>
                    <a:lnTo>
                      <a:pt x="481" y="1833"/>
                    </a:lnTo>
                    <a:lnTo>
                      <a:pt x="471" y="1835"/>
                    </a:lnTo>
                    <a:lnTo>
                      <a:pt x="457" y="1833"/>
                    </a:lnTo>
                    <a:lnTo>
                      <a:pt x="443" y="1830"/>
                    </a:lnTo>
                    <a:lnTo>
                      <a:pt x="432" y="1824"/>
                    </a:lnTo>
                    <a:lnTo>
                      <a:pt x="421" y="1816"/>
                    </a:lnTo>
                    <a:lnTo>
                      <a:pt x="412" y="1807"/>
                    </a:lnTo>
                    <a:lnTo>
                      <a:pt x="404" y="1796"/>
                    </a:lnTo>
                    <a:lnTo>
                      <a:pt x="398" y="1785"/>
                    </a:lnTo>
                    <a:lnTo>
                      <a:pt x="394" y="1771"/>
                    </a:lnTo>
                    <a:lnTo>
                      <a:pt x="270" y="1771"/>
                    </a:lnTo>
                    <a:lnTo>
                      <a:pt x="283" y="1782"/>
                    </a:lnTo>
                    <a:lnTo>
                      <a:pt x="294" y="1794"/>
                    </a:lnTo>
                    <a:lnTo>
                      <a:pt x="307" y="1805"/>
                    </a:lnTo>
                    <a:lnTo>
                      <a:pt x="319" y="1815"/>
                    </a:lnTo>
                    <a:lnTo>
                      <a:pt x="331" y="1827"/>
                    </a:lnTo>
                    <a:lnTo>
                      <a:pt x="345" y="1838"/>
                    </a:lnTo>
                    <a:lnTo>
                      <a:pt x="357" y="1848"/>
                    </a:lnTo>
                    <a:lnTo>
                      <a:pt x="371" y="1859"/>
                    </a:lnTo>
                    <a:lnTo>
                      <a:pt x="2086" y="1859"/>
                    </a:lnTo>
                    <a:lnTo>
                      <a:pt x="2109" y="1821"/>
                    </a:lnTo>
                    <a:lnTo>
                      <a:pt x="2129" y="1782"/>
                    </a:lnTo>
                    <a:lnTo>
                      <a:pt x="2149" y="1743"/>
                    </a:lnTo>
                    <a:lnTo>
                      <a:pt x="2167" y="1702"/>
                    </a:lnTo>
                    <a:lnTo>
                      <a:pt x="2183" y="1660"/>
                    </a:lnTo>
                    <a:lnTo>
                      <a:pt x="2197" y="1618"/>
                    </a:lnTo>
                    <a:lnTo>
                      <a:pt x="2211" y="1575"/>
                    </a:lnTo>
                    <a:lnTo>
                      <a:pt x="2222" y="1532"/>
                    </a:lnTo>
                    <a:lnTo>
                      <a:pt x="2235" y="1478"/>
                    </a:lnTo>
                    <a:lnTo>
                      <a:pt x="2245" y="1423"/>
                    </a:lnTo>
                    <a:lnTo>
                      <a:pt x="2253" y="1368"/>
                    </a:lnTo>
                    <a:lnTo>
                      <a:pt x="2258" y="1314"/>
                    </a:lnTo>
                    <a:lnTo>
                      <a:pt x="2262" y="1260"/>
                    </a:lnTo>
                    <a:lnTo>
                      <a:pt x="2264" y="1205"/>
                    </a:lnTo>
                    <a:lnTo>
                      <a:pt x="2263" y="1152"/>
                    </a:lnTo>
                    <a:lnTo>
                      <a:pt x="2260" y="1100"/>
                    </a:lnTo>
                    <a:lnTo>
                      <a:pt x="2257" y="1069"/>
                    </a:lnTo>
                    <a:lnTo>
                      <a:pt x="2254" y="1039"/>
                    </a:lnTo>
                    <a:lnTo>
                      <a:pt x="2249" y="1008"/>
                    </a:lnTo>
                    <a:lnTo>
                      <a:pt x="2246" y="977"/>
                    </a:lnTo>
                    <a:lnTo>
                      <a:pt x="2241" y="946"/>
                    </a:lnTo>
                    <a:lnTo>
                      <a:pt x="2236" y="914"/>
                    </a:lnTo>
                    <a:lnTo>
                      <a:pt x="2230" y="884"/>
                    </a:lnTo>
                    <a:lnTo>
                      <a:pt x="2223" y="852"/>
                    </a:lnTo>
                    <a:lnTo>
                      <a:pt x="1651" y="852"/>
                    </a:lnTo>
                    <a:lnTo>
                      <a:pt x="1679" y="919"/>
                    </a:lnTo>
                    <a:lnTo>
                      <a:pt x="1723" y="919"/>
                    </a:lnTo>
                    <a:lnTo>
                      <a:pt x="1723" y="962"/>
                    </a:lnTo>
                    <a:lnTo>
                      <a:pt x="1781" y="951"/>
                    </a:lnTo>
                    <a:lnTo>
                      <a:pt x="1781" y="919"/>
                    </a:lnTo>
                    <a:lnTo>
                      <a:pt x="1862" y="919"/>
                    </a:lnTo>
                    <a:lnTo>
                      <a:pt x="1862" y="959"/>
                    </a:lnTo>
                    <a:lnTo>
                      <a:pt x="1930" y="959"/>
                    </a:lnTo>
                    <a:lnTo>
                      <a:pt x="1930" y="919"/>
                    </a:lnTo>
                    <a:lnTo>
                      <a:pt x="2011" y="919"/>
                    </a:lnTo>
                    <a:lnTo>
                      <a:pt x="2011" y="946"/>
                    </a:lnTo>
                    <a:lnTo>
                      <a:pt x="2068" y="962"/>
                    </a:lnTo>
                    <a:lnTo>
                      <a:pt x="2068" y="919"/>
                    </a:lnTo>
                    <a:lnTo>
                      <a:pt x="2150" y="919"/>
                    </a:lnTo>
                    <a:lnTo>
                      <a:pt x="2150" y="999"/>
                    </a:lnTo>
                    <a:lnTo>
                      <a:pt x="2068" y="999"/>
                    </a:lnTo>
                    <a:lnTo>
                      <a:pt x="2068" y="962"/>
                    </a:lnTo>
                    <a:lnTo>
                      <a:pt x="2011" y="94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4" name="Freeform 449"/>
              <p:cNvSpPr>
                <a:spLocks/>
              </p:cNvSpPr>
              <p:nvPr/>
            </p:nvSpPr>
            <p:spPr bwMode="auto">
              <a:xfrm>
                <a:off x="4106" y="1153"/>
                <a:ext cx="15" cy="28"/>
              </a:xfrm>
              <a:custGeom>
                <a:avLst/>
                <a:gdLst>
                  <a:gd name="T0" fmla="*/ 22 w 43"/>
                  <a:gd name="T1" fmla="*/ 85 h 85"/>
                  <a:gd name="T2" fmla="*/ 29 w 43"/>
                  <a:gd name="T3" fmla="*/ 81 h 85"/>
                  <a:gd name="T4" fmla="*/ 36 w 43"/>
                  <a:gd name="T5" fmla="*/ 72 h 85"/>
                  <a:gd name="T6" fmla="*/ 41 w 43"/>
                  <a:gd name="T7" fmla="*/ 59 h 85"/>
                  <a:gd name="T8" fmla="*/ 43 w 43"/>
                  <a:gd name="T9" fmla="*/ 42 h 85"/>
                  <a:gd name="T10" fmla="*/ 41 w 43"/>
                  <a:gd name="T11" fmla="*/ 26 h 85"/>
                  <a:gd name="T12" fmla="*/ 36 w 43"/>
                  <a:gd name="T13" fmla="*/ 12 h 85"/>
                  <a:gd name="T14" fmla="*/ 29 w 43"/>
                  <a:gd name="T15" fmla="*/ 3 h 85"/>
                  <a:gd name="T16" fmla="*/ 22 w 43"/>
                  <a:gd name="T17" fmla="*/ 0 h 85"/>
                  <a:gd name="T18" fmla="*/ 14 w 43"/>
                  <a:gd name="T19" fmla="*/ 3 h 85"/>
                  <a:gd name="T20" fmla="*/ 7 w 43"/>
                  <a:gd name="T21" fmla="*/ 12 h 85"/>
                  <a:gd name="T22" fmla="*/ 2 w 43"/>
                  <a:gd name="T23" fmla="*/ 26 h 85"/>
                  <a:gd name="T24" fmla="*/ 0 w 43"/>
                  <a:gd name="T25" fmla="*/ 42 h 85"/>
                  <a:gd name="T26" fmla="*/ 2 w 43"/>
                  <a:gd name="T27" fmla="*/ 59 h 85"/>
                  <a:gd name="T28" fmla="*/ 7 w 43"/>
                  <a:gd name="T29" fmla="*/ 72 h 85"/>
                  <a:gd name="T30" fmla="*/ 14 w 43"/>
                  <a:gd name="T31" fmla="*/ 81 h 85"/>
                  <a:gd name="T32" fmla="*/ 22 w 43"/>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85">
                    <a:moveTo>
                      <a:pt x="22" y="85"/>
                    </a:moveTo>
                    <a:lnTo>
                      <a:pt x="29" y="81"/>
                    </a:lnTo>
                    <a:lnTo>
                      <a:pt x="36" y="72"/>
                    </a:lnTo>
                    <a:lnTo>
                      <a:pt x="41" y="59"/>
                    </a:lnTo>
                    <a:lnTo>
                      <a:pt x="43" y="42"/>
                    </a:lnTo>
                    <a:lnTo>
                      <a:pt x="41" y="26"/>
                    </a:lnTo>
                    <a:lnTo>
                      <a:pt x="36" y="12"/>
                    </a:lnTo>
                    <a:lnTo>
                      <a:pt x="29" y="3"/>
                    </a:lnTo>
                    <a:lnTo>
                      <a:pt x="22" y="0"/>
                    </a:lnTo>
                    <a:lnTo>
                      <a:pt x="14" y="3"/>
                    </a:lnTo>
                    <a:lnTo>
                      <a:pt x="7" y="12"/>
                    </a:lnTo>
                    <a:lnTo>
                      <a:pt x="2" y="26"/>
                    </a:lnTo>
                    <a:lnTo>
                      <a:pt x="0" y="42"/>
                    </a:lnTo>
                    <a:lnTo>
                      <a:pt x="2" y="59"/>
                    </a:lnTo>
                    <a:lnTo>
                      <a:pt x="7" y="72"/>
                    </a:lnTo>
                    <a:lnTo>
                      <a:pt x="14" y="81"/>
                    </a:lnTo>
                    <a:lnTo>
                      <a:pt x="22" y="85"/>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5" name="Freeform 450"/>
              <p:cNvSpPr>
                <a:spLocks/>
              </p:cNvSpPr>
              <p:nvPr/>
            </p:nvSpPr>
            <p:spPr bwMode="auto">
              <a:xfrm>
                <a:off x="3453" y="1136"/>
                <a:ext cx="56" cy="41"/>
              </a:xfrm>
              <a:custGeom>
                <a:avLst/>
                <a:gdLst>
                  <a:gd name="T0" fmla="*/ 148 w 168"/>
                  <a:gd name="T1" fmla="*/ 122 h 122"/>
                  <a:gd name="T2" fmla="*/ 168 w 168"/>
                  <a:gd name="T3" fmla="*/ 0 h 122"/>
                  <a:gd name="T4" fmla="*/ 19 w 168"/>
                  <a:gd name="T5" fmla="*/ 0 h 122"/>
                  <a:gd name="T6" fmla="*/ 0 w 168"/>
                  <a:gd name="T7" fmla="*/ 122 h 122"/>
                  <a:gd name="T8" fmla="*/ 148 w 168"/>
                  <a:gd name="T9" fmla="*/ 122 h 122"/>
                </a:gdLst>
                <a:ahLst/>
                <a:cxnLst>
                  <a:cxn ang="0">
                    <a:pos x="T0" y="T1"/>
                  </a:cxn>
                  <a:cxn ang="0">
                    <a:pos x="T2" y="T3"/>
                  </a:cxn>
                  <a:cxn ang="0">
                    <a:pos x="T4" y="T5"/>
                  </a:cxn>
                  <a:cxn ang="0">
                    <a:pos x="T6" y="T7"/>
                  </a:cxn>
                  <a:cxn ang="0">
                    <a:pos x="T8" y="T9"/>
                  </a:cxn>
                </a:cxnLst>
                <a:rect l="0" t="0" r="r" b="b"/>
                <a:pathLst>
                  <a:path w="168" h="122">
                    <a:moveTo>
                      <a:pt x="148" y="122"/>
                    </a:moveTo>
                    <a:lnTo>
                      <a:pt x="168" y="0"/>
                    </a:lnTo>
                    <a:lnTo>
                      <a:pt x="19" y="0"/>
                    </a:lnTo>
                    <a:lnTo>
                      <a:pt x="0" y="122"/>
                    </a:lnTo>
                    <a:lnTo>
                      <a:pt x="148" y="122"/>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6" name="Freeform 451"/>
              <p:cNvSpPr>
                <a:spLocks/>
              </p:cNvSpPr>
              <p:nvPr/>
            </p:nvSpPr>
            <p:spPr bwMode="auto">
              <a:xfrm>
                <a:off x="3522" y="1136"/>
                <a:ext cx="56" cy="41"/>
              </a:xfrm>
              <a:custGeom>
                <a:avLst/>
                <a:gdLst>
                  <a:gd name="T0" fmla="*/ 148 w 168"/>
                  <a:gd name="T1" fmla="*/ 122 h 122"/>
                  <a:gd name="T2" fmla="*/ 168 w 168"/>
                  <a:gd name="T3" fmla="*/ 0 h 122"/>
                  <a:gd name="T4" fmla="*/ 19 w 168"/>
                  <a:gd name="T5" fmla="*/ 0 h 122"/>
                  <a:gd name="T6" fmla="*/ 0 w 168"/>
                  <a:gd name="T7" fmla="*/ 122 h 122"/>
                  <a:gd name="T8" fmla="*/ 148 w 168"/>
                  <a:gd name="T9" fmla="*/ 122 h 122"/>
                </a:gdLst>
                <a:ahLst/>
                <a:cxnLst>
                  <a:cxn ang="0">
                    <a:pos x="T0" y="T1"/>
                  </a:cxn>
                  <a:cxn ang="0">
                    <a:pos x="T2" y="T3"/>
                  </a:cxn>
                  <a:cxn ang="0">
                    <a:pos x="T4" y="T5"/>
                  </a:cxn>
                  <a:cxn ang="0">
                    <a:pos x="T6" y="T7"/>
                  </a:cxn>
                  <a:cxn ang="0">
                    <a:pos x="T8" y="T9"/>
                  </a:cxn>
                </a:cxnLst>
                <a:rect l="0" t="0" r="r" b="b"/>
                <a:pathLst>
                  <a:path w="168" h="122">
                    <a:moveTo>
                      <a:pt x="148" y="122"/>
                    </a:moveTo>
                    <a:lnTo>
                      <a:pt x="168" y="0"/>
                    </a:lnTo>
                    <a:lnTo>
                      <a:pt x="19" y="0"/>
                    </a:lnTo>
                    <a:lnTo>
                      <a:pt x="0" y="122"/>
                    </a:lnTo>
                    <a:lnTo>
                      <a:pt x="148" y="122"/>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7" name="Freeform 452"/>
              <p:cNvSpPr>
                <a:spLocks/>
              </p:cNvSpPr>
              <p:nvPr/>
            </p:nvSpPr>
            <p:spPr bwMode="auto">
              <a:xfrm>
                <a:off x="3590" y="1136"/>
                <a:ext cx="55" cy="41"/>
              </a:xfrm>
              <a:custGeom>
                <a:avLst/>
                <a:gdLst>
                  <a:gd name="T0" fmla="*/ 147 w 165"/>
                  <a:gd name="T1" fmla="*/ 122 h 122"/>
                  <a:gd name="T2" fmla="*/ 165 w 165"/>
                  <a:gd name="T3" fmla="*/ 0 h 122"/>
                  <a:gd name="T4" fmla="*/ 19 w 165"/>
                  <a:gd name="T5" fmla="*/ 0 h 122"/>
                  <a:gd name="T6" fmla="*/ 0 w 165"/>
                  <a:gd name="T7" fmla="*/ 122 h 122"/>
                  <a:gd name="T8" fmla="*/ 147 w 165"/>
                  <a:gd name="T9" fmla="*/ 122 h 122"/>
                </a:gdLst>
                <a:ahLst/>
                <a:cxnLst>
                  <a:cxn ang="0">
                    <a:pos x="T0" y="T1"/>
                  </a:cxn>
                  <a:cxn ang="0">
                    <a:pos x="T2" y="T3"/>
                  </a:cxn>
                  <a:cxn ang="0">
                    <a:pos x="T4" y="T5"/>
                  </a:cxn>
                  <a:cxn ang="0">
                    <a:pos x="T6" y="T7"/>
                  </a:cxn>
                  <a:cxn ang="0">
                    <a:pos x="T8" y="T9"/>
                  </a:cxn>
                </a:cxnLst>
                <a:rect l="0" t="0" r="r" b="b"/>
                <a:pathLst>
                  <a:path w="165" h="122">
                    <a:moveTo>
                      <a:pt x="147" y="122"/>
                    </a:moveTo>
                    <a:lnTo>
                      <a:pt x="165" y="0"/>
                    </a:lnTo>
                    <a:lnTo>
                      <a:pt x="19" y="0"/>
                    </a:lnTo>
                    <a:lnTo>
                      <a:pt x="0" y="122"/>
                    </a:lnTo>
                    <a:lnTo>
                      <a:pt x="147" y="122"/>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8" name="Freeform 453"/>
              <p:cNvSpPr>
                <a:spLocks/>
              </p:cNvSpPr>
              <p:nvPr/>
            </p:nvSpPr>
            <p:spPr bwMode="auto">
              <a:xfrm>
                <a:off x="3730" y="1136"/>
                <a:ext cx="56" cy="41"/>
              </a:xfrm>
              <a:custGeom>
                <a:avLst/>
                <a:gdLst>
                  <a:gd name="T0" fmla="*/ 147 w 167"/>
                  <a:gd name="T1" fmla="*/ 122 h 122"/>
                  <a:gd name="T2" fmla="*/ 167 w 167"/>
                  <a:gd name="T3" fmla="*/ 0 h 122"/>
                  <a:gd name="T4" fmla="*/ 19 w 167"/>
                  <a:gd name="T5" fmla="*/ 0 h 122"/>
                  <a:gd name="T6" fmla="*/ 0 w 167"/>
                  <a:gd name="T7" fmla="*/ 122 h 122"/>
                  <a:gd name="T8" fmla="*/ 147 w 167"/>
                  <a:gd name="T9" fmla="*/ 122 h 122"/>
                </a:gdLst>
                <a:ahLst/>
                <a:cxnLst>
                  <a:cxn ang="0">
                    <a:pos x="T0" y="T1"/>
                  </a:cxn>
                  <a:cxn ang="0">
                    <a:pos x="T2" y="T3"/>
                  </a:cxn>
                  <a:cxn ang="0">
                    <a:pos x="T4" y="T5"/>
                  </a:cxn>
                  <a:cxn ang="0">
                    <a:pos x="T6" y="T7"/>
                  </a:cxn>
                  <a:cxn ang="0">
                    <a:pos x="T8" y="T9"/>
                  </a:cxn>
                </a:cxnLst>
                <a:rect l="0" t="0" r="r" b="b"/>
                <a:pathLst>
                  <a:path w="167" h="122">
                    <a:moveTo>
                      <a:pt x="147" y="122"/>
                    </a:moveTo>
                    <a:lnTo>
                      <a:pt x="167" y="0"/>
                    </a:lnTo>
                    <a:lnTo>
                      <a:pt x="19" y="0"/>
                    </a:lnTo>
                    <a:lnTo>
                      <a:pt x="0" y="122"/>
                    </a:lnTo>
                    <a:lnTo>
                      <a:pt x="147" y="122"/>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9" name="Freeform 454"/>
              <p:cNvSpPr>
                <a:spLocks/>
              </p:cNvSpPr>
              <p:nvPr/>
            </p:nvSpPr>
            <p:spPr bwMode="auto">
              <a:xfrm>
                <a:off x="3796" y="1136"/>
                <a:ext cx="56" cy="41"/>
              </a:xfrm>
              <a:custGeom>
                <a:avLst/>
                <a:gdLst>
                  <a:gd name="T0" fmla="*/ 148 w 167"/>
                  <a:gd name="T1" fmla="*/ 122 h 122"/>
                  <a:gd name="T2" fmla="*/ 167 w 167"/>
                  <a:gd name="T3" fmla="*/ 0 h 122"/>
                  <a:gd name="T4" fmla="*/ 19 w 167"/>
                  <a:gd name="T5" fmla="*/ 0 h 122"/>
                  <a:gd name="T6" fmla="*/ 0 w 167"/>
                  <a:gd name="T7" fmla="*/ 122 h 122"/>
                  <a:gd name="T8" fmla="*/ 148 w 167"/>
                  <a:gd name="T9" fmla="*/ 122 h 122"/>
                </a:gdLst>
                <a:ahLst/>
                <a:cxnLst>
                  <a:cxn ang="0">
                    <a:pos x="T0" y="T1"/>
                  </a:cxn>
                  <a:cxn ang="0">
                    <a:pos x="T2" y="T3"/>
                  </a:cxn>
                  <a:cxn ang="0">
                    <a:pos x="T4" y="T5"/>
                  </a:cxn>
                  <a:cxn ang="0">
                    <a:pos x="T6" y="T7"/>
                  </a:cxn>
                  <a:cxn ang="0">
                    <a:pos x="T8" y="T9"/>
                  </a:cxn>
                </a:cxnLst>
                <a:rect l="0" t="0" r="r" b="b"/>
                <a:pathLst>
                  <a:path w="167" h="122">
                    <a:moveTo>
                      <a:pt x="148" y="122"/>
                    </a:moveTo>
                    <a:lnTo>
                      <a:pt x="167" y="0"/>
                    </a:lnTo>
                    <a:lnTo>
                      <a:pt x="19" y="0"/>
                    </a:lnTo>
                    <a:lnTo>
                      <a:pt x="0" y="122"/>
                    </a:lnTo>
                    <a:lnTo>
                      <a:pt x="148" y="122"/>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40" name="Freeform 455"/>
              <p:cNvSpPr>
                <a:spLocks/>
              </p:cNvSpPr>
              <p:nvPr/>
            </p:nvSpPr>
            <p:spPr bwMode="auto">
              <a:xfrm>
                <a:off x="3579" y="1337"/>
                <a:ext cx="528" cy="108"/>
              </a:xfrm>
              <a:custGeom>
                <a:avLst/>
                <a:gdLst>
                  <a:gd name="T0" fmla="*/ 575 w 1585"/>
                  <a:gd name="T1" fmla="*/ 266 h 325"/>
                  <a:gd name="T2" fmla="*/ 607 w 1585"/>
                  <a:gd name="T3" fmla="*/ 275 h 325"/>
                  <a:gd name="T4" fmla="*/ 639 w 1585"/>
                  <a:gd name="T5" fmla="*/ 284 h 325"/>
                  <a:gd name="T6" fmla="*/ 670 w 1585"/>
                  <a:gd name="T7" fmla="*/ 292 h 325"/>
                  <a:gd name="T8" fmla="*/ 701 w 1585"/>
                  <a:gd name="T9" fmla="*/ 299 h 325"/>
                  <a:gd name="T10" fmla="*/ 731 w 1585"/>
                  <a:gd name="T11" fmla="*/ 304 h 325"/>
                  <a:gd name="T12" fmla="*/ 762 w 1585"/>
                  <a:gd name="T13" fmla="*/ 310 h 325"/>
                  <a:gd name="T14" fmla="*/ 790 w 1585"/>
                  <a:gd name="T15" fmla="*/ 314 h 325"/>
                  <a:gd name="T16" fmla="*/ 819 w 1585"/>
                  <a:gd name="T17" fmla="*/ 318 h 325"/>
                  <a:gd name="T18" fmla="*/ 848 w 1585"/>
                  <a:gd name="T19" fmla="*/ 320 h 325"/>
                  <a:gd name="T20" fmla="*/ 876 w 1585"/>
                  <a:gd name="T21" fmla="*/ 322 h 325"/>
                  <a:gd name="T22" fmla="*/ 903 w 1585"/>
                  <a:gd name="T23" fmla="*/ 324 h 325"/>
                  <a:gd name="T24" fmla="*/ 930 w 1585"/>
                  <a:gd name="T25" fmla="*/ 325 h 325"/>
                  <a:gd name="T26" fmla="*/ 956 w 1585"/>
                  <a:gd name="T27" fmla="*/ 325 h 325"/>
                  <a:gd name="T28" fmla="*/ 982 w 1585"/>
                  <a:gd name="T29" fmla="*/ 324 h 325"/>
                  <a:gd name="T30" fmla="*/ 1008 w 1585"/>
                  <a:gd name="T31" fmla="*/ 322 h 325"/>
                  <a:gd name="T32" fmla="*/ 1033 w 1585"/>
                  <a:gd name="T33" fmla="*/ 320 h 325"/>
                  <a:gd name="T34" fmla="*/ 1063 w 1585"/>
                  <a:gd name="T35" fmla="*/ 317 h 325"/>
                  <a:gd name="T36" fmla="*/ 1092 w 1585"/>
                  <a:gd name="T37" fmla="*/ 312 h 325"/>
                  <a:gd name="T38" fmla="*/ 1120 w 1585"/>
                  <a:gd name="T39" fmla="*/ 307 h 325"/>
                  <a:gd name="T40" fmla="*/ 1148 w 1585"/>
                  <a:gd name="T41" fmla="*/ 301 h 325"/>
                  <a:gd name="T42" fmla="*/ 1175 w 1585"/>
                  <a:gd name="T43" fmla="*/ 294 h 325"/>
                  <a:gd name="T44" fmla="*/ 1202 w 1585"/>
                  <a:gd name="T45" fmla="*/ 286 h 325"/>
                  <a:gd name="T46" fmla="*/ 1227 w 1585"/>
                  <a:gd name="T47" fmla="*/ 277 h 325"/>
                  <a:gd name="T48" fmla="*/ 1253 w 1585"/>
                  <a:gd name="T49" fmla="*/ 267 h 325"/>
                  <a:gd name="T50" fmla="*/ 1277 w 1585"/>
                  <a:gd name="T51" fmla="*/ 257 h 325"/>
                  <a:gd name="T52" fmla="*/ 1300 w 1585"/>
                  <a:gd name="T53" fmla="*/ 245 h 325"/>
                  <a:gd name="T54" fmla="*/ 1324 w 1585"/>
                  <a:gd name="T55" fmla="*/ 234 h 325"/>
                  <a:gd name="T56" fmla="*/ 1347 w 1585"/>
                  <a:gd name="T57" fmla="*/ 221 h 325"/>
                  <a:gd name="T58" fmla="*/ 1369 w 1585"/>
                  <a:gd name="T59" fmla="*/ 207 h 325"/>
                  <a:gd name="T60" fmla="*/ 1391 w 1585"/>
                  <a:gd name="T61" fmla="*/ 193 h 325"/>
                  <a:gd name="T62" fmla="*/ 1411 w 1585"/>
                  <a:gd name="T63" fmla="*/ 179 h 325"/>
                  <a:gd name="T64" fmla="*/ 1432 w 1585"/>
                  <a:gd name="T65" fmla="*/ 163 h 325"/>
                  <a:gd name="T66" fmla="*/ 1453 w 1585"/>
                  <a:gd name="T67" fmla="*/ 145 h 325"/>
                  <a:gd name="T68" fmla="*/ 1473 w 1585"/>
                  <a:gd name="T69" fmla="*/ 127 h 325"/>
                  <a:gd name="T70" fmla="*/ 1494 w 1585"/>
                  <a:gd name="T71" fmla="*/ 107 h 325"/>
                  <a:gd name="T72" fmla="*/ 1514 w 1585"/>
                  <a:gd name="T73" fmla="*/ 87 h 325"/>
                  <a:gd name="T74" fmla="*/ 1532 w 1585"/>
                  <a:gd name="T75" fmla="*/ 65 h 325"/>
                  <a:gd name="T76" fmla="*/ 1550 w 1585"/>
                  <a:gd name="T77" fmla="*/ 45 h 325"/>
                  <a:gd name="T78" fmla="*/ 1568 w 1585"/>
                  <a:gd name="T79" fmla="*/ 22 h 325"/>
                  <a:gd name="T80" fmla="*/ 1585 w 1585"/>
                  <a:gd name="T81" fmla="*/ 0 h 325"/>
                  <a:gd name="T82" fmla="*/ 0 w 1585"/>
                  <a:gd name="T83" fmla="*/ 0 h 325"/>
                  <a:gd name="T84" fmla="*/ 30 w 1585"/>
                  <a:gd name="T85" fmla="*/ 19 h 325"/>
                  <a:gd name="T86" fmla="*/ 60 w 1585"/>
                  <a:gd name="T87" fmla="*/ 38 h 325"/>
                  <a:gd name="T88" fmla="*/ 91 w 1585"/>
                  <a:gd name="T89" fmla="*/ 58 h 325"/>
                  <a:gd name="T90" fmla="*/ 122 w 1585"/>
                  <a:gd name="T91" fmla="*/ 76 h 325"/>
                  <a:gd name="T92" fmla="*/ 155 w 1585"/>
                  <a:gd name="T93" fmla="*/ 94 h 325"/>
                  <a:gd name="T94" fmla="*/ 189 w 1585"/>
                  <a:gd name="T95" fmla="*/ 112 h 325"/>
                  <a:gd name="T96" fmla="*/ 224 w 1585"/>
                  <a:gd name="T97" fmla="*/ 129 h 325"/>
                  <a:gd name="T98" fmla="*/ 259 w 1585"/>
                  <a:gd name="T99" fmla="*/ 146 h 325"/>
                  <a:gd name="T100" fmla="*/ 296 w 1585"/>
                  <a:gd name="T101" fmla="*/ 163 h 325"/>
                  <a:gd name="T102" fmla="*/ 333 w 1585"/>
                  <a:gd name="T103" fmla="*/ 179 h 325"/>
                  <a:gd name="T104" fmla="*/ 371 w 1585"/>
                  <a:gd name="T105" fmla="*/ 195 h 325"/>
                  <a:gd name="T106" fmla="*/ 410 w 1585"/>
                  <a:gd name="T107" fmla="*/ 209 h 325"/>
                  <a:gd name="T108" fmla="*/ 449 w 1585"/>
                  <a:gd name="T109" fmla="*/ 224 h 325"/>
                  <a:gd name="T110" fmla="*/ 490 w 1585"/>
                  <a:gd name="T111" fmla="*/ 239 h 325"/>
                  <a:gd name="T112" fmla="*/ 532 w 1585"/>
                  <a:gd name="T113" fmla="*/ 252 h 325"/>
                  <a:gd name="T114" fmla="*/ 575 w 1585"/>
                  <a:gd name="T115" fmla="*/ 26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5" h="325">
                    <a:moveTo>
                      <a:pt x="575" y="266"/>
                    </a:moveTo>
                    <a:lnTo>
                      <a:pt x="607" y="275"/>
                    </a:lnTo>
                    <a:lnTo>
                      <a:pt x="639" y="284"/>
                    </a:lnTo>
                    <a:lnTo>
                      <a:pt x="670" y="292"/>
                    </a:lnTo>
                    <a:lnTo>
                      <a:pt x="701" y="299"/>
                    </a:lnTo>
                    <a:lnTo>
                      <a:pt x="731" y="304"/>
                    </a:lnTo>
                    <a:lnTo>
                      <a:pt x="762" y="310"/>
                    </a:lnTo>
                    <a:lnTo>
                      <a:pt x="790" y="314"/>
                    </a:lnTo>
                    <a:lnTo>
                      <a:pt x="819" y="318"/>
                    </a:lnTo>
                    <a:lnTo>
                      <a:pt x="848" y="320"/>
                    </a:lnTo>
                    <a:lnTo>
                      <a:pt x="876" y="322"/>
                    </a:lnTo>
                    <a:lnTo>
                      <a:pt x="903" y="324"/>
                    </a:lnTo>
                    <a:lnTo>
                      <a:pt x="930" y="325"/>
                    </a:lnTo>
                    <a:lnTo>
                      <a:pt x="956" y="325"/>
                    </a:lnTo>
                    <a:lnTo>
                      <a:pt x="982" y="324"/>
                    </a:lnTo>
                    <a:lnTo>
                      <a:pt x="1008" y="322"/>
                    </a:lnTo>
                    <a:lnTo>
                      <a:pt x="1033" y="320"/>
                    </a:lnTo>
                    <a:lnTo>
                      <a:pt x="1063" y="317"/>
                    </a:lnTo>
                    <a:lnTo>
                      <a:pt x="1092" y="312"/>
                    </a:lnTo>
                    <a:lnTo>
                      <a:pt x="1120" y="307"/>
                    </a:lnTo>
                    <a:lnTo>
                      <a:pt x="1148" y="301"/>
                    </a:lnTo>
                    <a:lnTo>
                      <a:pt x="1175" y="294"/>
                    </a:lnTo>
                    <a:lnTo>
                      <a:pt x="1202" y="286"/>
                    </a:lnTo>
                    <a:lnTo>
                      <a:pt x="1227" y="277"/>
                    </a:lnTo>
                    <a:lnTo>
                      <a:pt x="1253" y="267"/>
                    </a:lnTo>
                    <a:lnTo>
                      <a:pt x="1277" y="257"/>
                    </a:lnTo>
                    <a:lnTo>
                      <a:pt x="1300" y="245"/>
                    </a:lnTo>
                    <a:lnTo>
                      <a:pt x="1324" y="234"/>
                    </a:lnTo>
                    <a:lnTo>
                      <a:pt x="1347" y="221"/>
                    </a:lnTo>
                    <a:lnTo>
                      <a:pt x="1369" y="207"/>
                    </a:lnTo>
                    <a:lnTo>
                      <a:pt x="1391" y="193"/>
                    </a:lnTo>
                    <a:lnTo>
                      <a:pt x="1411" y="179"/>
                    </a:lnTo>
                    <a:lnTo>
                      <a:pt x="1432" y="163"/>
                    </a:lnTo>
                    <a:lnTo>
                      <a:pt x="1453" y="145"/>
                    </a:lnTo>
                    <a:lnTo>
                      <a:pt x="1473" y="127"/>
                    </a:lnTo>
                    <a:lnTo>
                      <a:pt x="1494" y="107"/>
                    </a:lnTo>
                    <a:lnTo>
                      <a:pt x="1514" y="87"/>
                    </a:lnTo>
                    <a:lnTo>
                      <a:pt x="1532" y="65"/>
                    </a:lnTo>
                    <a:lnTo>
                      <a:pt x="1550" y="45"/>
                    </a:lnTo>
                    <a:lnTo>
                      <a:pt x="1568" y="22"/>
                    </a:lnTo>
                    <a:lnTo>
                      <a:pt x="1585" y="0"/>
                    </a:lnTo>
                    <a:lnTo>
                      <a:pt x="0" y="0"/>
                    </a:lnTo>
                    <a:lnTo>
                      <a:pt x="30" y="19"/>
                    </a:lnTo>
                    <a:lnTo>
                      <a:pt x="60" y="38"/>
                    </a:lnTo>
                    <a:lnTo>
                      <a:pt x="91" y="58"/>
                    </a:lnTo>
                    <a:lnTo>
                      <a:pt x="122" y="76"/>
                    </a:lnTo>
                    <a:lnTo>
                      <a:pt x="155" y="94"/>
                    </a:lnTo>
                    <a:lnTo>
                      <a:pt x="189" y="112"/>
                    </a:lnTo>
                    <a:lnTo>
                      <a:pt x="224" y="129"/>
                    </a:lnTo>
                    <a:lnTo>
                      <a:pt x="259" y="146"/>
                    </a:lnTo>
                    <a:lnTo>
                      <a:pt x="296" y="163"/>
                    </a:lnTo>
                    <a:lnTo>
                      <a:pt x="333" y="179"/>
                    </a:lnTo>
                    <a:lnTo>
                      <a:pt x="371" y="195"/>
                    </a:lnTo>
                    <a:lnTo>
                      <a:pt x="410" y="209"/>
                    </a:lnTo>
                    <a:lnTo>
                      <a:pt x="449" y="224"/>
                    </a:lnTo>
                    <a:lnTo>
                      <a:pt x="490" y="239"/>
                    </a:lnTo>
                    <a:lnTo>
                      <a:pt x="532" y="252"/>
                    </a:lnTo>
                    <a:lnTo>
                      <a:pt x="575" y="26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123" name="Group 456"/>
            <p:cNvGrpSpPr>
              <a:grpSpLocks/>
            </p:cNvGrpSpPr>
            <p:nvPr/>
          </p:nvGrpSpPr>
          <p:grpSpPr bwMode="auto">
            <a:xfrm>
              <a:off x="6063526" y="553840"/>
              <a:ext cx="1142374" cy="1037888"/>
              <a:chOff x="2610" y="421"/>
              <a:chExt cx="965" cy="953"/>
            </a:xfrm>
          </p:grpSpPr>
          <p:sp>
            <p:nvSpPr>
              <p:cNvPr id="195" name="Freeform 457"/>
              <p:cNvSpPr>
                <a:spLocks/>
              </p:cNvSpPr>
              <p:nvPr/>
            </p:nvSpPr>
            <p:spPr bwMode="auto">
              <a:xfrm>
                <a:off x="2758" y="510"/>
                <a:ext cx="198" cy="292"/>
              </a:xfrm>
              <a:custGeom>
                <a:avLst/>
                <a:gdLst>
                  <a:gd name="T0" fmla="*/ 0 w 593"/>
                  <a:gd name="T1" fmla="*/ 113 h 875"/>
                  <a:gd name="T2" fmla="*/ 0 w 593"/>
                  <a:gd name="T3" fmla="*/ 0 h 875"/>
                  <a:gd name="T4" fmla="*/ 593 w 593"/>
                  <a:gd name="T5" fmla="*/ 1 h 875"/>
                  <a:gd name="T6" fmla="*/ 593 w 593"/>
                  <a:gd name="T7" fmla="*/ 342 h 875"/>
                  <a:gd name="T8" fmla="*/ 232 w 593"/>
                  <a:gd name="T9" fmla="*/ 342 h 875"/>
                  <a:gd name="T10" fmla="*/ 191 w 593"/>
                  <a:gd name="T11" fmla="*/ 342 h 875"/>
                  <a:gd name="T12" fmla="*/ 191 w 593"/>
                  <a:gd name="T13" fmla="*/ 383 h 875"/>
                  <a:gd name="T14" fmla="*/ 191 w 593"/>
                  <a:gd name="T15" fmla="*/ 875 h 875"/>
                  <a:gd name="T16" fmla="*/ 0 w 593"/>
                  <a:gd name="T17" fmla="*/ 875 h 875"/>
                  <a:gd name="T18" fmla="*/ 0 w 593"/>
                  <a:gd name="T19" fmla="*/ 113 h 875"/>
                  <a:gd name="T20" fmla="*/ 99 w 593"/>
                  <a:gd name="T21" fmla="*/ 130 h 875"/>
                  <a:gd name="T22" fmla="*/ 99 w 593"/>
                  <a:gd name="T23" fmla="*/ 177 h 875"/>
                  <a:gd name="T24" fmla="*/ 176 w 593"/>
                  <a:gd name="T25" fmla="*/ 177 h 875"/>
                  <a:gd name="T26" fmla="*/ 176 w 593"/>
                  <a:gd name="T27" fmla="*/ 136 h 875"/>
                  <a:gd name="T28" fmla="*/ 260 w 593"/>
                  <a:gd name="T29" fmla="*/ 130 h 875"/>
                  <a:gd name="T30" fmla="*/ 260 w 593"/>
                  <a:gd name="T31" fmla="*/ 177 h 875"/>
                  <a:gd name="T32" fmla="*/ 336 w 593"/>
                  <a:gd name="T33" fmla="*/ 177 h 875"/>
                  <a:gd name="T34" fmla="*/ 336 w 593"/>
                  <a:gd name="T35" fmla="*/ 133 h 875"/>
                  <a:gd name="T36" fmla="*/ 420 w 593"/>
                  <a:gd name="T37" fmla="*/ 136 h 875"/>
                  <a:gd name="T38" fmla="*/ 420 w 593"/>
                  <a:gd name="T39" fmla="*/ 177 h 875"/>
                  <a:gd name="T40" fmla="*/ 497 w 593"/>
                  <a:gd name="T41" fmla="*/ 177 h 875"/>
                  <a:gd name="T42" fmla="*/ 497 w 593"/>
                  <a:gd name="T43" fmla="*/ 100 h 875"/>
                  <a:gd name="T44" fmla="*/ 420 w 593"/>
                  <a:gd name="T45" fmla="*/ 100 h 875"/>
                  <a:gd name="T46" fmla="*/ 420 w 593"/>
                  <a:gd name="T47" fmla="*/ 136 h 875"/>
                  <a:gd name="T48" fmla="*/ 336 w 593"/>
                  <a:gd name="T49" fmla="*/ 133 h 875"/>
                  <a:gd name="T50" fmla="*/ 336 w 593"/>
                  <a:gd name="T51" fmla="*/ 100 h 875"/>
                  <a:gd name="T52" fmla="*/ 260 w 593"/>
                  <a:gd name="T53" fmla="*/ 100 h 875"/>
                  <a:gd name="T54" fmla="*/ 260 w 593"/>
                  <a:gd name="T55" fmla="*/ 130 h 875"/>
                  <a:gd name="T56" fmla="*/ 176 w 593"/>
                  <a:gd name="T57" fmla="*/ 136 h 875"/>
                  <a:gd name="T58" fmla="*/ 176 w 593"/>
                  <a:gd name="T59" fmla="*/ 100 h 875"/>
                  <a:gd name="T60" fmla="*/ 99 w 593"/>
                  <a:gd name="T61" fmla="*/ 100 h 875"/>
                  <a:gd name="T62" fmla="*/ 99 w 593"/>
                  <a:gd name="T63" fmla="*/ 130 h 875"/>
                  <a:gd name="T64" fmla="*/ 0 w 593"/>
                  <a:gd name="T65" fmla="*/ 11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875">
                    <a:moveTo>
                      <a:pt x="0" y="113"/>
                    </a:moveTo>
                    <a:lnTo>
                      <a:pt x="0" y="0"/>
                    </a:lnTo>
                    <a:lnTo>
                      <a:pt x="593" y="1"/>
                    </a:lnTo>
                    <a:lnTo>
                      <a:pt x="593" y="342"/>
                    </a:lnTo>
                    <a:lnTo>
                      <a:pt x="232" y="342"/>
                    </a:lnTo>
                    <a:lnTo>
                      <a:pt x="191" y="342"/>
                    </a:lnTo>
                    <a:lnTo>
                      <a:pt x="191" y="383"/>
                    </a:lnTo>
                    <a:lnTo>
                      <a:pt x="191" y="875"/>
                    </a:lnTo>
                    <a:lnTo>
                      <a:pt x="0" y="875"/>
                    </a:lnTo>
                    <a:lnTo>
                      <a:pt x="0" y="113"/>
                    </a:lnTo>
                    <a:lnTo>
                      <a:pt x="99" y="130"/>
                    </a:lnTo>
                    <a:lnTo>
                      <a:pt x="99" y="177"/>
                    </a:lnTo>
                    <a:lnTo>
                      <a:pt x="176" y="177"/>
                    </a:lnTo>
                    <a:lnTo>
                      <a:pt x="176" y="136"/>
                    </a:lnTo>
                    <a:lnTo>
                      <a:pt x="260" y="130"/>
                    </a:lnTo>
                    <a:lnTo>
                      <a:pt x="260" y="177"/>
                    </a:lnTo>
                    <a:lnTo>
                      <a:pt x="336" y="177"/>
                    </a:lnTo>
                    <a:lnTo>
                      <a:pt x="336" y="133"/>
                    </a:lnTo>
                    <a:lnTo>
                      <a:pt x="420" y="136"/>
                    </a:lnTo>
                    <a:lnTo>
                      <a:pt x="420" y="177"/>
                    </a:lnTo>
                    <a:lnTo>
                      <a:pt x="497" y="177"/>
                    </a:lnTo>
                    <a:lnTo>
                      <a:pt x="497" y="100"/>
                    </a:lnTo>
                    <a:lnTo>
                      <a:pt x="420" y="100"/>
                    </a:lnTo>
                    <a:lnTo>
                      <a:pt x="420" y="136"/>
                    </a:lnTo>
                    <a:lnTo>
                      <a:pt x="336" y="133"/>
                    </a:lnTo>
                    <a:lnTo>
                      <a:pt x="336" y="100"/>
                    </a:lnTo>
                    <a:lnTo>
                      <a:pt x="260" y="100"/>
                    </a:lnTo>
                    <a:lnTo>
                      <a:pt x="260" y="130"/>
                    </a:lnTo>
                    <a:lnTo>
                      <a:pt x="176" y="136"/>
                    </a:lnTo>
                    <a:lnTo>
                      <a:pt x="176" y="100"/>
                    </a:lnTo>
                    <a:lnTo>
                      <a:pt x="99" y="100"/>
                    </a:lnTo>
                    <a:lnTo>
                      <a:pt x="99" y="130"/>
                    </a:lnTo>
                    <a:lnTo>
                      <a:pt x="0" y="113"/>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6" name="Freeform 458"/>
              <p:cNvSpPr>
                <a:spLocks/>
              </p:cNvSpPr>
              <p:nvPr/>
            </p:nvSpPr>
            <p:spPr bwMode="auto">
              <a:xfrm>
                <a:off x="2848" y="651"/>
                <a:ext cx="278" cy="151"/>
              </a:xfrm>
              <a:custGeom>
                <a:avLst/>
                <a:gdLst>
                  <a:gd name="T0" fmla="*/ 601 w 832"/>
                  <a:gd name="T1" fmla="*/ 117 h 451"/>
                  <a:gd name="T2" fmla="*/ 601 w 832"/>
                  <a:gd name="T3" fmla="*/ 158 h 451"/>
                  <a:gd name="T4" fmla="*/ 678 w 832"/>
                  <a:gd name="T5" fmla="*/ 158 h 451"/>
                  <a:gd name="T6" fmla="*/ 678 w 832"/>
                  <a:gd name="T7" fmla="*/ 81 h 451"/>
                  <a:gd name="T8" fmla="*/ 601 w 832"/>
                  <a:gd name="T9" fmla="*/ 81 h 451"/>
                  <a:gd name="T10" fmla="*/ 601 w 832"/>
                  <a:gd name="T11" fmla="*/ 117 h 451"/>
                  <a:gd name="T12" fmla="*/ 517 w 832"/>
                  <a:gd name="T13" fmla="*/ 117 h 451"/>
                  <a:gd name="T14" fmla="*/ 517 w 832"/>
                  <a:gd name="T15" fmla="*/ 81 h 451"/>
                  <a:gd name="T16" fmla="*/ 440 w 832"/>
                  <a:gd name="T17" fmla="*/ 81 h 451"/>
                  <a:gd name="T18" fmla="*/ 440 w 832"/>
                  <a:gd name="T19" fmla="*/ 120 h 451"/>
                  <a:gd name="T20" fmla="*/ 356 w 832"/>
                  <a:gd name="T21" fmla="*/ 120 h 451"/>
                  <a:gd name="T22" fmla="*/ 356 w 832"/>
                  <a:gd name="T23" fmla="*/ 81 h 451"/>
                  <a:gd name="T24" fmla="*/ 281 w 832"/>
                  <a:gd name="T25" fmla="*/ 81 h 451"/>
                  <a:gd name="T26" fmla="*/ 281 w 832"/>
                  <a:gd name="T27" fmla="*/ 120 h 451"/>
                  <a:gd name="T28" fmla="*/ 197 w 832"/>
                  <a:gd name="T29" fmla="*/ 120 h 451"/>
                  <a:gd name="T30" fmla="*/ 197 w 832"/>
                  <a:gd name="T31" fmla="*/ 81 h 451"/>
                  <a:gd name="T32" fmla="*/ 120 w 832"/>
                  <a:gd name="T33" fmla="*/ 81 h 451"/>
                  <a:gd name="T34" fmla="*/ 120 w 832"/>
                  <a:gd name="T35" fmla="*/ 120 h 451"/>
                  <a:gd name="T36" fmla="*/ 0 w 832"/>
                  <a:gd name="T37" fmla="*/ 120 h 451"/>
                  <a:gd name="T38" fmla="*/ 0 w 832"/>
                  <a:gd name="T39" fmla="*/ 0 h 451"/>
                  <a:gd name="T40" fmla="*/ 832 w 832"/>
                  <a:gd name="T41" fmla="*/ 0 h 451"/>
                  <a:gd name="T42" fmla="*/ 832 w 832"/>
                  <a:gd name="T43" fmla="*/ 451 h 451"/>
                  <a:gd name="T44" fmla="*/ 439 w 832"/>
                  <a:gd name="T45" fmla="*/ 451 h 451"/>
                  <a:gd name="T46" fmla="*/ 0 w 832"/>
                  <a:gd name="T47" fmla="*/ 451 h 451"/>
                  <a:gd name="T48" fmla="*/ 0 w 832"/>
                  <a:gd name="T49" fmla="*/ 120 h 451"/>
                  <a:gd name="T50" fmla="*/ 120 w 832"/>
                  <a:gd name="T51" fmla="*/ 120 h 451"/>
                  <a:gd name="T52" fmla="*/ 120 w 832"/>
                  <a:gd name="T53" fmla="*/ 158 h 451"/>
                  <a:gd name="T54" fmla="*/ 155 w 832"/>
                  <a:gd name="T55" fmla="*/ 158 h 451"/>
                  <a:gd name="T56" fmla="*/ 155 w 832"/>
                  <a:gd name="T57" fmla="*/ 248 h 451"/>
                  <a:gd name="T58" fmla="*/ 120 w 832"/>
                  <a:gd name="T59" fmla="*/ 248 h 451"/>
                  <a:gd name="T60" fmla="*/ 120 w 832"/>
                  <a:gd name="T61" fmla="*/ 325 h 451"/>
                  <a:gd name="T62" fmla="*/ 197 w 832"/>
                  <a:gd name="T63" fmla="*/ 325 h 451"/>
                  <a:gd name="T64" fmla="*/ 197 w 832"/>
                  <a:gd name="T65" fmla="*/ 248 h 451"/>
                  <a:gd name="T66" fmla="*/ 155 w 832"/>
                  <a:gd name="T67" fmla="*/ 248 h 451"/>
                  <a:gd name="T68" fmla="*/ 155 w 832"/>
                  <a:gd name="T69" fmla="*/ 158 h 451"/>
                  <a:gd name="T70" fmla="*/ 197 w 832"/>
                  <a:gd name="T71" fmla="*/ 158 h 451"/>
                  <a:gd name="T72" fmla="*/ 197 w 832"/>
                  <a:gd name="T73" fmla="*/ 120 h 451"/>
                  <a:gd name="T74" fmla="*/ 281 w 832"/>
                  <a:gd name="T75" fmla="*/ 120 h 451"/>
                  <a:gd name="T76" fmla="*/ 281 w 832"/>
                  <a:gd name="T77" fmla="*/ 158 h 451"/>
                  <a:gd name="T78" fmla="*/ 356 w 832"/>
                  <a:gd name="T79" fmla="*/ 158 h 451"/>
                  <a:gd name="T80" fmla="*/ 356 w 832"/>
                  <a:gd name="T81" fmla="*/ 120 h 451"/>
                  <a:gd name="T82" fmla="*/ 440 w 832"/>
                  <a:gd name="T83" fmla="*/ 120 h 451"/>
                  <a:gd name="T84" fmla="*/ 440 w 832"/>
                  <a:gd name="T85" fmla="*/ 158 h 451"/>
                  <a:gd name="T86" fmla="*/ 517 w 832"/>
                  <a:gd name="T87" fmla="*/ 158 h 451"/>
                  <a:gd name="T88" fmla="*/ 517 w 832"/>
                  <a:gd name="T89" fmla="*/ 117 h 451"/>
                  <a:gd name="T90" fmla="*/ 601 w 832"/>
                  <a:gd name="T91" fmla="*/ 11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2" h="451">
                    <a:moveTo>
                      <a:pt x="601" y="117"/>
                    </a:moveTo>
                    <a:lnTo>
                      <a:pt x="601" y="158"/>
                    </a:lnTo>
                    <a:lnTo>
                      <a:pt x="678" y="158"/>
                    </a:lnTo>
                    <a:lnTo>
                      <a:pt x="678" y="81"/>
                    </a:lnTo>
                    <a:lnTo>
                      <a:pt x="601" y="81"/>
                    </a:lnTo>
                    <a:lnTo>
                      <a:pt x="601" y="117"/>
                    </a:lnTo>
                    <a:lnTo>
                      <a:pt x="517" y="117"/>
                    </a:lnTo>
                    <a:lnTo>
                      <a:pt x="517" y="81"/>
                    </a:lnTo>
                    <a:lnTo>
                      <a:pt x="440" y="81"/>
                    </a:lnTo>
                    <a:lnTo>
                      <a:pt x="440" y="120"/>
                    </a:lnTo>
                    <a:lnTo>
                      <a:pt x="356" y="120"/>
                    </a:lnTo>
                    <a:lnTo>
                      <a:pt x="356" y="81"/>
                    </a:lnTo>
                    <a:lnTo>
                      <a:pt x="281" y="81"/>
                    </a:lnTo>
                    <a:lnTo>
                      <a:pt x="281" y="120"/>
                    </a:lnTo>
                    <a:lnTo>
                      <a:pt x="197" y="120"/>
                    </a:lnTo>
                    <a:lnTo>
                      <a:pt x="197" y="81"/>
                    </a:lnTo>
                    <a:lnTo>
                      <a:pt x="120" y="81"/>
                    </a:lnTo>
                    <a:lnTo>
                      <a:pt x="120" y="120"/>
                    </a:lnTo>
                    <a:lnTo>
                      <a:pt x="0" y="120"/>
                    </a:lnTo>
                    <a:lnTo>
                      <a:pt x="0" y="0"/>
                    </a:lnTo>
                    <a:lnTo>
                      <a:pt x="832" y="0"/>
                    </a:lnTo>
                    <a:lnTo>
                      <a:pt x="832" y="451"/>
                    </a:lnTo>
                    <a:lnTo>
                      <a:pt x="439" y="451"/>
                    </a:lnTo>
                    <a:lnTo>
                      <a:pt x="0" y="451"/>
                    </a:lnTo>
                    <a:lnTo>
                      <a:pt x="0" y="120"/>
                    </a:lnTo>
                    <a:lnTo>
                      <a:pt x="120" y="120"/>
                    </a:lnTo>
                    <a:lnTo>
                      <a:pt x="120" y="158"/>
                    </a:lnTo>
                    <a:lnTo>
                      <a:pt x="155" y="158"/>
                    </a:lnTo>
                    <a:lnTo>
                      <a:pt x="155" y="248"/>
                    </a:lnTo>
                    <a:lnTo>
                      <a:pt x="120" y="248"/>
                    </a:lnTo>
                    <a:lnTo>
                      <a:pt x="120" y="325"/>
                    </a:lnTo>
                    <a:lnTo>
                      <a:pt x="197" y="325"/>
                    </a:lnTo>
                    <a:lnTo>
                      <a:pt x="197" y="248"/>
                    </a:lnTo>
                    <a:lnTo>
                      <a:pt x="155" y="248"/>
                    </a:lnTo>
                    <a:lnTo>
                      <a:pt x="155" y="158"/>
                    </a:lnTo>
                    <a:lnTo>
                      <a:pt x="197" y="158"/>
                    </a:lnTo>
                    <a:lnTo>
                      <a:pt x="197" y="120"/>
                    </a:lnTo>
                    <a:lnTo>
                      <a:pt x="281" y="120"/>
                    </a:lnTo>
                    <a:lnTo>
                      <a:pt x="281" y="158"/>
                    </a:lnTo>
                    <a:lnTo>
                      <a:pt x="356" y="158"/>
                    </a:lnTo>
                    <a:lnTo>
                      <a:pt x="356" y="120"/>
                    </a:lnTo>
                    <a:lnTo>
                      <a:pt x="440" y="120"/>
                    </a:lnTo>
                    <a:lnTo>
                      <a:pt x="440" y="158"/>
                    </a:lnTo>
                    <a:lnTo>
                      <a:pt x="517" y="158"/>
                    </a:lnTo>
                    <a:lnTo>
                      <a:pt x="517" y="117"/>
                    </a:lnTo>
                    <a:lnTo>
                      <a:pt x="601" y="117"/>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7" name="Freeform 459"/>
              <p:cNvSpPr>
                <a:spLocks/>
              </p:cNvSpPr>
              <p:nvPr/>
            </p:nvSpPr>
            <p:spPr bwMode="auto">
              <a:xfrm>
                <a:off x="3431" y="906"/>
                <a:ext cx="19" cy="20"/>
              </a:xfrm>
              <a:custGeom>
                <a:avLst/>
                <a:gdLst>
                  <a:gd name="T0" fmla="*/ 29 w 58"/>
                  <a:gd name="T1" fmla="*/ 58 h 58"/>
                  <a:gd name="T2" fmla="*/ 40 w 58"/>
                  <a:gd name="T3" fmla="*/ 55 h 58"/>
                  <a:gd name="T4" fmla="*/ 49 w 58"/>
                  <a:gd name="T5" fmla="*/ 49 h 58"/>
                  <a:gd name="T6" fmla="*/ 55 w 58"/>
                  <a:gd name="T7" fmla="*/ 40 h 58"/>
                  <a:gd name="T8" fmla="*/ 58 w 58"/>
                  <a:gd name="T9" fmla="*/ 29 h 58"/>
                  <a:gd name="T10" fmla="*/ 55 w 58"/>
                  <a:gd name="T11" fmla="*/ 17 h 58"/>
                  <a:gd name="T12" fmla="*/ 49 w 58"/>
                  <a:gd name="T13" fmla="*/ 8 h 58"/>
                  <a:gd name="T14" fmla="*/ 40 w 58"/>
                  <a:gd name="T15" fmla="*/ 2 h 58"/>
                  <a:gd name="T16" fmla="*/ 29 w 58"/>
                  <a:gd name="T17" fmla="*/ 0 h 58"/>
                  <a:gd name="T18" fmla="*/ 17 w 58"/>
                  <a:gd name="T19" fmla="*/ 2 h 58"/>
                  <a:gd name="T20" fmla="*/ 9 w 58"/>
                  <a:gd name="T21" fmla="*/ 8 h 58"/>
                  <a:gd name="T22" fmla="*/ 3 w 58"/>
                  <a:gd name="T23" fmla="*/ 17 h 58"/>
                  <a:gd name="T24" fmla="*/ 0 w 58"/>
                  <a:gd name="T25" fmla="*/ 29 h 58"/>
                  <a:gd name="T26" fmla="*/ 3 w 58"/>
                  <a:gd name="T27" fmla="*/ 40 h 58"/>
                  <a:gd name="T28" fmla="*/ 9 w 58"/>
                  <a:gd name="T29" fmla="*/ 49 h 58"/>
                  <a:gd name="T30" fmla="*/ 17 w 58"/>
                  <a:gd name="T31" fmla="*/ 55 h 58"/>
                  <a:gd name="T32" fmla="*/ 29 w 58"/>
                  <a:gd name="T3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lnTo>
                      <a:pt x="40" y="55"/>
                    </a:lnTo>
                    <a:lnTo>
                      <a:pt x="49" y="49"/>
                    </a:lnTo>
                    <a:lnTo>
                      <a:pt x="55" y="40"/>
                    </a:lnTo>
                    <a:lnTo>
                      <a:pt x="58" y="29"/>
                    </a:lnTo>
                    <a:lnTo>
                      <a:pt x="55" y="17"/>
                    </a:lnTo>
                    <a:lnTo>
                      <a:pt x="49" y="8"/>
                    </a:lnTo>
                    <a:lnTo>
                      <a:pt x="40" y="2"/>
                    </a:lnTo>
                    <a:lnTo>
                      <a:pt x="29" y="0"/>
                    </a:lnTo>
                    <a:lnTo>
                      <a:pt x="17" y="2"/>
                    </a:lnTo>
                    <a:lnTo>
                      <a:pt x="9" y="8"/>
                    </a:lnTo>
                    <a:lnTo>
                      <a:pt x="3" y="17"/>
                    </a:lnTo>
                    <a:lnTo>
                      <a:pt x="0" y="29"/>
                    </a:lnTo>
                    <a:lnTo>
                      <a:pt x="3" y="40"/>
                    </a:lnTo>
                    <a:lnTo>
                      <a:pt x="9" y="49"/>
                    </a:lnTo>
                    <a:lnTo>
                      <a:pt x="17" y="55"/>
                    </a:lnTo>
                    <a:lnTo>
                      <a:pt x="29" y="58"/>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8" name="Freeform 460"/>
              <p:cNvSpPr>
                <a:spLocks/>
              </p:cNvSpPr>
              <p:nvPr/>
            </p:nvSpPr>
            <p:spPr bwMode="auto">
              <a:xfrm>
                <a:off x="3431" y="935"/>
                <a:ext cx="19" cy="20"/>
              </a:xfrm>
              <a:custGeom>
                <a:avLst/>
                <a:gdLst>
                  <a:gd name="T0" fmla="*/ 29 w 58"/>
                  <a:gd name="T1" fmla="*/ 58 h 58"/>
                  <a:gd name="T2" fmla="*/ 40 w 58"/>
                  <a:gd name="T3" fmla="*/ 55 h 58"/>
                  <a:gd name="T4" fmla="*/ 49 w 58"/>
                  <a:gd name="T5" fmla="*/ 49 h 58"/>
                  <a:gd name="T6" fmla="*/ 55 w 58"/>
                  <a:gd name="T7" fmla="*/ 40 h 58"/>
                  <a:gd name="T8" fmla="*/ 58 w 58"/>
                  <a:gd name="T9" fmla="*/ 29 h 58"/>
                  <a:gd name="T10" fmla="*/ 55 w 58"/>
                  <a:gd name="T11" fmla="*/ 17 h 58"/>
                  <a:gd name="T12" fmla="*/ 49 w 58"/>
                  <a:gd name="T13" fmla="*/ 8 h 58"/>
                  <a:gd name="T14" fmla="*/ 40 w 58"/>
                  <a:gd name="T15" fmla="*/ 2 h 58"/>
                  <a:gd name="T16" fmla="*/ 29 w 58"/>
                  <a:gd name="T17" fmla="*/ 0 h 58"/>
                  <a:gd name="T18" fmla="*/ 17 w 58"/>
                  <a:gd name="T19" fmla="*/ 2 h 58"/>
                  <a:gd name="T20" fmla="*/ 9 w 58"/>
                  <a:gd name="T21" fmla="*/ 8 h 58"/>
                  <a:gd name="T22" fmla="*/ 3 w 58"/>
                  <a:gd name="T23" fmla="*/ 17 h 58"/>
                  <a:gd name="T24" fmla="*/ 0 w 58"/>
                  <a:gd name="T25" fmla="*/ 29 h 58"/>
                  <a:gd name="T26" fmla="*/ 3 w 58"/>
                  <a:gd name="T27" fmla="*/ 40 h 58"/>
                  <a:gd name="T28" fmla="*/ 9 w 58"/>
                  <a:gd name="T29" fmla="*/ 49 h 58"/>
                  <a:gd name="T30" fmla="*/ 17 w 58"/>
                  <a:gd name="T31" fmla="*/ 55 h 58"/>
                  <a:gd name="T32" fmla="*/ 29 w 58"/>
                  <a:gd name="T3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lnTo>
                      <a:pt x="40" y="55"/>
                    </a:lnTo>
                    <a:lnTo>
                      <a:pt x="49" y="49"/>
                    </a:lnTo>
                    <a:lnTo>
                      <a:pt x="55" y="40"/>
                    </a:lnTo>
                    <a:lnTo>
                      <a:pt x="58" y="29"/>
                    </a:lnTo>
                    <a:lnTo>
                      <a:pt x="55" y="17"/>
                    </a:lnTo>
                    <a:lnTo>
                      <a:pt x="49" y="8"/>
                    </a:lnTo>
                    <a:lnTo>
                      <a:pt x="40" y="2"/>
                    </a:lnTo>
                    <a:lnTo>
                      <a:pt x="29" y="0"/>
                    </a:lnTo>
                    <a:lnTo>
                      <a:pt x="17" y="2"/>
                    </a:lnTo>
                    <a:lnTo>
                      <a:pt x="9" y="8"/>
                    </a:lnTo>
                    <a:lnTo>
                      <a:pt x="3" y="17"/>
                    </a:lnTo>
                    <a:lnTo>
                      <a:pt x="0" y="29"/>
                    </a:lnTo>
                    <a:lnTo>
                      <a:pt x="3" y="40"/>
                    </a:lnTo>
                    <a:lnTo>
                      <a:pt x="9" y="49"/>
                    </a:lnTo>
                    <a:lnTo>
                      <a:pt x="17" y="55"/>
                    </a:lnTo>
                    <a:lnTo>
                      <a:pt x="29" y="58"/>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9" name="Rectangle 461"/>
              <p:cNvSpPr>
                <a:spLocks noChangeArrowheads="1"/>
              </p:cNvSpPr>
              <p:nvPr/>
            </p:nvSpPr>
            <p:spPr bwMode="auto">
              <a:xfrm>
                <a:off x="2995" y="848"/>
                <a:ext cx="37"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0" name="Rectangle 462"/>
              <p:cNvSpPr>
                <a:spLocks noChangeArrowheads="1"/>
              </p:cNvSpPr>
              <p:nvPr/>
            </p:nvSpPr>
            <p:spPr bwMode="auto">
              <a:xfrm>
                <a:off x="3048" y="848"/>
                <a:ext cx="37"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1" name="Rectangle 463"/>
              <p:cNvSpPr>
                <a:spLocks noChangeArrowheads="1"/>
              </p:cNvSpPr>
              <p:nvPr/>
            </p:nvSpPr>
            <p:spPr bwMode="auto">
              <a:xfrm>
                <a:off x="3101" y="848"/>
                <a:ext cx="38"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2" name="Rectangle 464"/>
              <p:cNvSpPr>
                <a:spLocks noChangeArrowheads="1"/>
              </p:cNvSpPr>
              <p:nvPr/>
            </p:nvSpPr>
            <p:spPr bwMode="auto">
              <a:xfrm>
                <a:off x="3195" y="848"/>
                <a:ext cx="38"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3" name="Rectangle 465"/>
              <p:cNvSpPr>
                <a:spLocks noChangeArrowheads="1"/>
              </p:cNvSpPr>
              <p:nvPr/>
            </p:nvSpPr>
            <p:spPr bwMode="auto">
              <a:xfrm>
                <a:off x="3248" y="848"/>
                <a:ext cx="38"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4" name="Rectangle 466"/>
              <p:cNvSpPr>
                <a:spLocks noChangeArrowheads="1"/>
              </p:cNvSpPr>
              <p:nvPr/>
            </p:nvSpPr>
            <p:spPr bwMode="auto">
              <a:xfrm>
                <a:off x="3301" y="848"/>
                <a:ext cx="47"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5" name="Rectangle 467"/>
              <p:cNvSpPr>
                <a:spLocks noChangeArrowheads="1"/>
              </p:cNvSpPr>
              <p:nvPr/>
            </p:nvSpPr>
            <p:spPr bwMode="auto">
              <a:xfrm>
                <a:off x="2610" y="848"/>
                <a:ext cx="38"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6" name="Rectangle 468"/>
              <p:cNvSpPr>
                <a:spLocks noChangeArrowheads="1"/>
              </p:cNvSpPr>
              <p:nvPr/>
            </p:nvSpPr>
            <p:spPr bwMode="auto">
              <a:xfrm>
                <a:off x="2663" y="848"/>
                <a:ext cx="38"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7" name="Rectangle 469"/>
              <p:cNvSpPr>
                <a:spLocks noChangeArrowheads="1"/>
              </p:cNvSpPr>
              <p:nvPr/>
            </p:nvSpPr>
            <p:spPr bwMode="auto">
              <a:xfrm>
                <a:off x="2758" y="848"/>
                <a:ext cx="37"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8" name="Rectangle 470"/>
              <p:cNvSpPr>
                <a:spLocks noChangeArrowheads="1"/>
              </p:cNvSpPr>
              <p:nvPr/>
            </p:nvSpPr>
            <p:spPr bwMode="auto">
              <a:xfrm>
                <a:off x="2811" y="848"/>
                <a:ext cx="37"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09" name="Rectangle 471"/>
              <p:cNvSpPr>
                <a:spLocks noChangeArrowheads="1"/>
              </p:cNvSpPr>
              <p:nvPr/>
            </p:nvSpPr>
            <p:spPr bwMode="auto">
              <a:xfrm>
                <a:off x="2864" y="848"/>
                <a:ext cx="49" cy="45"/>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10" name="Freeform 472"/>
              <p:cNvSpPr>
                <a:spLocks/>
              </p:cNvSpPr>
              <p:nvPr/>
            </p:nvSpPr>
            <p:spPr bwMode="auto">
              <a:xfrm>
                <a:off x="3256" y="1084"/>
                <a:ext cx="121" cy="60"/>
              </a:xfrm>
              <a:custGeom>
                <a:avLst/>
                <a:gdLst>
                  <a:gd name="T0" fmla="*/ 361 w 361"/>
                  <a:gd name="T1" fmla="*/ 178 h 178"/>
                  <a:gd name="T2" fmla="*/ 0 w 361"/>
                  <a:gd name="T3" fmla="*/ 178 h 178"/>
                  <a:gd name="T4" fmla="*/ 187 w 361"/>
                  <a:gd name="T5" fmla="*/ 0 h 178"/>
                  <a:gd name="T6" fmla="*/ 361 w 361"/>
                  <a:gd name="T7" fmla="*/ 175 h 178"/>
                  <a:gd name="T8" fmla="*/ 361 w 361"/>
                  <a:gd name="T9" fmla="*/ 178 h 178"/>
                </a:gdLst>
                <a:ahLst/>
                <a:cxnLst>
                  <a:cxn ang="0">
                    <a:pos x="T0" y="T1"/>
                  </a:cxn>
                  <a:cxn ang="0">
                    <a:pos x="T2" y="T3"/>
                  </a:cxn>
                  <a:cxn ang="0">
                    <a:pos x="T4" y="T5"/>
                  </a:cxn>
                  <a:cxn ang="0">
                    <a:pos x="T6" y="T7"/>
                  </a:cxn>
                  <a:cxn ang="0">
                    <a:pos x="T8" y="T9"/>
                  </a:cxn>
                </a:cxnLst>
                <a:rect l="0" t="0" r="r" b="b"/>
                <a:pathLst>
                  <a:path w="361" h="178">
                    <a:moveTo>
                      <a:pt x="361" y="178"/>
                    </a:moveTo>
                    <a:lnTo>
                      <a:pt x="0" y="178"/>
                    </a:lnTo>
                    <a:lnTo>
                      <a:pt x="187" y="0"/>
                    </a:lnTo>
                    <a:lnTo>
                      <a:pt x="361" y="175"/>
                    </a:lnTo>
                    <a:lnTo>
                      <a:pt x="361" y="178"/>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1" name="Freeform 473"/>
              <p:cNvSpPr>
                <a:spLocks/>
              </p:cNvSpPr>
              <p:nvPr/>
            </p:nvSpPr>
            <p:spPr bwMode="auto">
              <a:xfrm>
                <a:off x="3250" y="1068"/>
                <a:ext cx="47" cy="45"/>
              </a:xfrm>
              <a:custGeom>
                <a:avLst/>
                <a:gdLst>
                  <a:gd name="T0" fmla="*/ 0 w 141"/>
                  <a:gd name="T1" fmla="*/ 0 h 133"/>
                  <a:gd name="T2" fmla="*/ 141 w 141"/>
                  <a:gd name="T3" fmla="*/ 0 h 133"/>
                  <a:gd name="T4" fmla="*/ 0 w 141"/>
                  <a:gd name="T5" fmla="*/ 133 h 133"/>
                  <a:gd name="T6" fmla="*/ 0 w 141"/>
                  <a:gd name="T7" fmla="*/ 0 h 133"/>
                </a:gdLst>
                <a:ahLst/>
                <a:cxnLst>
                  <a:cxn ang="0">
                    <a:pos x="T0" y="T1"/>
                  </a:cxn>
                  <a:cxn ang="0">
                    <a:pos x="T2" y="T3"/>
                  </a:cxn>
                  <a:cxn ang="0">
                    <a:pos x="T4" y="T5"/>
                  </a:cxn>
                  <a:cxn ang="0">
                    <a:pos x="T6" y="T7"/>
                  </a:cxn>
                </a:cxnLst>
                <a:rect l="0" t="0" r="r" b="b"/>
                <a:pathLst>
                  <a:path w="141" h="133">
                    <a:moveTo>
                      <a:pt x="0" y="0"/>
                    </a:moveTo>
                    <a:lnTo>
                      <a:pt x="141" y="0"/>
                    </a:lnTo>
                    <a:lnTo>
                      <a:pt x="0" y="133"/>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2" name="Freeform 474"/>
              <p:cNvSpPr>
                <a:spLocks/>
              </p:cNvSpPr>
              <p:nvPr/>
            </p:nvSpPr>
            <p:spPr bwMode="auto">
              <a:xfrm>
                <a:off x="3089" y="1068"/>
                <a:ext cx="37" cy="37"/>
              </a:xfrm>
              <a:custGeom>
                <a:avLst/>
                <a:gdLst>
                  <a:gd name="T0" fmla="*/ 109 w 109"/>
                  <a:gd name="T1" fmla="*/ 110 h 110"/>
                  <a:gd name="T2" fmla="*/ 0 w 109"/>
                  <a:gd name="T3" fmla="*/ 0 h 110"/>
                  <a:gd name="T4" fmla="*/ 109 w 109"/>
                  <a:gd name="T5" fmla="*/ 0 h 110"/>
                  <a:gd name="T6" fmla="*/ 109 w 109"/>
                  <a:gd name="T7" fmla="*/ 110 h 110"/>
                </a:gdLst>
                <a:ahLst/>
                <a:cxnLst>
                  <a:cxn ang="0">
                    <a:pos x="T0" y="T1"/>
                  </a:cxn>
                  <a:cxn ang="0">
                    <a:pos x="T2" y="T3"/>
                  </a:cxn>
                  <a:cxn ang="0">
                    <a:pos x="T4" y="T5"/>
                  </a:cxn>
                  <a:cxn ang="0">
                    <a:pos x="T6" y="T7"/>
                  </a:cxn>
                </a:cxnLst>
                <a:rect l="0" t="0" r="r" b="b"/>
                <a:pathLst>
                  <a:path w="109" h="110">
                    <a:moveTo>
                      <a:pt x="109" y="110"/>
                    </a:moveTo>
                    <a:lnTo>
                      <a:pt x="0" y="0"/>
                    </a:lnTo>
                    <a:lnTo>
                      <a:pt x="109" y="0"/>
                    </a:lnTo>
                    <a:lnTo>
                      <a:pt x="109" y="11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3" name="Freeform 475"/>
              <p:cNvSpPr>
                <a:spLocks/>
              </p:cNvSpPr>
              <p:nvPr/>
            </p:nvSpPr>
            <p:spPr bwMode="auto">
              <a:xfrm>
                <a:off x="2748" y="1068"/>
                <a:ext cx="47" cy="45"/>
              </a:xfrm>
              <a:custGeom>
                <a:avLst/>
                <a:gdLst>
                  <a:gd name="T0" fmla="*/ 0 w 139"/>
                  <a:gd name="T1" fmla="*/ 0 h 133"/>
                  <a:gd name="T2" fmla="*/ 139 w 139"/>
                  <a:gd name="T3" fmla="*/ 0 h 133"/>
                  <a:gd name="T4" fmla="*/ 0 w 139"/>
                  <a:gd name="T5" fmla="*/ 133 h 133"/>
                  <a:gd name="T6" fmla="*/ 0 w 139"/>
                  <a:gd name="T7" fmla="*/ 0 h 133"/>
                </a:gdLst>
                <a:ahLst/>
                <a:cxnLst>
                  <a:cxn ang="0">
                    <a:pos x="T0" y="T1"/>
                  </a:cxn>
                  <a:cxn ang="0">
                    <a:pos x="T2" y="T3"/>
                  </a:cxn>
                  <a:cxn ang="0">
                    <a:pos x="T4" y="T5"/>
                  </a:cxn>
                  <a:cxn ang="0">
                    <a:pos x="T6" y="T7"/>
                  </a:cxn>
                </a:cxnLst>
                <a:rect l="0" t="0" r="r" b="b"/>
                <a:pathLst>
                  <a:path w="139" h="133">
                    <a:moveTo>
                      <a:pt x="0" y="0"/>
                    </a:moveTo>
                    <a:lnTo>
                      <a:pt x="139" y="0"/>
                    </a:lnTo>
                    <a:lnTo>
                      <a:pt x="0" y="133"/>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4" name="Freeform 476"/>
              <p:cNvSpPr>
                <a:spLocks/>
              </p:cNvSpPr>
              <p:nvPr/>
            </p:nvSpPr>
            <p:spPr bwMode="auto">
              <a:xfrm>
                <a:off x="2838" y="1068"/>
                <a:ext cx="37" cy="37"/>
              </a:xfrm>
              <a:custGeom>
                <a:avLst/>
                <a:gdLst>
                  <a:gd name="T0" fmla="*/ 110 w 110"/>
                  <a:gd name="T1" fmla="*/ 110 h 110"/>
                  <a:gd name="T2" fmla="*/ 0 w 110"/>
                  <a:gd name="T3" fmla="*/ 0 h 110"/>
                  <a:gd name="T4" fmla="*/ 110 w 110"/>
                  <a:gd name="T5" fmla="*/ 0 h 110"/>
                  <a:gd name="T6" fmla="*/ 110 w 110"/>
                  <a:gd name="T7" fmla="*/ 110 h 110"/>
                </a:gdLst>
                <a:ahLst/>
                <a:cxnLst>
                  <a:cxn ang="0">
                    <a:pos x="T0" y="T1"/>
                  </a:cxn>
                  <a:cxn ang="0">
                    <a:pos x="T2" y="T3"/>
                  </a:cxn>
                  <a:cxn ang="0">
                    <a:pos x="T4" y="T5"/>
                  </a:cxn>
                  <a:cxn ang="0">
                    <a:pos x="T6" y="T7"/>
                  </a:cxn>
                </a:cxnLst>
                <a:rect l="0" t="0" r="r" b="b"/>
                <a:pathLst>
                  <a:path w="110" h="110">
                    <a:moveTo>
                      <a:pt x="110" y="110"/>
                    </a:moveTo>
                    <a:lnTo>
                      <a:pt x="0" y="0"/>
                    </a:lnTo>
                    <a:lnTo>
                      <a:pt x="110" y="0"/>
                    </a:lnTo>
                    <a:lnTo>
                      <a:pt x="110" y="11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5" name="Freeform 477"/>
              <p:cNvSpPr>
                <a:spLocks/>
              </p:cNvSpPr>
              <p:nvPr/>
            </p:nvSpPr>
            <p:spPr bwMode="auto">
              <a:xfrm>
                <a:off x="2999" y="1068"/>
                <a:ext cx="47" cy="45"/>
              </a:xfrm>
              <a:custGeom>
                <a:avLst/>
                <a:gdLst>
                  <a:gd name="T0" fmla="*/ 141 w 141"/>
                  <a:gd name="T1" fmla="*/ 0 h 133"/>
                  <a:gd name="T2" fmla="*/ 0 w 141"/>
                  <a:gd name="T3" fmla="*/ 133 h 133"/>
                  <a:gd name="T4" fmla="*/ 0 w 141"/>
                  <a:gd name="T5" fmla="*/ 0 h 133"/>
                  <a:gd name="T6" fmla="*/ 141 w 141"/>
                  <a:gd name="T7" fmla="*/ 0 h 133"/>
                </a:gdLst>
                <a:ahLst/>
                <a:cxnLst>
                  <a:cxn ang="0">
                    <a:pos x="T0" y="T1"/>
                  </a:cxn>
                  <a:cxn ang="0">
                    <a:pos x="T2" y="T3"/>
                  </a:cxn>
                  <a:cxn ang="0">
                    <a:pos x="T4" y="T5"/>
                  </a:cxn>
                  <a:cxn ang="0">
                    <a:pos x="T6" y="T7"/>
                  </a:cxn>
                </a:cxnLst>
                <a:rect l="0" t="0" r="r" b="b"/>
                <a:pathLst>
                  <a:path w="141" h="133">
                    <a:moveTo>
                      <a:pt x="141" y="0"/>
                    </a:moveTo>
                    <a:lnTo>
                      <a:pt x="0" y="133"/>
                    </a:lnTo>
                    <a:lnTo>
                      <a:pt x="0" y="0"/>
                    </a:lnTo>
                    <a:lnTo>
                      <a:pt x="141"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6" name="Freeform 478"/>
              <p:cNvSpPr>
                <a:spLocks/>
              </p:cNvSpPr>
              <p:nvPr/>
            </p:nvSpPr>
            <p:spPr bwMode="auto">
              <a:xfrm>
                <a:off x="2999" y="1084"/>
                <a:ext cx="127" cy="166"/>
              </a:xfrm>
              <a:custGeom>
                <a:avLst/>
                <a:gdLst>
                  <a:gd name="T0" fmla="*/ 0 w 380"/>
                  <a:gd name="T1" fmla="*/ 196 h 496"/>
                  <a:gd name="T2" fmla="*/ 206 w 380"/>
                  <a:gd name="T3" fmla="*/ 0 h 496"/>
                  <a:gd name="T4" fmla="*/ 380 w 380"/>
                  <a:gd name="T5" fmla="*/ 175 h 496"/>
                  <a:gd name="T6" fmla="*/ 380 w 380"/>
                  <a:gd name="T7" fmla="*/ 496 h 496"/>
                  <a:gd name="T8" fmla="*/ 0 w 380"/>
                  <a:gd name="T9" fmla="*/ 496 h 496"/>
                  <a:gd name="T10" fmla="*/ 0 w 380"/>
                  <a:gd name="T11" fmla="*/ 196 h 496"/>
                </a:gdLst>
                <a:ahLst/>
                <a:cxnLst>
                  <a:cxn ang="0">
                    <a:pos x="T0" y="T1"/>
                  </a:cxn>
                  <a:cxn ang="0">
                    <a:pos x="T2" y="T3"/>
                  </a:cxn>
                  <a:cxn ang="0">
                    <a:pos x="T4" y="T5"/>
                  </a:cxn>
                  <a:cxn ang="0">
                    <a:pos x="T6" y="T7"/>
                  </a:cxn>
                  <a:cxn ang="0">
                    <a:pos x="T8" y="T9"/>
                  </a:cxn>
                  <a:cxn ang="0">
                    <a:pos x="T10" y="T11"/>
                  </a:cxn>
                </a:cxnLst>
                <a:rect l="0" t="0" r="r" b="b"/>
                <a:pathLst>
                  <a:path w="380" h="496">
                    <a:moveTo>
                      <a:pt x="0" y="196"/>
                    </a:moveTo>
                    <a:lnTo>
                      <a:pt x="206" y="0"/>
                    </a:lnTo>
                    <a:lnTo>
                      <a:pt x="380" y="175"/>
                    </a:lnTo>
                    <a:lnTo>
                      <a:pt x="380" y="496"/>
                    </a:lnTo>
                    <a:lnTo>
                      <a:pt x="0" y="496"/>
                    </a:lnTo>
                    <a:lnTo>
                      <a:pt x="0" y="19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7" name="Freeform 479"/>
              <p:cNvSpPr>
                <a:spLocks/>
              </p:cNvSpPr>
              <p:nvPr/>
            </p:nvSpPr>
            <p:spPr bwMode="auto">
              <a:xfrm>
                <a:off x="3152" y="1068"/>
                <a:ext cx="72" cy="182"/>
              </a:xfrm>
              <a:custGeom>
                <a:avLst/>
                <a:gdLst>
                  <a:gd name="T0" fmla="*/ 0 w 215"/>
                  <a:gd name="T1" fmla="*/ 544 h 544"/>
                  <a:gd name="T2" fmla="*/ 0 w 215"/>
                  <a:gd name="T3" fmla="*/ 0 h 544"/>
                  <a:gd name="T4" fmla="*/ 215 w 215"/>
                  <a:gd name="T5" fmla="*/ 0 h 544"/>
                  <a:gd name="T6" fmla="*/ 215 w 215"/>
                  <a:gd name="T7" fmla="*/ 226 h 544"/>
                  <a:gd name="T8" fmla="*/ 96 w 215"/>
                  <a:gd name="T9" fmla="*/ 226 h 544"/>
                  <a:gd name="T10" fmla="*/ 55 w 215"/>
                  <a:gd name="T11" fmla="*/ 226 h 544"/>
                  <a:gd name="T12" fmla="*/ 55 w 215"/>
                  <a:gd name="T13" fmla="*/ 267 h 544"/>
                  <a:gd name="T14" fmla="*/ 55 w 215"/>
                  <a:gd name="T15" fmla="*/ 544 h 544"/>
                  <a:gd name="T16" fmla="*/ 0 w 215"/>
                  <a:gd name="T17"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544">
                    <a:moveTo>
                      <a:pt x="0" y="544"/>
                    </a:moveTo>
                    <a:lnTo>
                      <a:pt x="0" y="0"/>
                    </a:lnTo>
                    <a:lnTo>
                      <a:pt x="215" y="0"/>
                    </a:lnTo>
                    <a:lnTo>
                      <a:pt x="215" y="226"/>
                    </a:lnTo>
                    <a:lnTo>
                      <a:pt x="96" y="226"/>
                    </a:lnTo>
                    <a:lnTo>
                      <a:pt x="55" y="226"/>
                    </a:lnTo>
                    <a:lnTo>
                      <a:pt x="55" y="267"/>
                    </a:lnTo>
                    <a:lnTo>
                      <a:pt x="55" y="544"/>
                    </a:lnTo>
                    <a:lnTo>
                      <a:pt x="0" y="54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8" name="Freeform 480"/>
              <p:cNvSpPr>
                <a:spLocks/>
              </p:cNvSpPr>
              <p:nvPr/>
            </p:nvSpPr>
            <p:spPr bwMode="auto">
              <a:xfrm>
                <a:off x="3340" y="1068"/>
                <a:ext cx="37" cy="37"/>
              </a:xfrm>
              <a:custGeom>
                <a:avLst/>
                <a:gdLst>
                  <a:gd name="T0" fmla="*/ 109 w 109"/>
                  <a:gd name="T1" fmla="*/ 110 h 110"/>
                  <a:gd name="T2" fmla="*/ 0 w 109"/>
                  <a:gd name="T3" fmla="*/ 0 h 110"/>
                  <a:gd name="T4" fmla="*/ 109 w 109"/>
                  <a:gd name="T5" fmla="*/ 0 h 110"/>
                  <a:gd name="T6" fmla="*/ 109 w 109"/>
                  <a:gd name="T7" fmla="*/ 110 h 110"/>
                </a:gdLst>
                <a:ahLst/>
                <a:cxnLst>
                  <a:cxn ang="0">
                    <a:pos x="T0" y="T1"/>
                  </a:cxn>
                  <a:cxn ang="0">
                    <a:pos x="T2" y="T3"/>
                  </a:cxn>
                  <a:cxn ang="0">
                    <a:pos x="T4" y="T5"/>
                  </a:cxn>
                  <a:cxn ang="0">
                    <a:pos x="T6" y="T7"/>
                  </a:cxn>
                </a:cxnLst>
                <a:rect l="0" t="0" r="r" b="b"/>
                <a:pathLst>
                  <a:path w="109" h="110">
                    <a:moveTo>
                      <a:pt x="109" y="110"/>
                    </a:moveTo>
                    <a:lnTo>
                      <a:pt x="0" y="0"/>
                    </a:lnTo>
                    <a:lnTo>
                      <a:pt x="109" y="0"/>
                    </a:lnTo>
                    <a:lnTo>
                      <a:pt x="109" y="11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19" name="Freeform 481"/>
              <p:cNvSpPr>
                <a:spLocks/>
              </p:cNvSpPr>
              <p:nvPr/>
            </p:nvSpPr>
            <p:spPr bwMode="auto">
              <a:xfrm>
                <a:off x="2644" y="617"/>
                <a:ext cx="88" cy="185"/>
              </a:xfrm>
              <a:custGeom>
                <a:avLst/>
                <a:gdLst>
                  <a:gd name="T0" fmla="*/ 263 w 263"/>
                  <a:gd name="T1" fmla="*/ 0 h 553"/>
                  <a:gd name="T2" fmla="*/ 242 w 263"/>
                  <a:gd name="T3" fmla="*/ 33 h 553"/>
                  <a:gd name="T4" fmla="*/ 222 w 263"/>
                  <a:gd name="T5" fmla="*/ 67 h 553"/>
                  <a:gd name="T6" fmla="*/ 202 w 263"/>
                  <a:gd name="T7" fmla="*/ 100 h 553"/>
                  <a:gd name="T8" fmla="*/ 183 w 263"/>
                  <a:gd name="T9" fmla="*/ 134 h 553"/>
                  <a:gd name="T10" fmla="*/ 164 w 263"/>
                  <a:gd name="T11" fmla="*/ 168 h 553"/>
                  <a:gd name="T12" fmla="*/ 145 w 263"/>
                  <a:gd name="T13" fmla="*/ 203 h 553"/>
                  <a:gd name="T14" fmla="*/ 128 w 263"/>
                  <a:gd name="T15" fmla="*/ 237 h 553"/>
                  <a:gd name="T16" fmla="*/ 111 w 263"/>
                  <a:gd name="T17" fmla="*/ 271 h 553"/>
                  <a:gd name="T18" fmla="*/ 95 w 263"/>
                  <a:gd name="T19" fmla="*/ 308 h 553"/>
                  <a:gd name="T20" fmla="*/ 79 w 263"/>
                  <a:gd name="T21" fmla="*/ 343 h 553"/>
                  <a:gd name="T22" fmla="*/ 64 w 263"/>
                  <a:gd name="T23" fmla="*/ 377 h 553"/>
                  <a:gd name="T24" fmla="*/ 50 w 263"/>
                  <a:gd name="T25" fmla="*/ 412 h 553"/>
                  <a:gd name="T26" fmla="*/ 37 w 263"/>
                  <a:gd name="T27" fmla="*/ 448 h 553"/>
                  <a:gd name="T28" fmla="*/ 24 w 263"/>
                  <a:gd name="T29" fmla="*/ 483 h 553"/>
                  <a:gd name="T30" fmla="*/ 12 w 263"/>
                  <a:gd name="T31" fmla="*/ 518 h 553"/>
                  <a:gd name="T32" fmla="*/ 0 w 263"/>
                  <a:gd name="T33" fmla="*/ 553 h 553"/>
                  <a:gd name="T34" fmla="*/ 263 w 263"/>
                  <a:gd name="T35" fmla="*/ 553 h 553"/>
                  <a:gd name="T36" fmla="*/ 263 w 263"/>
                  <a:gd name="T3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3" h="553">
                    <a:moveTo>
                      <a:pt x="263" y="0"/>
                    </a:moveTo>
                    <a:lnTo>
                      <a:pt x="242" y="33"/>
                    </a:lnTo>
                    <a:lnTo>
                      <a:pt x="222" y="67"/>
                    </a:lnTo>
                    <a:lnTo>
                      <a:pt x="202" y="100"/>
                    </a:lnTo>
                    <a:lnTo>
                      <a:pt x="183" y="134"/>
                    </a:lnTo>
                    <a:lnTo>
                      <a:pt x="164" y="168"/>
                    </a:lnTo>
                    <a:lnTo>
                      <a:pt x="145" y="203"/>
                    </a:lnTo>
                    <a:lnTo>
                      <a:pt x="128" y="237"/>
                    </a:lnTo>
                    <a:lnTo>
                      <a:pt x="111" y="271"/>
                    </a:lnTo>
                    <a:lnTo>
                      <a:pt x="95" y="308"/>
                    </a:lnTo>
                    <a:lnTo>
                      <a:pt x="79" y="343"/>
                    </a:lnTo>
                    <a:lnTo>
                      <a:pt x="64" y="377"/>
                    </a:lnTo>
                    <a:lnTo>
                      <a:pt x="50" y="412"/>
                    </a:lnTo>
                    <a:lnTo>
                      <a:pt x="37" y="448"/>
                    </a:lnTo>
                    <a:lnTo>
                      <a:pt x="24" y="483"/>
                    </a:lnTo>
                    <a:lnTo>
                      <a:pt x="12" y="518"/>
                    </a:lnTo>
                    <a:lnTo>
                      <a:pt x="0" y="553"/>
                    </a:lnTo>
                    <a:lnTo>
                      <a:pt x="263" y="553"/>
                    </a:lnTo>
                    <a:lnTo>
                      <a:pt x="263"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0" name="Freeform 482"/>
              <p:cNvSpPr>
                <a:spLocks/>
              </p:cNvSpPr>
              <p:nvPr/>
            </p:nvSpPr>
            <p:spPr bwMode="auto">
              <a:xfrm>
                <a:off x="2842" y="421"/>
                <a:ext cx="266" cy="203"/>
              </a:xfrm>
              <a:custGeom>
                <a:avLst/>
                <a:gdLst>
                  <a:gd name="T0" fmla="*/ 419 w 798"/>
                  <a:gd name="T1" fmla="*/ 188 h 609"/>
                  <a:gd name="T2" fmla="*/ 419 w 798"/>
                  <a:gd name="T3" fmla="*/ 228 h 609"/>
                  <a:gd name="T4" fmla="*/ 419 w 798"/>
                  <a:gd name="T5" fmla="*/ 609 h 609"/>
                  <a:gd name="T6" fmla="*/ 798 w 798"/>
                  <a:gd name="T7" fmla="*/ 609 h 609"/>
                  <a:gd name="T8" fmla="*/ 788 w 798"/>
                  <a:gd name="T9" fmla="*/ 583 h 609"/>
                  <a:gd name="T10" fmla="*/ 780 w 798"/>
                  <a:gd name="T11" fmla="*/ 557 h 609"/>
                  <a:gd name="T12" fmla="*/ 769 w 798"/>
                  <a:gd name="T13" fmla="*/ 530 h 609"/>
                  <a:gd name="T14" fmla="*/ 761 w 798"/>
                  <a:gd name="T15" fmla="*/ 500 h 609"/>
                  <a:gd name="T16" fmla="*/ 751 w 798"/>
                  <a:gd name="T17" fmla="*/ 471 h 609"/>
                  <a:gd name="T18" fmla="*/ 740 w 798"/>
                  <a:gd name="T19" fmla="*/ 441 h 609"/>
                  <a:gd name="T20" fmla="*/ 729 w 798"/>
                  <a:gd name="T21" fmla="*/ 409 h 609"/>
                  <a:gd name="T22" fmla="*/ 717 w 798"/>
                  <a:gd name="T23" fmla="*/ 377 h 609"/>
                  <a:gd name="T24" fmla="*/ 703 w 798"/>
                  <a:gd name="T25" fmla="*/ 344 h 609"/>
                  <a:gd name="T26" fmla="*/ 688 w 798"/>
                  <a:gd name="T27" fmla="*/ 309 h 609"/>
                  <a:gd name="T28" fmla="*/ 671 w 798"/>
                  <a:gd name="T29" fmla="*/ 274 h 609"/>
                  <a:gd name="T30" fmla="*/ 652 w 798"/>
                  <a:gd name="T31" fmla="*/ 239 h 609"/>
                  <a:gd name="T32" fmla="*/ 630 w 798"/>
                  <a:gd name="T33" fmla="*/ 203 h 609"/>
                  <a:gd name="T34" fmla="*/ 607 w 798"/>
                  <a:gd name="T35" fmla="*/ 165 h 609"/>
                  <a:gd name="T36" fmla="*/ 580 w 798"/>
                  <a:gd name="T37" fmla="*/ 127 h 609"/>
                  <a:gd name="T38" fmla="*/ 551 w 798"/>
                  <a:gd name="T39" fmla="*/ 90 h 609"/>
                  <a:gd name="T40" fmla="*/ 532 w 798"/>
                  <a:gd name="T41" fmla="*/ 68 h 609"/>
                  <a:gd name="T42" fmla="*/ 512 w 798"/>
                  <a:gd name="T43" fmla="*/ 51 h 609"/>
                  <a:gd name="T44" fmla="*/ 491 w 798"/>
                  <a:gd name="T45" fmla="*/ 35 h 609"/>
                  <a:gd name="T46" fmla="*/ 468 w 798"/>
                  <a:gd name="T47" fmla="*/ 23 h 609"/>
                  <a:gd name="T48" fmla="*/ 446 w 798"/>
                  <a:gd name="T49" fmla="*/ 13 h 609"/>
                  <a:gd name="T50" fmla="*/ 422 w 798"/>
                  <a:gd name="T51" fmla="*/ 6 h 609"/>
                  <a:gd name="T52" fmla="*/ 397 w 798"/>
                  <a:gd name="T53" fmla="*/ 1 h 609"/>
                  <a:gd name="T54" fmla="*/ 373 w 798"/>
                  <a:gd name="T55" fmla="*/ 0 h 609"/>
                  <a:gd name="T56" fmla="*/ 352 w 798"/>
                  <a:gd name="T57" fmla="*/ 0 h 609"/>
                  <a:gd name="T58" fmla="*/ 331 w 798"/>
                  <a:gd name="T59" fmla="*/ 3 h 609"/>
                  <a:gd name="T60" fmla="*/ 309 w 798"/>
                  <a:gd name="T61" fmla="*/ 6 h 609"/>
                  <a:gd name="T62" fmla="*/ 286 w 798"/>
                  <a:gd name="T63" fmla="*/ 11 h 609"/>
                  <a:gd name="T64" fmla="*/ 264 w 798"/>
                  <a:gd name="T65" fmla="*/ 19 h 609"/>
                  <a:gd name="T66" fmla="*/ 241 w 798"/>
                  <a:gd name="T67" fmla="*/ 27 h 609"/>
                  <a:gd name="T68" fmla="*/ 218 w 798"/>
                  <a:gd name="T69" fmla="*/ 36 h 609"/>
                  <a:gd name="T70" fmla="*/ 194 w 798"/>
                  <a:gd name="T71" fmla="*/ 48 h 609"/>
                  <a:gd name="T72" fmla="*/ 170 w 798"/>
                  <a:gd name="T73" fmla="*/ 61 h 609"/>
                  <a:gd name="T74" fmla="*/ 147 w 798"/>
                  <a:gd name="T75" fmla="*/ 75 h 609"/>
                  <a:gd name="T76" fmla="*/ 122 w 798"/>
                  <a:gd name="T77" fmla="*/ 91 h 609"/>
                  <a:gd name="T78" fmla="*/ 97 w 798"/>
                  <a:gd name="T79" fmla="*/ 107 h 609"/>
                  <a:gd name="T80" fmla="*/ 74 w 798"/>
                  <a:gd name="T81" fmla="*/ 126 h 609"/>
                  <a:gd name="T82" fmla="*/ 50 w 798"/>
                  <a:gd name="T83" fmla="*/ 145 h 609"/>
                  <a:gd name="T84" fmla="*/ 25 w 798"/>
                  <a:gd name="T85" fmla="*/ 165 h 609"/>
                  <a:gd name="T86" fmla="*/ 0 w 798"/>
                  <a:gd name="T87" fmla="*/ 187 h 609"/>
                  <a:gd name="T88" fmla="*/ 380 w 798"/>
                  <a:gd name="T89" fmla="*/ 188 h 609"/>
                  <a:gd name="T90" fmla="*/ 419 w 798"/>
                  <a:gd name="T91" fmla="*/ 18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8" h="609">
                    <a:moveTo>
                      <a:pt x="419" y="188"/>
                    </a:moveTo>
                    <a:lnTo>
                      <a:pt x="419" y="228"/>
                    </a:lnTo>
                    <a:lnTo>
                      <a:pt x="419" y="609"/>
                    </a:lnTo>
                    <a:lnTo>
                      <a:pt x="798" y="609"/>
                    </a:lnTo>
                    <a:lnTo>
                      <a:pt x="788" y="583"/>
                    </a:lnTo>
                    <a:lnTo>
                      <a:pt x="780" y="557"/>
                    </a:lnTo>
                    <a:lnTo>
                      <a:pt x="769" y="530"/>
                    </a:lnTo>
                    <a:lnTo>
                      <a:pt x="761" y="500"/>
                    </a:lnTo>
                    <a:lnTo>
                      <a:pt x="751" y="471"/>
                    </a:lnTo>
                    <a:lnTo>
                      <a:pt x="740" y="441"/>
                    </a:lnTo>
                    <a:lnTo>
                      <a:pt x="729" y="409"/>
                    </a:lnTo>
                    <a:lnTo>
                      <a:pt x="717" y="377"/>
                    </a:lnTo>
                    <a:lnTo>
                      <a:pt x="703" y="344"/>
                    </a:lnTo>
                    <a:lnTo>
                      <a:pt x="688" y="309"/>
                    </a:lnTo>
                    <a:lnTo>
                      <a:pt x="671" y="274"/>
                    </a:lnTo>
                    <a:lnTo>
                      <a:pt x="652" y="239"/>
                    </a:lnTo>
                    <a:lnTo>
                      <a:pt x="630" y="203"/>
                    </a:lnTo>
                    <a:lnTo>
                      <a:pt x="607" y="165"/>
                    </a:lnTo>
                    <a:lnTo>
                      <a:pt x="580" y="127"/>
                    </a:lnTo>
                    <a:lnTo>
                      <a:pt x="551" y="90"/>
                    </a:lnTo>
                    <a:lnTo>
                      <a:pt x="532" y="68"/>
                    </a:lnTo>
                    <a:lnTo>
                      <a:pt x="512" y="51"/>
                    </a:lnTo>
                    <a:lnTo>
                      <a:pt x="491" y="35"/>
                    </a:lnTo>
                    <a:lnTo>
                      <a:pt x="468" y="23"/>
                    </a:lnTo>
                    <a:lnTo>
                      <a:pt x="446" y="13"/>
                    </a:lnTo>
                    <a:lnTo>
                      <a:pt x="422" y="6"/>
                    </a:lnTo>
                    <a:lnTo>
                      <a:pt x="397" y="1"/>
                    </a:lnTo>
                    <a:lnTo>
                      <a:pt x="373" y="0"/>
                    </a:lnTo>
                    <a:lnTo>
                      <a:pt x="352" y="0"/>
                    </a:lnTo>
                    <a:lnTo>
                      <a:pt x="331" y="3"/>
                    </a:lnTo>
                    <a:lnTo>
                      <a:pt x="309" y="6"/>
                    </a:lnTo>
                    <a:lnTo>
                      <a:pt x="286" y="11"/>
                    </a:lnTo>
                    <a:lnTo>
                      <a:pt x="264" y="19"/>
                    </a:lnTo>
                    <a:lnTo>
                      <a:pt x="241" y="27"/>
                    </a:lnTo>
                    <a:lnTo>
                      <a:pt x="218" y="36"/>
                    </a:lnTo>
                    <a:lnTo>
                      <a:pt x="194" y="48"/>
                    </a:lnTo>
                    <a:lnTo>
                      <a:pt x="170" y="61"/>
                    </a:lnTo>
                    <a:lnTo>
                      <a:pt x="147" y="75"/>
                    </a:lnTo>
                    <a:lnTo>
                      <a:pt x="122" y="91"/>
                    </a:lnTo>
                    <a:lnTo>
                      <a:pt x="97" y="107"/>
                    </a:lnTo>
                    <a:lnTo>
                      <a:pt x="74" y="126"/>
                    </a:lnTo>
                    <a:lnTo>
                      <a:pt x="50" y="145"/>
                    </a:lnTo>
                    <a:lnTo>
                      <a:pt x="25" y="165"/>
                    </a:lnTo>
                    <a:lnTo>
                      <a:pt x="0" y="187"/>
                    </a:lnTo>
                    <a:lnTo>
                      <a:pt x="380" y="188"/>
                    </a:lnTo>
                    <a:lnTo>
                      <a:pt x="419" y="188"/>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1" name="Freeform 483"/>
              <p:cNvSpPr>
                <a:spLocks/>
              </p:cNvSpPr>
              <p:nvPr/>
            </p:nvSpPr>
            <p:spPr bwMode="auto">
              <a:xfrm>
                <a:off x="2638" y="1068"/>
                <a:ext cx="84" cy="182"/>
              </a:xfrm>
              <a:custGeom>
                <a:avLst/>
                <a:gdLst>
                  <a:gd name="T0" fmla="*/ 0 w 251"/>
                  <a:gd name="T1" fmla="*/ 0 h 545"/>
                  <a:gd name="T2" fmla="*/ 9 w 251"/>
                  <a:gd name="T3" fmla="*/ 37 h 545"/>
                  <a:gd name="T4" fmla="*/ 19 w 251"/>
                  <a:gd name="T5" fmla="*/ 74 h 545"/>
                  <a:gd name="T6" fmla="*/ 29 w 251"/>
                  <a:gd name="T7" fmla="*/ 110 h 545"/>
                  <a:gd name="T8" fmla="*/ 41 w 251"/>
                  <a:gd name="T9" fmla="*/ 146 h 545"/>
                  <a:gd name="T10" fmla="*/ 54 w 251"/>
                  <a:gd name="T11" fmla="*/ 183 h 545"/>
                  <a:gd name="T12" fmla="*/ 67 w 251"/>
                  <a:gd name="T13" fmla="*/ 219 h 545"/>
                  <a:gd name="T14" fmla="*/ 81 w 251"/>
                  <a:gd name="T15" fmla="*/ 254 h 545"/>
                  <a:gd name="T16" fmla="*/ 96 w 251"/>
                  <a:gd name="T17" fmla="*/ 289 h 545"/>
                  <a:gd name="T18" fmla="*/ 112 w 251"/>
                  <a:gd name="T19" fmla="*/ 322 h 545"/>
                  <a:gd name="T20" fmla="*/ 129 w 251"/>
                  <a:gd name="T21" fmla="*/ 357 h 545"/>
                  <a:gd name="T22" fmla="*/ 146 w 251"/>
                  <a:gd name="T23" fmla="*/ 390 h 545"/>
                  <a:gd name="T24" fmla="*/ 165 w 251"/>
                  <a:gd name="T25" fmla="*/ 422 h 545"/>
                  <a:gd name="T26" fmla="*/ 185 w 251"/>
                  <a:gd name="T27" fmla="*/ 454 h 545"/>
                  <a:gd name="T28" fmla="*/ 206 w 251"/>
                  <a:gd name="T29" fmla="*/ 485 h 545"/>
                  <a:gd name="T30" fmla="*/ 227 w 251"/>
                  <a:gd name="T31" fmla="*/ 515 h 545"/>
                  <a:gd name="T32" fmla="*/ 251 w 251"/>
                  <a:gd name="T33" fmla="*/ 545 h 545"/>
                  <a:gd name="T34" fmla="*/ 251 w 251"/>
                  <a:gd name="T35" fmla="*/ 0 h 545"/>
                  <a:gd name="T36" fmla="*/ 0 w 251"/>
                  <a:gd name="T3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545">
                    <a:moveTo>
                      <a:pt x="0" y="0"/>
                    </a:moveTo>
                    <a:lnTo>
                      <a:pt x="9" y="37"/>
                    </a:lnTo>
                    <a:lnTo>
                      <a:pt x="19" y="74"/>
                    </a:lnTo>
                    <a:lnTo>
                      <a:pt x="29" y="110"/>
                    </a:lnTo>
                    <a:lnTo>
                      <a:pt x="41" y="146"/>
                    </a:lnTo>
                    <a:lnTo>
                      <a:pt x="54" y="183"/>
                    </a:lnTo>
                    <a:lnTo>
                      <a:pt x="67" y="219"/>
                    </a:lnTo>
                    <a:lnTo>
                      <a:pt x="81" y="254"/>
                    </a:lnTo>
                    <a:lnTo>
                      <a:pt x="96" y="289"/>
                    </a:lnTo>
                    <a:lnTo>
                      <a:pt x="112" y="322"/>
                    </a:lnTo>
                    <a:lnTo>
                      <a:pt x="129" y="357"/>
                    </a:lnTo>
                    <a:lnTo>
                      <a:pt x="146" y="390"/>
                    </a:lnTo>
                    <a:lnTo>
                      <a:pt x="165" y="422"/>
                    </a:lnTo>
                    <a:lnTo>
                      <a:pt x="185" y="454"/>
                    </a:lnTo>
                    <a:lnTo>
                      <a:pt x="206" y="485"/>
                    </a:lnTo>
                    <a:lnTo>
                      <a:pt x="227" y="515"/>
                    </a:lnTo>
                    <a:lnTo>
                      <a:pt x="251" y="545"/>
                    </a:lnTo>
                    <a:lnTo>
                      <a:pt x="25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2" name="Rectangle 484"/>
              <p:cNvSpPr>
                <a:spLocks noChangeArrowheads="1"/>
              </p:cNvSpPr>
              <p:nvPr/>
            </p:nvSpPr>
            <p:spPr bwMode="auto">
              <a:xfrm>
                <a:off x="2901" y="1068"/>
                <a:ext cx="71" cy="182"/>
              </a:xfrm>
              <a:prstGeom prst="rect">
                <a:avLst/>
              </a:pr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223" name="Freeform 485"/>
              <p:cNvSpPr>
                <a:spLocks/>
              </p:cNvSpPr>
              <p:nvPr/>
            </p:nvSpPr>
            <p:spPr bwMode="auto">
              <a:xfrm>
                <a:off x="3404" y="1068"/>
                <a:ext cx="137" cy="76"/>
              </a:xfrm>
              <a:custGeom>
                <a:avLst/>
                <a:gdLst>
                  <a:gd name="T0" fmla="*/ 0 w 411"/>
                  <a:gd name="T1" fmla="*/ 0 h 226"/>
                  <a:gd name="T2" fmla="*/ 0 w 411"/>
                  <a:gd name="T3" fmla="*/ 226 h 226"/>
                  <a:gd name="T4" fmla="*/ 252 w 411"/>
                  <a:gd name="T5" fmla="*/ 226 h 226"/>
                  <a:gd name="T6" fmla="*/ 275 w 411"/>
                  <a:gd name="T7" fmla="*/ 199 h 226"/>
                  <a:gd name="T8" fmla="*/ 298 w 411"/>
                  <a:gd name="T9" fmla="*/ 171 h 226"/>
                  <a:gd name="T10" fmla="*/ 318 w 411"/>
                  <a:gd name="T11" fmla="*/ 142 h 226"/>
                  <a:gd name="T12" fmla="*/ 340 w 411"/>
                  <a:gd name="T13" fmla="*/ 114 h 226"/>
                  <a:gd name="T14" fmla="*/ 359 w 411"/>
                  <a:gd name="T15" fmla="*/ 85 h 226"/>
                  <a:gd name="T16" fmla="*/ 378 w 411"/>
                  <a:gd name="T17" fmla="*/ 58 h 226"/>
                  <a:gd name="T18" fmla="*/ 395 w 411"/>
                  <a:gd name="T19" fmla="*/ 29 h 226"/>
                  <a:gd name="T20" fmla="*/ 411 w 411"/>
                  <a:gd name="T21" fmla="*/ 0 h 226"/>
                  <a:gd name="T22" fmla="*/ 0 w 411"/>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 h="226">
                    <a:moveTo>
                      <a:pt x="0" y="0"/>
                    </a:moveTo>
                    <a:lnTo>
                      <a:pt x="0" y="226"/>
                    </a:lnTo>
                    <a:lnTo>
                      <a:pt x="252" y="226"/>
                    </a:lnTo>
                    <a:lnTo>
                      <a:pt x="275" y="199"/>
                    </a:lnTo>
                    <a:lnTo>
                      <a:pt x="298" y="171"/>
                    </a:lnTo>
                    <a:lnTo>
                      <a:pt x="318" y="142"/>
                    </a:lnTo>
                    <a:lnTo>
                      <a:pt x="340" y="114"/>
                    </a:lnTo>
                    <a:lnTo>
                      <a:pt x="359" y="85"/>
                    </a:lnTo>
                    <a:lnTo>
                      <a:pt x="378" y="58"/>
                    </a:lnTo>
                    <a:lnTo>
                      <a:pt x="395" y="29"/>
                    </a:lnTo>
                    <a:lnTo>
                      <a:pt x="41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4" name="Freeform 486"/>
              <p:cNvSpPr>
                <a:spLocks/>
              </p:cNvSpPr>
              <p:nvPr/>
            </p:nvSpPr>
            <p:spPr bwMode="auto">
              <a:xfrm>
                <a:off x="3197" y="1170"/>
                <a:ext cx="265" cy="159"/>
              </a:xfrm>
              <a:custGeom>
                <a:avLst/>
                <a:gdLst>
                  <a:gd name="T0" fmla="*/ 0 w 795"/>
                  <a:gd name="T1" fmla="*/ 93 h 475"/>
                  <a:gd name="T2" fmla="*/ 0 w 795"/>
                  <a:gd name="T3" fmla="*/ 0 h 475"/>
                  <a:gd name="T4" fmla="*/ 795 w 795"/>
                  <a:gd name="T5" fmla="*/ 0 h 475"/>
                  <a:gd name="T6" fmla="*/ 779 w 795"/>
                  <a:gd name="T7" fmla="*/ 16 h 475"/>
                  <a:gd name="T8" fmla="*/ 762 w 795"/>
                  <a:gd name="T9" fmla="*/ 32 h 475"/>
                  <a:gd name="T10" fmla="*/ 744 w 795"/>
                  <a:gd name="T11" fmla="*/ 48 h 475"/>
                  <a:gd name="T12" fmla="*/ 727 w 795"/>
                  <a:gd name="T13" fmla="*/ 62 h 475"/>
                  <a:gd name="T14" fmla="*/ 710 w 795"/>
                  <a:gd name="T15" fmla="*/ 78 h 475"/>
                  <a:gd name="T16" fmla="*/ 692 w 795"/>
                  <a:gd name="T17" fmla="*/ 93 h 475"/>
                  <a:gd name="T18" fmla="*/ 673 w 795"/>
                  <a:gd name="T19" fmla="*/ 109 h 475"/>
                  <a:gd name="T20" fmla="*/ 655 w 795"/>
                  <a:gd name="T21" fmla="*/ 123 h 475"/>
                  <a:gd name="T22" fmla="*/ 621 w 795"/>
                  <a:gd name="T23" fmla="*/ 148 h 475"/>
                  <a:gd name="T24" fmla="*/ 588 w 795"/>
                  <a:gd name="T25" fmla="*/ 173 h 475"/>
                  <a:gd name="T26" fmla="*/ 552 w 795"/>
                  <a:gd name="T27" fmla="*/ 197 h 475"/>
                  <a:gd name="T28" fmla="*/ 515 w 795"/>
                  <a:gd name="T29" fmla="*/ 222 h 475"/>
                  <a:gd name="T30" fmla="*/ 479 w 795"/>
                  <a:gd name="T31" fmla="*/ 245 h 475"/>
                  <a:gd name="T32" fmla="*/ 440 w 795"/>
                  <a:gd name="T33" fmla="*/ 268 h 475"/>
                  <a:gd name="T34" fmla="*/ 401 w 795"/>
                  <a:gd name="T35" fmla="*/ 292 h 475"/>
                  <a:gd name="T36" fmla="*/ 361 w 795"/>
                  <a:gd name="T37" fmla="*/ 313 h 475"/>
                  <a:gd name="T38" fmla="*/ 320 w 795"/>
                  <a:gd name="T39" fmla="*/ 335 h 475"/>
                  <a:gd name="T40" fmla="*/ 277 w 795"/>
                  <a:gd name="T41" fmla="*/ 357 h 475"/>
                  <a:gd name="T42" fmla="*/ 233 w 795"/>
                  <a:gd name="T43" fmla="*/ 377 h 475"/>
                  <a:gd name="T44" fmla="*/ 190 w 795"/>
                  <a:gd name="T45" fmla="*/ 398 h 475"/>
                  <a:gd name="T46" fmla="*/ 143 w 795"/>
                  <a:gd name="T47" fmla="*/ 418 h 475"/>
                  <a:gd name="T48" fmla="*/ 97 w 795"/>
                  <a:gd name="T49" fmla="*/ 437 h 475"/>
                  <a:gd name="T50" fmla="*/ 49 w 795"/>
                  <a:gd name="T51" fmla="*/ 456 h 475"/>
                  <a:gd name="T52" fmla="*/ 0 w 795"/>
                  <a:gd name="T53" fmla="*/ 475 h 475"/>
                  <a:gd name="T54" fmla="*/ 0 w 795"/>
                  <a:gd name="T55" fmla="*/ 93 h 475"/>
                  <a:gd name="T56" fmla="*/ 110 w 795"/>
                  <a:gd name="T57" fmla="*/ 119 h 475"/>
                  <a:gd name="T58" fmla="*/ 110 w 795"/>
                  <a:gd name="T59" fmla="*/ 163 h 475"/>
                  <a:gd name="T60" fmla="*/ 187 w 795"/>
                  <a:gd name="T61" fmla="*/ 163 h 475"/>
                  <a:gd name="T62" fmla="*/ 187 w 795"/>
                  <a:gd name="T63" fmla="*/ 123 h 475"/>
                  <a:gd name="T64" fmla="*/ 271 w 795"/>
                  <a:gd name="T65" fmla="*/ 116 h 475"/>
                  <a:gd name="T66" fmla="*/ 271 w 795"/>
                  <a:gd name="T67" fmla="*/ 163 h 475"/>
                  <a:gd name="T68" fmla="*/ 347 w 795"/>
                  <a:gd name="T69" fmla="*/ 163 h 475"/>
                  <a:gd name="T70" fmla="*/ 347 w 795"/>
                  <a:gd name="T71" fmla="*/ 119 h 475"/>
                  <a:gd name="T72" fmla="*/ 431 w 795"/>
                  <a:gd name="T73" fmla="*/ 123 h 475"/>
                  <a:gd name="T74" fmla="*/ 431 w 795"/>
                  <a:gd name="T75" fmla="*/ 163 h 475"/>
                  <a:gd name="T76" fmla="*/ 508 w 795"/>
                  <a:gd name="T77" fmla="*/ 163 h 475"/>
                  <a:gd name="T78" fmla="*/ 508 w 795"/>
                  <a:gd name="T79" fmla="*/ 86 h 475"/>
                  <a:gd name="T80" fmla="*/ 431 w 795"/>
                  <a:gd name="T81" fmla="*/ 86 h 475"/>
                  <a:gd name="T82" fmla="*/ 431 w 795"/>
                  <a:gd name="T83" fmla="*/ 123 h 475"/>
                  <a:gd name="T84" fmla="*/ 347 w 795"/>
                  <a:gd name="T85" fmla="*/ 119 h 475"/>
                  <a:gd name="T86" fmla="*/ 347 w 795"/>
                  <a:gd name="T87" fmla="*/ 86 h 475"/>
                  <a:gd name="T88" fmla="*/ 271 w 795"/>
                  <a:gd name="T89" fmla="*/ 86 h 475"/>
                  <a:gd name="T90" fmla="*/ 271 w 795"/>
                  <a:gd name="T91" fmla="*/ 116 h 475"/>
                  <a:gd name="T92" fmla="*/ 187 w 795"/>
                  <a:gd name="T93" fmla="*/ 123 h 475"/>
                  <a:gd name="T94" fmla="*/ 187 w 795"/>
                  <a:gd name="T95" fmla="*/ 86 h 475"/>
                  <a:gd name="T96" fmla="*/ 110 w 795"/>
                  <a:gd name="T97" fmla="*/ 86 h 475"/>
                  <a:gd name="T98" fmla="*/ 110 w 795"/>
                  <a:gd name="T99" fmla="*/ 119 h 475"/>
                  <a:gd name="T100" fmla="*/ 0 w 795"/>
                  <a:gd name="T101" fmla="*/ 9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5" h="475">
                    <a:moveTo>
                      <a:pt x="0" y="93"/>
                    </a:moveTo>
                    <a:lnTo>
                      <a:pt x="0" y="0"/>
                    </a:lnTo>
                    <a:lnTo>
                      <a:pt x="795" y="0"/>
                    </a:lnTo>
                    <a:lnTo>
                      <a:pt x="779" y="16"/>
                    </a:lnTo>
                    <a:lnTo>
                      <a:pt x="762" y="32"/>
                    </a:lnTo>
                    <a:lnTo>
                      <a:pt x="744" y="48"/>
                    </a:lnTo>
                    <a:lnTo>
                      <a:pt x="727" y="62"/>
                    </a:lnTo>
                    <a:lnTo>
                      <a:pt x="710" y="78"/>
                    </a:lnTo>
                    <a:lnTo>
                      <a:pt x="692" y="93"/>
                    </a:lnTo>
                    <a:lnTo>
                      <a:pt x="673" y="109"/>
                    </a:lnTo>
                    <a:lnTo>
                      <a:pt x="655" y="123"/>
                    </a:lnTo>
                    <a:lnTo>
                      <a:pt x="621" y="148"/>
                    </a:lnTo>
                    <a:lnTo>
                      <a:pt x="588" y="173"/>
                    </a:lnTo>
                    <a:lnTo>
                      <a:pt x="552" y="197"/>
                    </a:lnTo>
                    <a:lnTo>
                      <a:pt x="515" y="222"/>
                    </a:lnTo>
                    <a:lnTo>
                      <a:pt x="479" y="245"/>
                    </a:lnTo>
                    <a:lnTo>
                      <a:pt x="440" y="268"/>
                    </a:lnTo>
                    <a:lnTo>
                      <a:pt x="401" y="292"/>
                    </a:lnTo>
                    <a:lnTo>
                      <a:pt x="361" y="313"/>
                    </a:lnTo>
                    <a:lnTo>
                      <a:pt x="320" y="335"/>
                    </a:lnTo>
                    <a:lnTo>
                      <a:pt x="277" y="357"/>
                    </a:lnTo>
                    <a:lnTo>
                      <a:pt x="233" y="377"/>
                    </a:lnTo>
                    <a:lnTo>
                      <a:pt x="190" y="398"/>
                    </a:lnTo>
                    <a:lnTo>
                      <a:pt x="143" y="418"/>
                    </a:lnTo>
                    <a:lnTo>
                      <a:pt x="97" y="437"/>
                    </a:lnTo>
                    <a:lnTo>
                      <a:pt x="49" y="456"/>
                    </a:lnTo>
                    <a:lnTo>
                      <a:pt x="0" y="475"/>
                    </a:lnTo>
                    <a:lnTo>
                      <a:pt x="0" y="93"/>
                    </a:lnTo>
                    <a:lnTo>
                      <a:pt x="110" y="119"/>
                    </a:lnTo>
                    <a:lnTo>
                      <a:pt x="110" y="163"/>
                    </a:lnTo>
                    <a:lnTo>
                      <a:pt x="187" y="163"/>
                    </a:lnTo>
                    <a:lnTo>
                      <a:pt x="187" y="123"/>
                    </a:lnTo>
                    <a:lnTo>
                      <a:pt x="271" y="116"/>
                    </a:lnTo>
                    <a:lnTo>
                      <a:pt x="271" y="163"/>
                    </a:lnTo>
                    <a:lnTo>
                      <a:pt x="347" y="163"/>
                    </a:lnTo>
                    <a:lnTo>
                      <a:pt x="347" y="119"/>
                    </a:lnTo>
                    <a:lnTo>
                      <a:pt x="431" y="123"/>
                    </a:lnTo>
                    <a:lnTo>
                      <a:pt x="431" y="163"/>
                    </a:lnTo>
                    <a:lnTo>
                      <a:pt x="508" y="163"/>
                    </a:lnTo>
                    <a:lnTo>
                      <a:pt x="508" y="86"/>
                    </a:lnTo>
                    <a:lnTo>
                      <a:pt x="431" y="86"/>
                    </a:lnTo>
                    <a:lnTo>
                      <a:pt x="431" y="123"/>
                    </a:lnTo>
                    <a:lnTo>
                      <a:pt x="347" y="119"/>
                    </a:lnTo>
                    <a:lnTo>
                      <a:pt x="347" y="86"/>
                    </a:lnTo>
                    <a:lnTo>
                      <a:pt x="271" y="86"/>
                    </a:lnTo>
                    <a:lnTo>
                      <a:pt x="271" y="116"/>
                    </a:lnTo>
                    <a:lnTo>
                      <a:pt x="187" y="123"/>
                    </a:lnTo>
                    <a:lnTo>
                      <a:pt x="187" y="86"/>
                    </a:lnTo>
                    <a:lnTo>
                      <a:pt x="110" y="86"/>
                    </a:lnTo>
                    <a:lnTo>
                      <a:pt x="110" y="119"/>
                    </a:lnTo>
                    <a:lnTo>
                      <a:pt x="0" y="93"/>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5" name="Freeform 487"/>
              <p:cNvSpPr>
                <a:spLocks/>
              </p:cNvSpPr>
              <p:nvPr/>
            </p:nvSpPr>
            <p:spPr bwMode="auto">
              <a:xfrm>
                <a:off x="2901" y="1276"/>
                <a:ext cx="269" cy="98"/>
              </a:xfrm>
              <a:custGeom>
                <a:avLst/>
                <a:gdLst>
                  <a:gd name="T0" fmla="*/ 0 w 807"/>
                  <a:gd name="T1" fmla="*/ 0 h 292"/>
                  <a:gd name="T2" fmla="*/ 0 w 807"/>
                  <a:gd name="T3" fmla="*/ 265 h 292"/>
                  <a:gd name="T4" fmla="*/ 21 w 807"/>
                  <a:gd name="T5" fmla="*/ 270 h 292"/>
                  <a:gd name="T6" fmla="*/ 41 w 807"/>
                  <a:gd name="T7" fmla="*/ 274 h 292"/>
                  <a:gd name="T8" fmla="*/ 63 w 807"/>
                  <a:gd name="T9" fmla="*/ 277 h 292"/>
                  <a:gd name="T10" fmla="*/ 84 w 807"/>
                  <a:gd name="T11" fmla="*/ 281 h 292"/>
                  <a:gd name="T12" fmla="*/ 105 w 807"/>
                  <a:gd name="T13" fmla="*/ 284 h 292"/>
                  <a:gd name="T14" fmla="*/ 126 w 807"/>
                  <a:gd name="T15" fmla="*/ 286 h 292"/>
                  <a:gd name="T16" fmla="*/ 150 w 807"/>
                  <a:gd name="T17" fmla="*/ 289 h 292"/>
                  <a:gd name="T18" fmla="*/ 171 w 807"/>
                  <a:gd name="T19" fmla="*/ 290 h 292"/>
                  <a:gd name="T20" fmla="*/ 195 w 807"/>
                  <a:gd name="T21" fmla="*/ 292 h 292"/>
                  <a:gd name="T22" fmla="*/ 216 w 807"/>
                  <a:gd name="T23" fmla="*/ 292 h 292"/>
                  <a:gd name="T24" fmla="*/ 239 w 807"/>
                  <a:gd name="T25" fmla="*/ 292 h 292"/>
                  <a:gd name="T26" fmla="*/ 263 w 807"/>
                  <a:gd name="T27" fmla="*/ 292 h 292"/>
                  <a:gd name="T28" fmla="*/ 287 w 807"/>
                  <a:gd name="T29" fmla="*/ 292 h 292"/>
                  <a:gd name="T30" fmla="*/ 310 w 807"/>
                  <a:gd name="T31" fmla="*/ 290 h 292"/>
                  <a:gd name="T32" fmla="*/ 335 w 807"/>
                  <a:gd name="T33" fmla="*/ 289 h 292"/>
                  <a:gd name="T34" fmla="*/ 360 w 807"/>
                  <a:gd name="T35" fmla="*/ 287 h 292"/>
                  <a:gd name="T36" fmla="*/ 380 w 807"/>
                  <a:gd name="T37" fmla="*/ 286 h 292"/>
                  <a:gd name="T38" fmla="*/ 400 w 807"/>
                  <a:gd name="T39" fmla="*/ 283 h 292"/>
                  <a:gd name="T40" fmla="*/ 422 w 807"/>
                  <a:gd name="T41" fmla="*/ 280 h 292"/>
                  <a:gd name="T42" fmla="*/ 442 w 807"/>
                  <a:gd name="T43" fmla="*/ 277 h 292"/>
                  <a:gd name="T44" fmla="*/ 464 w 807"/>
                  <a:gd name="T45" fmla="*/ 274 h 292"/>
                  <a:gd name="T46" fmla="*/ 486 w 807"/>
                  <a:gd name="T47" fmla="*/ 271 h 292"/>
                  <a:gd name="T48" fmla="*/ 506 w 807"/>
                  <a:gd name="T49" fmla="*/ 267 h 292"/>
                  <a:gd name="T50" fmla="*/ 529 w 807"/>
                  <a:gd name="T51" fmla="*/ 263 h 292"/>
                  <a:gd name="T52" fmla="*/ 551 w 807"/>
                  <a:gd name="T53" fmla="*/ 258 h 292"/>
                  <a:gd name="T54" fmla="*/ 573 w 807"/>
                  <a:gd name="T55" fmla="*/ 254 h 292"/>
                  <a:gd name="T56" fmla="*/ 594 w 807"/>
                  <a:gd name="T57" fmla="*/ 248 h 292"/>
                  <a:gd name="T58" fmla="*/ 617 w 807"/>
                  <a:gd name="T59" fmla="*/ 242 h 292"/>
                  <a:gd name="T60" fmla="*/ 641 w 807"/>
                  <a:gd name="T61" fmla="*/ 236 h 292"/>
                  <a:gd name="T62" fmla="*/ 664 w 807"/>
                  <a:gd name="T63" fmla="*/ 231 h 292"/>
                  <a:gd name="T64" fmla="*/ 687 w 807"/>
                  <a:gd name="T65" fmla="*/ 225 h 292"/>
                  <a:gd name="T66" fmla="*/ 710 w 807"/>
                  <a:gd name="T67" fmla="*/ 218 h 292"/>
                  <a:gd name="T68" fmla="*/ 723 w 807"/>
                  <a:gd name="T69" fmla="*/ 213 h 292"/>
                  <a:gd name="T70" fmla="*/ 735 w 807"/>
                  <a:gd name="T71" fmla="*/ 210 h 292"/>
                  <a:gd name="T72" fmla="*/ 748 w 807"/>
                  <a:gd name="T73" fmla="*/ 206 h 292"/>
                  <a:gd name="T74" fmla="*/ 759 w 807"/>
                  <a:gd name="T75" fmla="*/ 202 h 292"/>
                  <a:gd name="T76" fmla="*/ 771 w 807"/>
                  <a:gd name="T77" fmla="*/ 197 h 292"/>
                  <a:gd name="T78" fmla="*/ 783 w 807"/>
                  <a:gd name="T79" fmla="*/ 193 h 292"/>
                  <a:gd name="T80" fmla="*/ 796 w 807"/>
                  <a:gd name="T81" fmla="*/ 190 h 292"/>
                  <a:gd name="T82" fmla="*/ 807 w 807"/>
                  <a:gd name="T83" fmla="*/ 186 h 292"/>
                  <a:gd name="T84" fmla="*/ 807 w 807"/>
                  <a:gd name="T85" fmla="*/ 0 h 292"/>
                  <a:gd name="T86" fmla="*/ 0 w 807"/>
                  <a:gd name="T8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7" h="292">
                    <a:moveTo>
                      <a:pt x="0" y="0"/>
                    </a:moveTo>
                    <a:lnTo>
                      <a:pt x="0" y="265"/>
                    </a:lnTo>
                    <a:lnTo>
                      <a:pt x="21" y="270"/>
                    </a:lnTo>
                    <a:lnTo>
                      <a:pt x="41" y="274"/>
                    </a:lnTo>
                    <a:lnTo>
                      <a:pt x="63" y="277"/>
                    </a:lnTo>
                    <a:lnTo>
                      <a:pt x="84" y="281"/>
                    </a:lnTo>
                    <a:lnTo>
                      <a:pt x="105" y="284"/>
                    </a:lnTo>
                    <a:lnTo>
                      <a:pt x="126" y="286"/>
                    </a:lnTo>
                    <a:lnTo>
                      <a:pt x="150" y="289"/>
                    </a:lnTo>
                    <a:lnTo>
                      <a:pt x="171" y="290"/>
                    </a:lnTo>
                    <a:lnTo>
                      <a:pt x="195" y="292"/>
                    </a:lnTo>
                    <a:lnTo>
                      <a:pt x="216" y="292"/>
                    </a:lnTo>
                    <a:lnTo>
                      <a:pt x="239" y="292"/>
                    </a:lnTo>
                    <a:lnTo>
                      <a:pt x="263" y="292"/>
                    </a:lnTo>
                    <a:lnTo>
                      <a:pt x="287" y="292"/>
                    </a:lnTo>
                    <a:lnTo>
                      <a:pt x="310" y="290"/>
                    </a:lnTo>
                    <a:lnTo>
                      <a:pt x="335" y="289"/>
                    </a:lnTo>
                    <a:lnTo>
                      <a:pt x="360" y="287"/>
                    </a:lnTo>
                    <a:lnTo>
                      <a:pt x="380" y="286"/>
                    </a:lnTo>
                    <a:lnTo>
                      <a:pt x="400" y="283"/>
                    </a:lnTo>
                    <a:lnTo>
                      <a:pt x="422" y="280"/>
                    </a:lnTo>
                    <a:lnTo>
                      <a:pt x="442" y="277"/>
                    </a:lnTo>
                    <a:lnTo>
                      <a:pt x="464" y="274"/>
                    </a:lnTo>
                    <a:lnTo>
                      <a:pt x="486" y="271"/>
                    </a:lnTo>
                    <a:lnTo>
                      <a:pt x="506" y="267"/>
                    </a:lnTo>
                    <a:lnTo>
                      <a:pt x="529" y="263"/>
                    </a:lnTo>
                    <a:lnTo>
                      <a:pt x="551" y="258"/>
                    </a:lnTo>
                    <a:lnTo>
                      <a:pt x="573" y="254"/>
                    </a:lnTo>
                    <a:lnTo>
                      <a:pt x="594" y="248"/>
                    </a:lnTo>
                    <a:lnTo>
                      <a:pt x="617" y="242"/>
                    </a:lnTo>
                    <a:lnTo>
                      <a:pt x="641" y="236"/>
                    </a:lnTo>
                    <a:lnTo>
                      <a:pt x="664" y="231"/>
                    </a:lnTo>
                    <a:lnTo>
                      <a:pt x="687" y="225"/>
                    </a:lnTo>
                    <a:lnTo>
                      <a:pt x="710" y="218"/>
                    </a:lnTo>
                    <a:lnTo>
                      <a:pt x="723" y="213"/>
                    </a:lnTo>
                    <a:lnTo>
                      <a:pt x="735" y="210"/>
                    </a:lnTo>
                    <a:lnTo>
                      <a:pt x="748" y="206"/>
                    </a:lnTo>
                    <a:lnTo>
                      <a:pt x="759" y="202"/>
                    </a:lnTo>
                    <a:lnTo>
                      <a:pt x="771" y="197"/>
                    </a:lnTo>
                    <a:lnTo>
                      <a:pt x="783" y="193"/>
                    </a:lnTo>
                    <a:lnTo>
                      <a:pt x="796" y="190"/>
                    </a:lnTo>
                    <a:lnTo>
                      <a:pt x="807" y="186"/>
                    </a:lnTo>
                    <a:lnTo>
                      <a:pt x="807"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6" name="Freeform 488"/>
              <p:cNvSpPr>
                <a:spLocks/>
              </p:cNvSpPr>
              <p:nvPr/>
            </p:nvSpPr>
            <p:spPr bwMode="auto">
              <a:xfrm>
                <a:off x="2748" y="1084"/>
                <a:ext cx="127" cy="274"/>
              </a:xfrm>
              <a:custGeom>
                <a:avLst/>
                <a:gdLst>
                  <a:gd name="T0" fmla="*/ 380 w 380"/>
                  <a:gd name="T1" fmla="*/ 496 h 820"/>
                  <a:gd name="T2" fmla="*/ 380 w 380"/>
                  <a:gd name="T3" fmla="*/ 175 h 820"/>
                  <a:gd name="T4" fmla="*/ 205 w 380"/>
                  <a:gd name="T5" fmla="*/ 0 h 820"/>
                  <a:gd name="T6" fmla="*/ 0 w 380"/>
                  <a:gd name="T7" fmla="*/ 196 h 820"/>
                  <a:gd name="T8" fmla="*/ 0 w 380"/>
                  <a:gd name="T9" fmla="*/ 587 h 820"/>
                  <a:gd name="T10" fmla="*/ 10 w 380"/>
                  <a:gd name="T11" fmla="*/ 598 h 820"/>
                  <a:gd name="T12" fmla="*/ 21 w 380"/>
                  <a:gd name="T13" fmla="*/ 606 h 820"/>
                  <a:gd name="T14" fmla="*/ 31 w 380"/>
                  <a:gd name="T15" fmla="*/ 616 h 820"/>
                  <a:gd name="T16" fmla="*/ 41 w 380"/>
                  <a:gd name="T17" fmla="*/ 625 h 820"/>
                  <a:gd name="T18" fmla="*/ 51 w 380"/>
                  <a:gd name="T19" fmla="*/ 635 h 820"/>
                  <a:gd name="T20" fmla="*/ 61 w 380"/>
                  <a:gd name="T21" fmla="*/ 644 h 820"/>
                  <a:gd name="T22" fmla="*/ 73 w 380"/>
                  <a:gd name="T23" fmla="*/ 654 h 820"/>
                  <a:gd name="T24" fmla="*/ 83 w 380"/>
                  <a:gd name="T25" fmla="*/ 663 h 820"/>
                  <a:gd name="T26" fmla="*/ 99 w 380"/>
                  <a:gd name="T27" fmla="*/ 676 h 820"/>
                  <a:gd name="T28" fmla="*/ 116 w 380"/>
                  <a:gd name="T29" fmla="*/ 688 h 820"/>
                  <a:gd name="T30" fmla="*/ 132 w 380"/>
                  <a:gd name="T31" fmla="*/ 699 h 820"/>
                  <a:gd name="T32" fmla="*/ 150 w 380"/>
                  <a:gd name="T33" fmla="*/ 711 h 820"/>
                  <a:gd name="T34" fmla="*/ 167 w 380"/>
                  <a:gd name="T35" fmla="*/ 721 h 820"/>
                  <a:gd name="T36" fmla="*/ 184 w 380"/>
                  <a:gd name="T37" fmla="*/ 733 h 820"/>
                  <a:gd name="T38" fmla="*/ 203 w 380"/>
                  <a:gd name="T39" fmla="*/ 743 h 820"/>
                  <a:gd name="T40" fmla="*/ 220 w 380"/>
                  <a:gd name="T41" fmla="*/ 753 h 820"/>
                  <a:gd name="T42" fmla="*/ 239 w 380"/>
                  <a:gd name="T43" fmla="*/ 763 h 820"/>
                  <a:gd name="T44" fmla="*/ 258 w 380"/>
                  <a:gd name="T45" fmla="*/ 772 h 820"/>
                  <a:gd name="T46" fmla="*/ 277 w 380"/>
                  <a:gd name="T47" fmla="*/ 780 h 820"/>
                  <a:gd name="T48" fmla="*/ 297 w 380"/>
                  <a:gd name="T49" fmla="*/ 789 h 820"/>
                  <a:gd name="T50" fmla="*/ 318 w 380"/>
                  <a:gd name="T51" fmla="*/ 798 h 820"/>
                  <a:gd name="T52" fmla="*/ 338 w 380"/>
                  <a:gd name="T53" fmla="*/ 805 h 820"/>
                  <a:gd name="T54" fmla="*/ 358 w 380"/>
                  <a:gd name="T55" fmla="*/ 812 h 820"/>
                  <a:gd name="T56" fmla="*/ 378 w 380"/>
                  <a:gd name="T57" fmla="*/ 820 h 820"/>
                  <a:gd name="T58" fmla="*/ 378 w 380"/>
                  <a:gd name="T59" fmla="*/ 496 h 820"/>
                  <a:gd name="T60" fmla="*/ 380 w 380"/>
                  <a:gd name="T61" fmla="*/ 49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0" h="820">
                    <a:moveTo>
                      <a:pt x="380" y="496"/>
                    </a:moveTo>
                    <a:lnTo>
                      <a:pt x="380" y="175"/>
                    </a:lnTo>
                    <a:lnTo>
                      <a:pt x="205" y="0"/>
                    </a:lnTo>
                    <a:lnTo>
                      <a:pt x="0" y="196"/>
                    </a:lnTo>
                    <a:lnTo>
                      <a:pt x="0" y="587"/>
                    </a:lnTo>
                    <a:lnTo>
                      <a:pt x="10" y="598"/>
                    </a:lnTo>
                    <a:lnTo>
                      <a:pt x="21" y="606"/>
                    </a:lnTo>
                    <a:lnTo>
                      <a:pt x="31" y="616"/>
                    </a:lnTo>
                    <a:lnTo>
                      <a:pt x="41" y="625"/>
                    </a:lnTo>
                    <a:lnTo>
                      <a:pt x="51" y="635"/>
                    </a:lnTo>
                    <a:lnTo>
                      <a:pt x="61" y="644"/>
                    </a:lnTo>
                    <a:lnTo>
                      <a:pt x="73" y="654"/>
                    </a:lnTo>
                    <a:lnTo>
                      <a:pt x="83" y="663"/>
                    </a:lnTo>
                    <a:lnTo>
                      <a:pt x="99" y="676"/>
                    </a:lnTo>
                    <a:lnTo>
                      <a:pt x="116" y="688"/>
                    </a:lnTo>
                    <a:lnTo>
                      <a:pt x="132" y="699"/>
                    </a:lnTo>
                    <a:lnTo>
                      <a:pt x="150" y="711"/>
                    </a:lnTo>
                    <a:lnTo>
                      <a:pt x="167" y="721"/>
                    </a:lnTo>
                    <a:lnTo>
                      <a:pt x="184" y="733"/>
                    </a:lnTo>
                    <a:lnTo>
                      <a:pt x="203" y="743"/>
                    </a:lnTo>
                    <a:lnTo>
                      <a:pt x="220" y="753"/>
                    </a:lnTo>
                    <a:lnTo>
                      <a:pt x="239" y="763"/>
                    </a:lnTo>
                    <a:lnTo>
                      <a:pt x="258" y="772"/>
                    </a:lnTo>
                    <a:lnTo>
                      <a:pt x="277" y="780"/>
                    </a:lnTo>
                    <a:lnTo>
                      <a:pt x="297" y="789"/>
                    </a:lnTo>
                    <a:lnTo>
                      <a:pt x="318" y="798"/>
                    </a:lnTo>
                    <a:lnTo>
                      <a:pt x="338" y="805"/>
                    </a:lnTo>
                    <a:lnTo>
                      <a:pt x="358" y="812"/>
                    </a:lnTo>
                    <a:lnTo>
                      <a:pt x="378" y="820"/>
                    </a:lnTo>
                    <a:lnTo>
                      <a:pt x="378" y="496"/>
                    </a:lnTo>
                    <a:lnTo>
                      <a:pt x="380" y="49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7" name="Freeform 489"/>
              <p:cNvSpPr>
                <a:spLocks/>
              </p:cNvSpPr>
              <p:nvPr/>
            </p:nvSpPr>
            <p:spPr bwMode="auto">
              <a:xfrm>
                <a:off x="2874" y="1250"/>
                <a:ext cx="1" cy="108"/>
              </a:xfrm>
              <a:custGeom>
                <a:avLst/>
                <a:gdLst>
                  <a:gd name="T0" fmla="*/ 2 w 2"/>
                  <a:gd name="T1" fmla="*/ 0 h 324"/>
                  <a:gd name="T2" fmla="*/ 0 w 2"/>
                  <a:gd name="T3" fmla="*/ 0 h 324"/>
                  <a:gd name="T4" fmla="*/ 0 w 2"/>
                  <a:gd name="T5" fmla="*/ 324 h 324"/>
                  <a:gd name="T6" fmla="*/ 2 w 2"/>
                  <a:gd name="T7" fmla="*/ 324 h 324"/>
                  <a:gd name="T8" fmla="*/ 2 w 2"/>
                  <a:gd name="T9" fmla="*/ 324 h 324"/>
                  <a:gd name="T10" fmla="*/ 2 w 2"/>
                  <a:gd name="T11" fmla="*/ 324 h 324"/>
                  <a:gd name="T12" fmla="*/ 2 w 2"/>
                  <a:gd name="T13" fmla="*/ 324 h 324"/>
                  <a:gd name="T14" fmla="*/ 2 w 2"/>
                  <a:gd name="T15" fmla="*/ 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24">
                    <a:moveTo>
                      <a:pt x="2" y="0"/>
                    </a:moveTo>
                    <a:lnTo>
                      <a:pt x="0" y="0"/>
                    </a:lnTo>
                    <a:lnTo>
                      <a:pt x="0" y="324"/>
                    </a:lnTo>
                    <a:lnTo>
                      <a:pt x="2" y="324"/>
                    </a:lnTo>
                    <a:lnTo>
                      <a:pt x="2" y="324"/>
                    </a:lnTo>
                    <a:lnTo>
                      <a:pt x="2" y="324"/>
                    </a:lnTo>
                    <a:lnTo>
                      <a:pt x="2" y="324"/>
                    </a:lnTo>
                    <a:lnTo>
                      <a:pt x="2"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8" name="Freeform 490"/>
              <p:cNvSpPr>
                <a:spLocks/>
              </p:cNvSpPr>
              <p:nvPr/>
            </p:nvSpPr>
            <p:spPr bwMode="auto">
              <a:xfrm>
                <a:off x="2901" y="1276"/>
                <a:ext cx="1" cy="89"/>
              </a:xfrm>
              <a:custGeom>
                <a:avLst/>
                <a:gdLst>
                  <a:gd name="T0" fmla="*/ 0 h 265"/>
                  <a:gd name="T1" fmla="*/ 265 h 265"/>
                  <a:gd name="T2" fmla="*/ 265 h 265"/>
                  <a:gd name="T3" fmla="*/ 265 h 265"/>
                  <a:gd name="T4" fmla="*/ 265 h 265"/>
                  <a:gd name="T5" fmla="*/ 265 h 265"/>
                  <a:gd name="T6" fmla="*/ 0 h 265"/>
                  <a:gd name="T7" fmla="*/ 0 h 265"/>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65">
                    <a:moveTo>
                      <a:pt x="0" y="0"/>
                    </a:moveTo>
                    <a:lnTo>
                      <a:pt x="0" y="265"/>
                    </a:lnTo>
                    <a:lnTo>
                      <a:pt x="0" y="265"/>
                    </a:lnTo>
                    <a:lnTo>
                      <a:pt x="0" y="265"/>
                    </a:lnTo>
                    <a:lnTo>
                      <a:pt x="0" y="265"/>
                    </a:lnTo>
                    <a:lnTo>
                      <a:pt x="0" y="265"/>
                    </a:lnTo>
                    <a:lnTo>
                      <a:pt x="0"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29" name="Freeform 491"/>
              <p:cNvSpPr>
                <a:spLocks/>
              </p:cNvSpPr>
              <p:nvPr/>
            </p:nvSpPr>
            <p:spPr bwMode="auto">
              <a:xfrm>
                <a:off x="3415" y="820"/>
                <a:ext cx="53" cy="13"/>
              </a:xfrm>
              <a:custGeom>
                <a:avLst/>
                <a:gdLst>
                  <a:gd name="T0" fmla="*/ 139 w 159"/>
                  <a:gd name="T1" fmla="*/ 40 h 40"/>
                  <a:gd name="T2" fmla="*/ 147 w 159"/>
                  <a:gd name="T3" fmla="*/ 39 h 40"/>
                  <a:gd name="T4" fmla="*/ 153 w 159"/>
                  <a:gd name="T5" fmla="*/ 35 h 40"/>
                  <a:gd name="T6" fmla="*/ 157 w 159"/>
                  <a:gd name="T7" fmla="*/ 29 h 40"/>
                  <a:gd name="T8" fmla="*/ 159 w 159"/>
                  <a:gd name="T9" fmla="*/ 20 h 40"/>
                  <a:gd name="T10" fmla="*/ 159 w 159"/>
                  <a:gd name="T11" fmla="*/ 20 h 40"/>
                  <a:gd name="T12" fmla="*/ 157 w 159"/>
                  <a:gd name="T13" fmla="*/ 13 h 40"/>
                  <a:gd name="T14" fmla="*/ 153 w 159"/>
                  <a:gd name="T15" fmla="*/ 6 h 40"/>
                  <a:gd name="T16" fmla="*/ 147 w 159"/>
                  <a:gd name="T17" fmla="*/ 1 h 40"/>
                  <a:gd name="T18" fmla="*/ 139 w 159"/>
                  <a:gd name="T19" fmla="*/ 0 h 40"/>
                  <a:gd name="T20" fmla="*/ 20 w 159"/>
                  <a:gd name="T21" fmla="*/ 0 h 40"/>
                  <a:gd name="T22" fmla="*/ 11 w 159"/>
                  <a:gd name="T23" fmla="*/ 1 h 40"/>
                  <a:gd name="T24" fmla="*/ 5 w 159"/>
                  <a:gd name="T25" fmla="*/ 6 h 40"/>
                  <a:gd name="T26" fmla="*/ 1 w 159"/>
                  <a:gd name="T27" fmla="*/ 13 h 40"/>
                  <a:gd name="T28" fmla="*/ 0 w 159"/>
                  <a:gd name="T29" fmla="*/ 20 h 40"/>
                  <a:gd name="T30" fmla="*/ 0 w 159"/>
                  <a:gd name="T31" fmla="*/ 20 h 40"/>
                  <a:gd name="T32" fmla="*/ 1 w 159"/>
                  <a:gd name="T33" fmla="*/ 29 h 40"/>
                  <a:gd name="T34" fmla="*/ 5 w 159"/>
                  <a:gd name="T35" fmla="*/ 35 h 40"/>
                  <a:gd name="T36" fmla="*/ 11 w 159"/>
                  <a:gd name="T37" fmla="*/ 39 h 40"/>
                  <a:gd name="T38" fmla="*/ 20 w 159"/>
                  <a:gd name="T39" fmla="*/ 40 h 40"/>
                  <a:gd name="T40" fmla="*/ 139 w 159"/>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40">
                    <a:moveTo>
                      <a:pt x="139" y="40"/>
                    </a:moveTo>
                    <a:lnTo>
                      <a:pt x="147" y="39"/>
                    </a:lnTo>
                    <a:lnTo>
                      <a:pt x="153" y="35"/>
                    </a:lnTo>
                    <a:lnTo>
                      <a:pt x="157" y="29"/>
                    </a:lnTo>
                    <a:lnTo>
                      <a:pt x="159" y="20"/>
                    </a:lnTo>
                    <a:lnTo>
                      <a:pt x="159" y="20"/>
                    </a:lnTo>
                    <a:lnTo>
                      <a:pt x="157" y="13"/>
                    </a:lnTo>
                    <a:lnTo>
                      <a:pt x="153" y="6"/>
                    </a:lnTo>
                    <a:lnTo>
                      <a:pt x="147" y="1"/>
                    </a:lnTo>
                    <a:lnTo>
                      <a:pt x="139" y="0"/>
                    </a:lnTo>
                    <a:lnTo>
                      <a:pt x="20" y="0"/>
                    </a:lnTo>
                    <a:lnTo>
                      <a:pt x="11" y="1"/>
                    </a:lnTo>
                    <a:lnTo>
                      <a:pt x="5" y="6"/>
                    </a:lnTo>
                    <a:lnTo>
                      <a:pt x="1" y="13"/>
                    </a:lnTo>
                    <a:lnTo>
                      <a:pt x="0" y="20"/>
                    </a:lnTo>
                    <a:lnTo>
                      <a:pt x="0" y="20"/>
                    </a:lnTo>
                    <a:lnTo>
                      <a:pt x="1" y="29"/>
                    </a:lnTo>
                    <a:lnTo>
                      <a:pt x="5" y="35"/>
                    </a:lnTo>
                    <a:lnTo>
                      <a:pt x="11" y="39"/>
                    </a:lnTo>
                    <a:lnTo>
                      <a:pt x="20" y="40"/>
                    </a:lnTo>
                    <a:lnTo>
                      <a:pt x="139" y="4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230" name="Freeform 492"/>
              <p:cNvSpPr>
                <a:spLocks/>
              </p:cNvSpPr>
              <p:nvPr/>
            </p:nvSpPr>
            <p:spPr bwMode="auto">
              <a:xfrm>
                <a:off x="2625" y="681"/>
                <a:ext cx="950" cy="361"/>
              </a:xfrm>
              <a:custGeom>
                <a:avLst/>
                <a:gdLst>
                  <a:gd name="T0" fmla="*/ 2845 w 2850"/>
                  <a:gd name="T1" fmla="*/ 867 h 1083"/>
                  <a:gd name="T2" fmla="*/ 2846 w 2850"/>
                  <a:gd name="T3" fmla="*/ 682 h 1083"/>
                  <a:gd name="T4" fmla="*/ 2826 w 2850"/>
                  <a:gd name="T5" fmla="*/ 582 h 1083"/>
                  <a:gd name="T6" fmla="*/ 2819 w 2850"/>
                  <a:gd name="T7" fmla="*/ 559 h 1083"/>
                  <a:gd name="T8" fmla="*/ 2808 w 2850"/>
                  <a:gd name="T9" fmla="*/ 528 h 1083"/>
                  <a:gd name="T10" fmla="*/ 2794 w 2850"/>
                  <a:gd name="T11" fmla="*/ 492 h 1083"/>
                  <a:gd name="T12" fmla="*/ 2774 w 2850"/>
                  <a:gd name="T13" fmla="*/ 447 h 1083"/>
                  <a:gd name="T14" fmla="*/ 2743 w 2850"/>
                  <a:gd name="T15" fmla="*/ 396 h 1083"/>
                  <a:gd name="T16" fmla="*/ 2707 w 2850"/>
                  <a:gd name="T17" fmla="*/ 348 h 1083"/>
                  <a:gd name="T18" fmla="*/ 2666 w 2850"/>
                  <a:gd name="T19" fmla="*/ 305 h 1083"/>
                  <a:gd name="T20" fmla="*/ 2620 w 2850"/>
                  <a:gd name="T21" fmla="*/ 264 h 1083"/>
                  <a:gd name="T22" fmla="*/ 2568 w 2850"/>
                  <a:gd name="T23" fmla="*/ 227 h 1083"/>
                  <a:gd name="T24" fmla="*/ 2510 w 2850"/>
                  <a:gd name="T25" fmla="*/ 193 h 1083"/>
                  <a:gd name="T26" fmla="*/ 2445 w 2850"/>
                  <a:gd name="T27" fmla="*/ 164 h 1083"/>
                  <a:gd name="T28" fmla="*/ 2384 w 2850"/>
                  <a:gd name="T29" fmla="*/ 142 h 1083"/>
                  <a:gd name="T30" fmla="*/ 2329 w 2850"/>
                  <a:gd name="T31" fmla="*/ 126 h 1083"/>
                  <a:gd name="T32" fmla="*/ 2270 w 2850"/>
                  <a:gd name="T33" fmla="*/ 112 h 1083"/>
                  <a:gd name="T34" fmla="*/ 2207 w 2850"/>
                  <a:gd name="T35" fmla="*/ 99 h 1083"/>
                  <a:gd name="T36" fmla="*/ 2141 w 2850"/>
                  <a:gd name="T37" fmla="*/ 89 h 1083"/>
                  <a:gd name="T38" fmla="*/ 2071 w 2850"/>
                  <a:gd name="T39" fmla="*/ 80 h 1083"/>
                  <a:gd name="T40" fmla="*/ 1997 w 2850"/>
                  <a:gd name="T41" fmla="*/ 73 h 1083"/>
                  <a:gd name="T42" fmla="*/ 1919 w 2850"/>
                  <a:gd name="T43" fmla="*/ 68 h 1083"/>
                  <a:gd name="T44" fmla="*/ 1852 w 2850"/>
                  <a:gd name="T45" fmla="*/ 65 h 1083"/>
                  <a:gd name="T46" fmla="*/ 1803 w 2850"/>
                  <a:gd name="T47" fmla="*/ 63 h 1083"/>
                  <a:gd name="T48" fmla="*/ 1760 w 2850"/>
                  <a:gd name="T49" fmla="*/ 57 h 1083"/>
                  <a:gd name="T50" fmla="*/ 1719 w 2850"/>
                  <a:gd name="T51" fmla="*/ 51 h 1083"/>
                  <a:gd name="T52" fmla="*/ 1682 w 2850"/>
                  <a:gd name="T53" fmla="*/ 42 h 1083"/>
                  <a:gd name="T54" fmla="*/ 1650 w 2850"/>
                  <a:gd name="T55" fmla="*/ 32 h 1083"/>
                  <a:gd name="T56" fmla="*/ 1619 w 2850"/>
                  <a:gd name="T57" fmla="*/ 20 h 1083"/>
                  <a:gd name="T58" fmla="*/ 1592 w 2850"/>
                  <a:gd name="T59" fmla="*/ 7 h 1083"/>
                  <a:gd name="T60" fmla="*/ 1580 w 2850"/>
                  <a:gd name="T61" fmla="*/ 363 h 1083"/>
                  <a:gd name="T62" fmla="*/ 2535 w 2850"/>
                  <a:gd name="T63" fmla="*/ 364 h 1083"/>
                  <a:gd name="T64" fmla="*/ 2562 w 2850"/>
                  <a:gd name="T65" fmla="*/ 376 h 1083"/>
                  <a:gd name="T66" fmla="*/ 2582 w 2850"/>
                  <a:gd name="T67" fmla="*/ 396 h 1083"/>
                  <a:gd name="T68" fmla="*/ 2594 w 2850"/>
                  <a:gd name="T69" fmla="*/ 424 h 1083"/>
                  <a:gd name="T70" fmla="*/ 2595 w 2850"/>
                  <a:gd name="T71" fmla="*/ 502 h 1083"/>
                  <a:gd name="T72" fmla="*/ 2304 w 2850"/>
                  <a:gd name="T73" fmla="*/ 592 h 1083"/>
                  <a:gd name="T74" fmla="*/ 2595 w 2850"/>
                  <a:gd name="T75" fmla="*/ 819 h 1083"/>
                  <a:gd name="T76" fmla="*/ 2590 w 2850"/>
                  <a:gd name="T77" fmla="*/ 849 h 1083"/>
                  <a:gd name="T78" fmla="*/ 2574 w 2850"/>
                  <a:gd name="T79" fmla="*/ 874 h 1083"/>
                  <a:gd name="T80" fmla="*/ 2549 w 2850"/>
                  <a:gd name="T81" fmla="*/ 891 h 1083"/>
                  <a:gd name="T82" fmla="*/ 2519 w 2850"/>
                  <a:gd name="T83" fmla="*/ 897 h 1083"/>
                  <a:gd name="T84" fmla="*/ 1012 w 2850"/>
                  <a:gd name="T85" fmla="*/ 897 h 1083"/>
                  <a:gd name="T86" fmla="*/ 996 w 2850"/>
                  <a:gd name="T87" fmla="*/ 411 h 1083"/>
                  <a:gd name="T88" fmla="*/ 969 w 2850"/>
                  <a:gd name="T89" fmla="*/ 423 h 1083"/>
                  <a:gd name="T90" fmla="*/ 949 w 2850"/>
                  <a:gd name="T91" fmla="*/ 443 h 1083"/>
                  <a:gd name="T92" fmla="*/ 937 w 2850"/>
                  <a:gd name="T93" fmla="*/ 470 h 1083"/>
                  <a:gd name="T94" fmla="*/ 936 w 2850"/>
                  <a:gd name="T95" fmla="*/ 865 h 1083"/>
                  <a:gd name="T96" fmla="*/ 937 w 2850"/>
                  <a:gd name="T97" fmla="*/ 881 h 1083"/>
                  <a:gd name="T98" fmla="*/ 941 w 2850"/>
                  <a:gd name="T99" fmla="*/ 897 h 1083"/>
                  <a:gd name="T100" fmla="*/ 4 w 2850"/>
                  <a:gd name="T101" fmla="*/ 944 h 1083"/>
                  <a:gd name="T102" fmla="*/ 16 w 2850"/>
                  <a:gd name="T103" fmla="*/ 1036 h 1083"/>
                  <a:gd name="T104" fmla="*/ 2784 w 2850"/>
                  <a:gd name="T105" fmla="*/ 1083 h 1083"/>
                  <a:gd name="T106" fmla="*/ 2795 w 2850"/>
                  <a:gd name="T107" fmla="*/ 1051 h 1083"/>
                  <a:gd name="T108" fmla="*/ 2807 w 2850"/>
                  <a:gd name="T109" fmla="*/ 1020 h 1083"/>
                  <a:gd name="T110" fmla="*/ 251 w 2850"/>
                  <a:gd name="T111" fmla="*/ 96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0" h="1083">
                    <a:moveTo>
                      <a:pt x="2826" y="960"/>
                    </a:moveTo>
                    <a:lnTo>
                      <a:pt x="2845" y="867"/>
                    </a:lnTo>
                    <a:lnTo>
                      <a:pt x="2850" y="774"/>
                    </a:lnTo>
                    <a:lnTo>
                      <a:pt x="2846" y="682"/>
                    </a:lnTo>
                    <a:lnTo>
                      <a:pt x="2829" y="594"/>
                    </a:lnTo>
                    <a:lnTo>
                      <a:pt x="2826" y="582"/>
                    </a:lnTo>
                    <a:lnTo>
                      <a:pt x="2823" y="571"/>
                    </a:lnTo>
                    <a:lnTo>
                      <a:pt x="2819" y="559"/>
                    </a:lnTo>
                    <a:lnTo>
                      <a:pt x="2816" y="547"/>
                    </a:lnTo>
                    <a:lnTo>
                      <a:pt x="2808" y="528"/>
                    </a:lnTo>
                    <a:lnTo>
                      <a:pt x="2801" y="511"/>
                    </a:lnTo>
                    <a:lnTo>
                      <a:pt x="2794" y="492"/>
                    </a:lnTo>
                    <a:lnTo>
                      <a:pt x="2787" y="475"/>
                    </a:lnTo>
                    <a:lnTo>
                      <a:pt x="2774" y="447"/>
                    </a:lnTo>
                    <a:lnTo>
                      <a:pt x="2759" y="421"/>
                    </a:lnTo>
                    <a:lnTo>
                      <a:pt x="2743" y="396"/>
                    </a:lnTo>
                    <a:lnTo>
                      <a:pt x="2726" y="372"/>
                    </a:lnTo>
                    <a:lnTo>
                      <a:pt x="2707" y="348"/>
                    </a:lnTo>
                    <a:lnTo>
                      <a:pt x="2688" y="325"/>
                    </a:lnTo>
                    <a:lnTo>
                      <a:pt x="2666" y="305"/>
                    </a:lnTo>
                    <a:lnTo>
                      <a:pt x="2645" y="283"/>
                    </a:lnTo>
                    <a:lnTo>
                      <a:pt x="2620" y="264"/>
                    </a:lnTo>
                    <a:lnTo>
                      <a:pt x="2594" y="245"/>
                    </a:lnTo>
                    <a:lnTo>
                      <a:pt x="2568" y="227"/>
                    </a:lnTo>
                    <a:lnTo>
                      <a:pt x="2539" y="209"/>
                    </a:lnTo>
                    <a:lnTo>
                      <a:pt x="2510" y="193"/>
                    </a:lnTo>
                    <a:lnTo>
                      <a:pt x="2478" y="179"/>
                    </a:lnTo>
                    <a:lnTo>
                      <a:pt x="2445" y="164"/>
                    </a:lnTo>
                    <a:lnTo>
                      <a:pt x="2410" y="151"/>
                    </a:lnTo>
                    <a:lnTo>
                      <a:pt x="2384" y="142"/>
                    </a:lnTo>
                    <a:lnTo>
                      <a:pt x="2357" y="134"/>
                    </a:lnTo>
                    <a:lnTo>
                      <a:pt x="2329" y="126"/>
                    </a:lnTo>
                    <a:lnTo>
                      <a:pt x="2300" y="119"/>
                    </a:lnTo>
                    <a:lnTo>
                      <a:pt x="2270" y="112"/>
                    </a:lnTo>
                    <a:lnTo>
                      <a:pt x="2239" y="105"/>
                    </a:lnTo>
                    <a:lnTo>
                      <a:pt x="2207" y="99"/>
                    </a:lnTo>
                    <a:lnTo>
                      <a:pt x="2175" y="93"/>
                    </a:lnTo>
                    <a:lnTo>
                      <a:pt x="2141" y="89"/>
                    </a:lnTo>
                    <a:lnTo>
                      <a:pt x="2106" y="84"/>
                    </a:lnTo>
                    <a:lnTo>
                      <a:pt x="2071" y="80"/>
                    </a:lnTo>
                    <a:lnTo>
                      <a:pt x="2035" y="77"/>
                    </a:lnTo>
                    <a:lnTo>
                      <a:pt x="1997" y="73"/>
                    </a:lnTo>
                    <a:lnTo>
                      <a:pt x="1958" y="71"/>
                    </a:lnTo>
                    <a:lnTo>
                      <a:pt x="1919" y="68"/>
                    </a:lnTo>
                    <a:lnTo>
                      <a:pt x="1879" y="67"/>
                    </a:lnTo>
                    <a:lnTo>
                      <a:pt x="1852" y="65"/>
                    </a:lnTo>
                    <a:lnTo>
                      <a:pt x="1828" y="64"/>
                    </a:lnTo>
                    <a:lnTo>
                      <a:pt x="1803" y="63"/>
                    </a:lnTo>
                    <a:lnTo>
                      <a:pt x="1781" y="60"/>
                    </a:lnTo>
                    <a:lnTo>
                      <a:pt x="1760" y="57"/>
                    </a:lnTo>
                    <a:lnTo>
                      <a:pt x="1738" y="54"/>
                    </a:lnTo>
                    <a:lnTo>
                      <a:pt x="1719" y="51"/>
                    </a:lnTo>
                    <a:lnTo>
                      <a:pt x="1700" y="47"/>
                    </a:lnTo>
                    <a:lnTo>
                      <a:pt x="1682" y="42"/>
                    </a:lnTo>
                    <a:lnTo>
                      <a:pt x="1666" y="38"/>
                    </a:lnTo>
                    <a:lnTo>
                      <a:pt x="1650" y="32"/>
                    </a:lnTo>
                    <a:lnTo>
                      <a:pt x="1634" y="26"/>
                    </a:lnTo>
                    <a:lnTo>
                      <a:pt x="1619" y="20"/>
                    </a:lnTo>
                    <a:lnTo>
                      <a:pt x="1605" y="15"/>
                    </a:lnTo>
                    <a:lnTo>
                      <a:pt x="1592" y="7"/>
                    </a:lnTo>
                    <a:lnTo>
                      <a:pt x="1580" y="0"/>
                    </a:lnTo>
                    <a:lnTo>
                      <a:pt x="1580" y="363"/>
                    </a:lnTo>
                    <a:lnTo>
                      <a:pt x="2519" y="363"/>
                    </a:lnTo>
                    <a:lnTo>
                      <a:pt x="2535" y="364"/>
                    </a:lnTo>
                    <a:lnTo>
                      <a:pt x="2549" y="369"/>
                    </a:lnTo>
                    <a:lnTo>
                      <a:pt x="2562" y="376"/>
                    </a:lnTo>
                    <a:lnTo>
                      <a:pt x="2574" y="386"/>
                    </a:lnTo>
                    <a:lnTo>
                      <a:pt x="2582" y="396"/>
                    </a:lnTo>
                    <a:lnTo>
                      <a:pt x="2590" y="409"/>
                    </a:lnTo>
                    <a:lnTo>
                      <a:pt x="2594" y="424"/>
                    </a:lnTo>
                    <a:lnTo>
                      <a:pt x="2595" y="440"/>
                    </a:lnTo>
                    <a:lnTo>
                      <a:pt x="2595" y="502"/>
                    </a:lnTo>
                    <a:lnTo>
                      <a:pt x="2304" y="502"/>
                    </a:lnTo>
                    <a:lnTo>
                      <a:pt x="2304" y="592"/>
                    </a:lnTo>
                    <a:lnTo>
                      <a:pt x="2595" y="592"/>
                    </a:lnTo>
                    <a:lnTo>
                      <a:pt x="2595" y="819"/>
                    </a:lnTo>
                    <a:lnTo>
                      <a:pt x="2594" y="835"/>
                    </a:lnTo>
                    <a:lnTo>
                      <a:pt x="2590" y="849"/>
                    </a:lnTo>
                    <a:lnTo>
                      <a:pt x="2582" y="862"/>
                    </a:lnTo>
                    <a:lnTo>
                      <a:pt x="2574" y="874"/>
                    </a:lnTo>
                    <a:lnTo>
                      <a:pt x="2562" y="884"/>
                    </a:lnTo>
                    <a:lnTo>
                      <a:pt x="2549" y="891"/>
                    </a:lnTo>
                    <a:lnTo>
                      <a:pt x="2535" y="896"/>
                    </a:lnTo>
                    <a:lnTo>
                      <a:pt x="2519" y="897"/>
                    </a:lnTo>
                    <a:lnTo>
                      <a:pt x="1108" y="897"/>
                    </a:lnTo>
                    <a:lnTo>
                      <a:pt x="1012" y="897"/>
                    </a:lnTo>
                    <a:lnTo>
                      <a:pt x="1012" y="409"/>
                    </a:lnTo>
                    <a:lnTo>
                      <a:pt x="996" y="411"/>
                    </a:lnTo>
                    <a:lnTo>
                      <a:pt x="982" y="415"/>
                    </a:lnTo>
                    <a:lnTo>
                      <a:pt x="969" y="423"/>
                    </a:lnTo>
                    <a:lnTo>
                      <a:pt x="959" y="433"/>
                    </a:lnTo>
                    <a:lnTo>
                      <a:pt x="949" y="443"/>
                    </a:lnTo>
                    <a:lnTo>
                      <a:pt x="941" y="456"/>
                    </a:lnTo>
                    <a:lnTo>
                      <a:pt x="937" y="470"/>
                    </a:lnTo>
                    <a:lnTo>
                      <a:pt x="936" y="486"/>
                    </a:lnTo>
                    <a:lnTo>
                      <a:pt x="936" y="865"/>
                    </a:lnTo>
                    <a:lnTo>
                      <a:pt x="936" y="874"/>
                    </a:lnTo>
                    <a:lnTo>
                      <a:pt x="937" y="881"/>
                    </a:lnTo>
                    <a:lnTo>
                      <a:pt x="939" y="890"/>
                    </a:lnTo>
                    <a:lnTo>
                      <a:pt x="941" y="897"/>
                    </a:lnTo>
                    <a:lnTo>
                      <a:pt x="0" y="897"/>
                    </a:lnTo>
                    <a:lnTo>
                      <a:pt x="4" y="944"/>
                    </a:lnTo>
                    <a:lnTo>
                      <a:pt x="9" y="990"/>
                    </a:lnTo>
                    <a:lnTo>
                      <a:pt x="16" y="1036"/>
                    </a:lnTo>
                    <a:lnTo>
                      <a:pt x="23" y="1083"/>
                    </a:lnTo>
                    <a:lnTo>
                      <a:pt x="2784" y="1083"/>
                    </a:lnTo>
                    <a:lnTo>
                      <a:pt x="2790" y="1067"/>
                    </a:lnTo>
                    <a:lnTo>
                      <a:pt x="2795" y="1051"/>
                    </a:lnTo>
                    <a:lnTo>
                      <a:pt x="2801" y="1036"/>
                    </a:lnTo>
                    <a:lnTo>
                      <a:pt x="2807" y="1020"/>
                    </a:lnTo>
                    <a:lnTo>
                      <a:pt x="251" y="1020"/>
                    </a:lnTo>
                    <a:lnTo>
                      <a:pt x="251" y="960"/>
                    </a:lnTo>
                    <a:lnTo>
                      <a:pt x="2826" y="96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124" name="Group 493"/>
            <p:cNvGrpSpPr>
              <a:grpSpLocks/>
            </p:cNvGrpSpPr>
            <p:nvPr/>
          </p:nvGrpSpPr>
          <p:grpSpPr bwMode="auto">
            <a:xfrm>
              <a:off x="7653379" y="1975083"/>
              <a:ext cx="679505" cy="2344777"/>
              <a:chOff x="3953" y="1726"/>
              <a:chExt cx="574" cy="2153"/>
            </a:xfrm>
          </p:grpSpPr>
          <p:grpSp>
            <p:nvGrpSpPr>
              <p:cNvPr id="150" name="Group 494"/>
              <p:cNvGrpSpPr>
                <a:grpSpLocks/>
              </p:cNvGrpSpPr>
              <p:nvPr/>
            </p:nvGrpSpPr>
            <p:grpSpPr bwMode="auto">
              <a:xfrm>
                <a:off x="3953" y="2118"/>
                <a:ext cx="569" cy="723"/>
                <a:chOff x="3953" y="2118"/>
                <a:chExt cx="569" cy="723"/>
              </a:xfrm>
            </p:grpSpPr>
            <p:sp>
              <p:nvSpPr>
                <p:cNvPr id="186" name="Freeform 495"/>
                <p:cNvSpPr>
                  <a:spLocks/>
                </p:cNvSpPr>
                <p:nvPr/>
              </p:nvSpPr>
              <p:spPr bwMode="auto">
                <a:xfrm>
                  <a:off x="3953" y="2171"/>
                  <a:ext cx="569" cy="231"/>
                </a:xfrm>
                <a:custGeom>
                  <a:avLst/>
                  <a:gdLst>
                    <a:gd name="T0" fmla="*/ 19 w 1707"/>
                    <a:gd name="T1" fmla="*/ 0 h 691"/>
                    <a:gd name="T2" fmla="*/ 0 w 1707"/>
                    <a:gd name="T3" fmla="*/ 43 h 691"/>
                    <a:gd name="T4" fmla="*/ 29 w 1707"/>
                    <a:gd name="T5" fmla="*/ 119 h 691"/>
                    <a:gd name="T6" fmla="*/ 82 w 1707"/>
                    <a:gd name="T7" fmla="*/ 128 h 691"/>
                    <a:gd name="T8" fmla="*/ 323 w 1707"/>
                    <a:gd name="T9" fmla="*/ 290 h 691"/>
                    <a:gd name="T10" fmla="*/ 311 w 1707"/>
                    <a:gd name="T11" fmla="*/ 326 h 691"/>
                    <a:gd name="T12" fmla="*/ 311 w 1707"/>
                    <a:gd name="T13" fmla="*/ 387 h 691"/>
                    <a:gd name="T14" fmla="*/ 337 w 1707"/>
                    <a:gd name="T15" fmla="*/ 416 h 691"/>
                    <a:gd name="T16" fmla="*/ 344 w 1707"/>
                    <a:gd name="T17" fmla="*/ 521 h 691"/>
                    <a:gd name="T18" fmla="*/ 311 w 1707"/>
                    <a:gd name="T19" fmla="*/ 555 h 691"/>
                    <a:gd name="T20" fmla="*/ 309 w 1707"/>
                    <a:gd name="T21" fmla="*/ 624 h 691"/>
                    <a:gd name="T22" fmla="*/ 344 w 1707"/>
                    <a:gd name="T23" fmla="*/ 669 h 691"/>
                    <a:gd name="T24" fmla="*/ 1363 w 1707"/>
                    <a:gd name="T25" fmla="*/ 691 h 691"/>
                    <a:gd name="T26" fmla="*/ 1411 w 1707"/>
                    <a:gd name="T27" fmla="*/ 624 h 691"/>
                    <a:gd name="T28" fmla="*/ 1407 w 1707"/>
                    <a:gd name="T29" fmla="*/ 555 h 691"/>
                    <a:gd name="T30" fmla="*/ 1371 w 1707"/>
                    <a:gd name="T31" fmla="*/ 521 h 691"/>
                    <a:gd name="T32" fmla="*/ 1371 w 1707"/>
                    <a:gd name="T33" fmla="*/ 401 h 691"/>
                    <a:gd name="T34" fmla="*/ 1407 w 1707"/>
                    <a:gd name="T35" fmla="*/ 387 h 691"/>
                    <a:gd name="T36" fmla="*/ 1406 w 1707"/>
                    <a:gd name="T37" fmla="*/ 326 h 691"/>
                    <a:gd name="T38" fmla="*/ 1401 w 1707"/>
                    <a:gd name="T39" fmla="*/ 282 h 691"/>
                    <a:gd name="T40" fmla="*/ 1614 w 1707"/>
                    <a:gd name="T41" fmla="*/ 146 h 691"/>
                    <a:gd name="T42" fmla="*/ 1679 w 1707"/>
                    <a:gd name="T43" fmla="*/ 119 h 691"/>
                    <a:gd name="T44" fmla="*/ 1707 w 1707"/>
                    <a:gd name="T45" fmla="*/ 43 h 691"/>
                    <a:gd name="T46" fmla="*/ 1659 w 1707"/>
                    <a:gd name="T47" fmla="*/ 19 h 691"/>
                    <a:gd name="T48" fmla="*/ 19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19" y="0"/>
                      </a:moveTo>
                      <a:lnTo>
                        <a:pt x="0" y="43"/>
                      </a:lnTo>
                      <a:lnTo>
                        <a:pt x="29" y="119"/>
                      </a:lnTo>
                      <a:lnTo>
                        <a:pt x="82" y="128"/>
                      </a:lnTo>
                      <a:lnTo>
                        <a:pt x="323" y="290"/>
                      </a:lnTo>
                      <a:lnTo>
                        <a:pt x="311" y="326"/>
                      </a:lnTo>
                      <a:lnTo>
                        <a:pt x="311" y="387"/>
                      </a:lnTo>
                      <a:lnTo>
                        <a:pt x="337" y="416"/>
                      </a:lnTo>
                      <a:lnTo>
                        <a:pt x="344" y="521"/>
                      </a:lnTo>
                      <a:lnTo>
                        <a:pt x="311" y="555"/>
                      </a:lnTo>
                      <a:lnTo>
                        <a:pt x="309" y="624"/>
                      </a:lnTo>
                      <a:lnTo>
                        <a:pt x="344" y="669"/>
                      </a:lnTo>
                      <a:lnTo>
                        <a:pt x="1363" y="691"/>
                      </a:lnTo>
                      <a:lnTo>
                        <a:pt x="1411" y="624"/>
                      </a:lnTo>
                      <a:lnTo>
                        <a:pt x="1407" y="555"/>
                      </a:lnTo>
                      <a:lnTo>
                        <a:pt x="1371" y="521"/>
                      </a:lnTo>
                      <a:lnTo>
                        <a:pt x="1371" y="401"/>
                      </a:lnTo>
                      <a:lnTo>
                        <a:pt x="1407" y="387"/>
                      </a:lnTo>
                      <a:lnTo>
                        <a:pt x="1406" y="326"/>
                      </a:lnTo>
                      <a:lnTo>
                        <a:pt x="1401" y="282"/>
                      </a:lnTo>
                      <a:lnTo>
                        <a:pt x="1614" y="146"/>
                      </a:lnTo>
                      <a:lnTo>
                        <a:pt x="1679" y="119"/>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87" name="Rectangle 496"/>
                <p:cNvSpPr>
                  <a:spLocks noChangeArrowheads="1"/>
                </p:cNvSpPr>
                <p:nvPr/>
              </p:nvSpPr>
              <p:spPr bwMode="auto">
                <a:xfrm>
                  <a:off x="4056" y="2300"/>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88" name="Rectangle 497"/>
                <p:cNvSpPr>
                  <a:spLocks noChangeArrowheads="1"/>
                </p:cNvSpPr>
                <p:nvPr/>
              </p:nvSpPr>
              <p:spPr bwMode="auto">
                <a:xfrm>
                  <a:off x="4056" y="2379"/>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89" name="Freeform 498"/>
                <p:cNvSpPr>
                  <a:spLocks/>
                </p:cNvSpPr>
                <p:nvPr/>
              </p:nvSpPr>
              <p:spPr bwMode="auto">
                <a:xfrm>
                  <a:off x="4337"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6 w 117"/>
                    <a:gd name="T11" fmla="*/ 24 h 1268"/>
                    <a:gd name="T12" fmla="*/ 24 w 117"/>
                    <a:gd name="T13" fmla="*/ 15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6" y="24"/>
                      </a:lnTo>
                      <a:lnTo>
                        <a:pt x="24" y="15"/>
                      </a:lnTo>
                      <a:lnTo>
                        <a:pt x="34" y="6"/>
                      </a:lnTo>
                      <a:lnTo>
                        <a:pt x="45" y="1"/>
                      </a:lnTo>
                      <a:lnTo>
                        <a:pt x="57" y="0"/>
                      </a:lnTo>
                      <a:lnTo>
                        <a:pt x="57" y="0"/>
                      </a:lnTo>
                      <a:lnTo>
                        <a:pt x="69" y="1"/>
                      </a:lnTo>
                      <a:lnTo>
                        <a:pt x="80" y="6"/>
                      </a:lnTo>
                      <a:lnTo>
                        <a:pt x="91"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0" name="Freeform 499"/>
                <p:cNvSpPr>
                  <a:spLocks/>
                </p:cNvSpPr>
                <p:nvPr/>
              </p:nvSpPr>
              <p:spPr bwMode="auto">
                <a:xfrm>
                  <a:off x="4258" y="2418"/>
                  <a:ext cx="40" cy="423"/>
                </a:xfrm>
                <a:custGeom>
                  <a:avLst/>
                  <a:gdLst>
                    <a:gd name="T0" fmla="*/ 0 w 118"/>
                    <a:gd name="T1" fmla="*/ 1268 h 1268"/>
                    <a:gd name="T2" fmla="*/ 0 w 118"/>
                    <a:gd name="T3" fmla="*/ 85 h 1268"/>
                    <a:gd name="T4" fmla="*/ 1 w 118"/>
                    <a:gd name="T5" fmla="*/ 67 h 1268"/>
                    <a:gd name="T6" fmla="*/ 4 w 118"/>
                    <a:gd name="T7" fmla="*/ 52 h 1268"/>
                    <a:gd name="T8" fmla="*/ 9 w 118"/>
                    <a:gd name="T9" fmla="*/ 37 h 1268"/>
                    <a:gd name="T10" fmla="*/ 16 w 118"/>
                    <a:gd name="T11" fmla="*/ 24 h 1268"/>
                    <a:gd name="T12" fmla="*/ 25 w 118"/>
                    <a:gd name="T13" fmla="*/ 15 h 1268"/>
                    <a:gd name="T14" fmla="*/ 35 w 118"/>
                    <a:gd name="T15" fmla="*/ 6 h 1268"/>
                    <a:gd name="T16" fmla="*/ 45 w 118"/>
                    <a:gd name="T17" fmla="*/ 1 h 1268"/>
                    <a:gd name="T18" fmla="*/ 56 w 118"/>
                    <a:gd name="T19" fmla="*/ 0 h 1268"/>
                    <a:gd name="T20" fmla="*/ 56 w 118"/>
                    <a:gd name="T21" fmla="*/ 0 h 1268"/>
                    <a:gd name="T22" fmla="*/ 68 w 118"/>
                    <a:gd name="T23" fmla="*/ 1 h 1268"/>
                    <a:gd name="T24" fmla="*/ 79 w 118"/>
                    <a:gd name="T25" fmla="*/ 6 h 1268"/>
                    <a:gd name="T26" fmla="*/ 90 w 118"/>
                    <a:gd name="T27" fmla="*/ 15 h 1268"/>
                    <a:gd name="T28" fmla="*/ 100 w 118"/>
                    <a:gd name="T29" fmla="*/ 24 h 1268"/>
                    <a:gd name="T30" fmla="*/ 107 w 118"/>
                    <a:gd name="T31" fmla="*/ 37 h 1268"/>
                    <a:gd name="T32" fmla="*/ 113 w 118"/>
                    <a:gd name="T33" fmla="*/ 52 h 1268"/>
                    <a:gd name="T34" fmla="*/ 117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1" y="67"/>
                      </a:lnTo>
                      <a:lnTo>
                        <a:pt x="4" y="52"/>
                      </a:lnTo>
                      <a:lnTo>
                        <a:pt x="9" y="37"/>
                      </a:lnTo>
                      <a:lnTo>
                        <a:pt x="16" y="24"/>
                      </a:lnTo>
                      <a:lnTo>
                        <a:pt x="25" y="15"/>
                      </a:lnTo>
                      <a:lnTo>
                        <a:pt x="35" y="6"/>
                      </a:lnTo>
                      <a:lnTo>
                        <a:pt x="45" y="1"/>
                      </a:lnTo>
                      <a:lnTo>
                        <a:pt x="56" y="0"/>
                      </a:lnTo>
                      <a:lnTo>
                        <a:pt x="56" y="0"/>
                      </a:lnTo>
                      <a:lnTo>
                        <a:pt x="68" y="1"/>
                      </a:lnTo>
                      <a:lnTo>
                        <a:pt x="79" y="6"/>
                      </a:lnTo>
                      <a:lnTo>
                        <a:pt x="90" y="15"/>
                      </a:lnTo>
                      <a:lnTo>
                        <a:pt x="100" y="24"/>
                      </a:lnTo>
                      <a:lnTo>
                        <a:pt x="107" y="37"/>
                      </a:lnTo>
                      <a:lnTo>
                        <a:pt x="113" y="52"/>
                      </a:lnTo>
                      <a:lnTo>
                        <a:pt x="117"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1" name="Freeform 500"/>
                <p:cNvSpPr>
                  <a:spLocks/>
                </p:cNvSpPr>
                <p:nvPr/>
              </p:nvSpPr>
              <p:spPr bwMode="auto">
                <a:xfrm>
                  <a:off x="4180" y="2418"/>
                  <a:ext cx="39" cy="423"/>
                </a:xfrm>
                <a:custGeom>
                  <a:avLst/>
                  <a:gdLst>
                    <a:gd name="T0" fmla="*/ 0 w 117"/>
                    <a:gd name="T1" fmla="*/ 1268 h 1268"/>
                    <a:gd name="T2" fmla="*/ 0 w 117"/>
                    <a:gd name="T3" fmla="*/ 85 h 1268"/>
                    <a:gd name="T4" fmla="*/ 1 w 117"/>
                    <a:gd name="T5" fmla="*/ 67 h 1268"/>
                    <a:gd name="T6" fmla="*/ 5 w 117"/>
                    <a:gd name="T7" fmla="*/ 52 h 1268"/>
                    <a:gd name="T8" fmla="*/ 10 w 117"/>
                    <a:gd name="T9" fmla="*/ 37 h 1268"/>
                    <a:gd name="T10" fmla="*/ 16 w 117"/>
                    <a:gd name="T11" fmla="*/ 24 h 1268"/>
                    <a:gd name="T12" fmla="*/ 24 w 117"/>
                    <a:gd name="T13" fmla="*/ 15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0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2"/>
                      </a:lnTo>
                      <a:lnTo>
                        <a:pt x="10" y="37"/>
                      </a:lnTo>
                      <a:lnTo>
                        <a:pt x="16" y="24"/>
                      </a:lnTo>
                      <a:lnTo>
                        <a:pt x="24" y="15"/>
                      </a:lnTo>
                      <a:lnTo>
                        <a:pt x="34" y="6"/>
                      </a:lnTo>
                      <a:lnTo>
                        <a:pt x="45" y="1"/>
                      </a:lnTo>
                      <a:lnTo>
                        <a:pt x="57" y="0"/>
                      </a:lnTo>
                      <a:lnTo>
                        <a:pt x="57" y="0"/>
                      </a:lnTo>
                      <a:lnTo>
                        <a:pt x="69" y="1"/>
                      </a:lnTo>
                      <a:lnTo>
                        <a:pt x="80" y="6"/>
                      </a:lnTo>
                      <a:lnTo>
                        <a:pt x="90"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2" name="Freeform 501"/>
                <p:cNvSpPr>
                  <a:spLocks/>
                </p:cNvSpPr>
                <p:nvPr/>
              </p:nvSpPr>
              <p:spPr bwMode="auto">
                <a:xfrm>
                  <a:off x="4102" y="2418"/>
                  <a:ext cx="39" cy="423"/>
                </a:xfrm>
                <a:custGeom>
                  <a:avLst/>
                  <a:gdLst>
                    <a:gd name="T0" fmla="*/ 0 w 117"/>
                    <a:gd name="T1" fmla="*/ 1268 h 1268"/>
                    <a:gd name="T2" fmla="*/ 0 w 117"/>
                    <a:gd name="T3" fmla="*/ 85 h 1268"/>
                    <a:gd name="T4" fmla="*/ 1 w 117"/>
                    <a:gd name="T5" fmla="*/ 67 h 1268"/>
                    <a:gd name="T6" fmla="*/ 4 w 117"/>
                    <a:gd name="T7" fmla="*/ 52 h 1268"/>
                    <a:gd name="T8" fmla="*/ 9 w 117"/>
                    <a:gd name="T9" fmla="*/ 37 h 1268"/>
                    <a:gd name="T10" fmla="*/ 16 w 117"/>
                    <a:gd name="T11" fmla="*/ 24 h 1268"/>
                    <a:gd name="T12" fmla="*/ 25 w 117"/>
                    <a:gd name="T13" fmla="*/ 15 h 1268"/>
                    <a:gd name="T14" fmla="*/ 35 w 117"/>
                    <a:gd name="T15" fmla="*/ 6 h 1268"/>
                    <a:gd name="T16" fmla="*/ 45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5 h 1268"/>
                    <a:gd name="T28" fmla="*/ 99 w 117"/>
                    <a:gd name="T29" fmla="*/ 24 h 1268"/>
                    <a:gd name="T30" fmla="*/ 106 w 117"/>
                    <a:gd name="T31" fmla="*/ 37 h 1268"/>
                    <a:gd name="T32" fmla="*/ 112 w 117"/>
                    <a:gd name="T33" fmla="*/ 52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2"/>
                      </a:lnTo>
                      <a:lnTo>
                        <a:pt x="9" y="37"/>
                      </a:lnTo>
                      <a:lnTo>
                        <a:pt x="16" y="24"/>
                      </a:lnTo>
                      <a:lnTo>
                        <a:pt x="25" y="15"/>
                      </a:lnTo>
                      <a:lnTo>
                        <a:pt x="35" y="6"/>
                      </a:lnTo>
                      <a:lnTo>
                        <a:pt x="45" y="1"/>
                      </a:lnTo>
                      <a:lnTo>
                        <a:pt x="56" y="0"/>
                      </a:lnTo>
                      <a:lnTo>
                        <a:pt x="56" y="0"/>
                      </a:lnTo>
                      <a:lnTo>
                        <a:pt x="68" y="1"/>
                      </a:lnTo>
                      <a:lnTo>
                        <a:pt x="79" y="6"/>
                      </a:lnTo>
                      <a:lnTo>
                        <a:pt x="90" y="15"/>
                      </a:lnTo>
                      <a:lnTo>
                        <a:pt x="99" y="24"/>
                      </a:lnTo>
                      <a:lnTo>
                        <a:pt x="106" y="37"/>
                      </a:lnTo>
                      <a:lnTo>
                        <a:pt x="112" y="52"/>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93" name="Rectangle 502"/>
                <p:cNvSpPr>
                  <a:spLocks noChangeArrowheads="1"/>
                </p:cNvSpPr>
                <p:nvPr/>
              </p:nvSpPr>
              <p:spPr bwMode="auto">
                <a:xfrm>
                  <a:off x="3953" y="2118"/>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94" name="Freeform 503"/>
                <p:cNvSpPr>
                  <a:spLocks/>
                </p:cNvSpPr>
                <p:nvPr/>
              </p:nvSpPr>
              <p:spPr bwMode="auto">
                <a:xfrm>
                  <a:off x="3962" y="2211"/>
                  <a:ext cx="550" cy="69"/>
                </a:xfrm>
                <a:custGeom>
                  <a:avLst/>
                  <a:gdLst>
                    <a:gd name="T0" fmla="*/ 1650 w 1650"/>
                    <a:gd name="T1" fmla="*/ 0 h 207"/>
                    <a:gd name="T2" fmla="*/ 0 w 1650"/>
                    <a:gd name="T3" fmla="*/ 0 h 207"/>
                    <a:gd name="T4" fmla="*/ 282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2"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151" name="Group 504"/>
              <p:cNvGrpSpPr>
                <a:grpSpLocks/>
              </p:cNvGrpSpPr>
              <p:nvPr/>
            </p:nvGrpSpPr>
            <p:grpSpPr bwMode="auto">
              <a:xfrm>
                <a:off x="3953" y="1727"/>
                <a:ext cx="569" cy="723"/>
                <a:chOff x="3953" y="1727"/>
                <a:chExt cx="569" cy="723"/>
              </a:xfrm>
            </p:grpSpPr>
            <p:sp>
              <p:nvSpPr>
                <p:cNvPr id="177" name="Freeform 505"/>
                <p:cNvSpPr>
                  <a:spLocks/>
                </p:cNvSpPr>
                <p:nvPr/>
              </p:nvSpPr>
              <p:spPr bwMode="auto">
                <a:xfrm>
                  <a:off x="3953" y="1780"/>
                  <a:ext cx="569" cy="230"/>
                </a:xfrm>
                <a:custGeom>
                  <a:avLst/>
                  <a:gdLst>
                    <a:gd name="T0" fmla="*/ 19 w 1707"/>
                    <a:gd name="T1" fmla="*/ 0 h 690"/>
                    <a:gd name="T2" fmla="*/ 0 w 1707"/>
                    <a:gd name="T3" fmla="*/ 43 h 690"/>
                    <a:gd name="T4" fmla="*/ 29 w 1707"/>
                    <a:gd name="T5" fmla="*/ 119 h 690"/>
                    <a:gd name="T6" fmla="*/ 82 w 1707"/>
                    <a:gd name="T7" fmla="*/ 127 h 690"/>
                    <a:gd name="T8" fmla="*/ 323 w 1707"/>
                    <a:gd name="T9" fmla="*/ 289 h 690"/>
                    <a:gd name="T10" fmla="*/ 311 w 1707"/>
                    <a:gd name="T11" fmla="*/ 325 h 690"/>
                    <a:gd name="T12" fmla="*/ 311 w 1707"/>
                    <a:gd name="T13" fmla="*/ 387 h 690"/>
                    <a:gd name="T14" fmla="*/ 337 w 1707"/>
                    <a:gd name="T15" fmla="*/ 415 h 690"/>
                    <a:gd name="T16" fmla="*/ 344 w 1707"/>
                    <a:gd name="T17" fmla="*/ 521 h 690"/>
                    <a:gd name="T18" fmla="*/ 311 w 1707"/>
                    <a:gd name="T19" fmla="*/ 555 h 690"/>
                    <a:gd name="T20" fmla="*/ 309 w 1707"/>
                    <a:gd name="T21" fmla="*/ 623 h 690"/>
                    <a:gd name="T22" fmla="*/ 344 w 1707"/>
                    <a:gd name="T23" fmla="*/ 669 h 690"/>
                    <a:gd name="T24" fmla="*/ 1363 w 1707"/>
                    <a:gd name="T25" fmla="*/ 690 h 690"/>
                    <a:gd name="T26" fmla="*/ 1411 w 1707"/>
                    <a:gd name="T27" fmla="*/ 623 h 690"/>
                    <a:gd name="T28" fmla="*/ 1407 w 1707"/>
                    <a:gd name="T29" fmla="*/ 555 h 690"/>
                    <a:gd name="T30" fmla="*/ 1371 w 1707"/>
                    <a:gd name="T31" fmla="*/ 521 h 690"/>
                    <a:gd name="T32" fmla="*/ 1371 w 1707"/>
                    <a:gd name="T33" fmla="*/ 401 h 690"/>
                    <a:gd name="T34" fmla="*/ 1407 w 1707"/>
                    <a:gd name="T35" fmla="*/ 387 h 690"/>
                    <a:gd name="T36" fmla="*/ 1406 w 1707"/>
                    <a:gd name="T37" fmla="*/ 325 h 690"/>
                    <a:gd name="T38" fmla="*/ 1401 w 1707"/>
                    <a:gd name="T39" fmla="*/ 282 h 690"/>
                    <a:gd name="T40" fmla="*/ 1614 w 1707"/>
                    <a:gd name="T41" fmla="*/ 145 h 690"/>
                    <a:gd name="T42" fmla="*/ 1679 w 1707"/>
                    <a:gd name="T43" fmla="*/ 119 h 690"/>
                    <a:gd name="T44" fmla="*/ 1707 w 1707"/>
                    <a:gd name="T45" fmla="*/ 43 h 690"/>
                    <a:gd name="T46" fmla="*/ 1659 w 1707"/>
                    <a:gd name="T47" fmla="*/ 19 h 690"/>
                    <a:gd name="T48" fmla="*/ 19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19" y="0"/>
                      </a:moveTo>
                      <a:lnTo>
                        <a:pt x="0" y="43"/>
                      </a:lnTo>
                      <a:lnTo>
                        <a:pt x="29" y="119"/>
                      </a:lnTo>
                      <a:lnTo>
                        <a:pt x="82" y="127"/>
                      </a:lnTo>
                      <a:lnTo>
                        <a:pt x="323" y="289"/>
                      </a:lnTo>
                      <a:lnTo>
                        <a:pt x="311" y="325"/>
                      </a:lnTo>
                      <a:lnTo>
                        <a:pt x="311" y="387"/>
                      </a:lnTo>
                      <a:lnTo>
                        <a:pt x="337" y="415"/>
                      </a:lnTo>
                      <a:lnTo>
                        <a:pt x="344" y="521"/>
                      </a:lnTo>
                      <a:lnTo>
                        <a:pt x="311" y="555"/>
                      </a:lnTo>
                      <a:lnTo>
                        <a:pt x="309" y="623"/>
                      </a:lnTo>
                      <a:lnTo>
                        <a:pt x="344" y="669"/>
                      </a:lnTo>
                      <a:lnTo>
                        <a:pt x="1363" y="690"/>
                      </a:lnTo>
                      <a:lnTo>
                        <a:pt x="1411" y="623"/>
                      </a:lnTo>
                      <a:lnTo>
                        <a:pt x="1407" y="555"/>
                      </a:lnTo>
                      <a:lnTo>
                        <a:pt x="1371" y="521"/>
                      </a:lnTo>
                      <a:lnTo>
                        <a:pt x="1371" y="401"/>
                      </a:lnTo>
                      <a:lnTo>
                        <a:pt x="1407" y="387"/>
                      </a:lnTo>
                      <a:lnTo>
                        <a:pt x="1406" y="325"/>
                      </a:lnTo>
                      <a:lnTo>
                        <a:pt x="1401" y="282"/>
                      </a:lnTo>
                      <a:lnTo>
                        <a:pt x="1614" y="145"/>
                      </a:lnTo>
                      <a:lnTo>
                        <a:pt x="1679" y="119"/>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78" name="Rectangle 506"/>
                <p:cNvSpPr>
                  <a:spLocks noChangeArrowheads="1"/>
                </p:cNvSpPr>
                <p:nvPr/>
              </p:nvSpPr>
              <p:spPr bwMode="auto">
                <a:xfrm>
                  <a:off x="4056" y="1909"/>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79" name="Rectangle 507"/>
                <p:cNvSpPr>
                  <a:spLocks noChangeArrowheads="1"/>
                </p:cNvSpPr>
                <p:nvPr/>
              </p:nvSpPr>
              <p:spPr bwMode="auto">
                <a:xfrm>
                  <a:off x="4056" y="1988"/>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80" name="Freeform 508"/>
                <p:cNvSpPr>
                  <a:spLocks/>
                </p:cNvSpPr>
                <p:nvPr/>
              </p:nvSpPr>
              <p:spPr bwMode="auto">
                <a:xfrm>
                  <a:off x="4337"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81" name="Freeform 509"/>
                <p:cNvSpPr>
                  <a:spLocks/>
                </p:cNvSpPr>
                <p:nvPr/>
              </p:nvSpPr>
              <p:spPr bwMode="auto">
                <a:xfrm>
                  <a:off x="4258" y="2027"/>
                  <a:ext cx="40" cy="423"/>
                </a:xfrm>
                <a:custGeom>
                  <a:avLst/>
                  <a:gdLst>
                    <a:gd name="T0" fmla="*/ 0 w 118"/>
                    <a:gd name="T1" fmla="*/ 1268 h 1268"/>
                    <a:gd name="T2" fmla="*/ 0 w 118"/>
                    <a:gd name="T3" fmla="*/ 85 h 1268"/>
                    <a:gd name="T4" fmla="*/ 1 w 118"/>
                    <a:gd name="T5" fmla="*/ 67 h 1268"/>
                    <a:gd name="T6" fmla="*/ 4 w 118"/>
                    <a:gd name="T7" fmla="*/ 51 h 1268"/>
                    <a:gd name="T8" fmla="*/ 9 w 118"/>
                    <a:gd name="T9" fmla="*/ 37 h 1268"/>
                    <a:gd name="T10" fmla="*/ 16 w 118"/>
                    <a:gd name="T11" fmla="*/ 24 h 1268"/>
                    <a:gd name="T12" fmla="*/ 25 w 118"/>
                    <a:gd name="T13" fmla="*/ 14 h 1268"/>
                    <a:gd name="T14" fmla="*/ 35 w 118"/>
                    <a:gd name="T15" fmla="*/ 6 h 1268"/>
                    <a:gd name="T16" fmla="*/ 45 w 118"/>
                    <a:gd name="T17" fmla="*/ 1 h 1268"/>
                    <a:gd name="T18" fmla="*/ 56 w 118"/>
                    <a:gd name="T19" fmla="*/ 0 h 1268"/>
                    <a:gd name="T20" fmla="*/ 56 w 118"/>
                    <a:gd name="T21" fmla="*/ 0 h 1268"/>
                    <a:gd name="T22" fmla="*/ 68 w 118"/>
                    <a:gd name="T23" fmla="*/ 1 h 1268"/>
                    <a:gd name="T24" fmla="*/ 79 w 118"/>
                    <a:gd name="T25" fmla="*/ 6 h 1268"/>
                    <a:gd name="T26" fmla="*/ 90 w 118"/>
                    <a:gd name="T27" fmla="*/ 14 h 1268"/>
                    <a:gd name="T28" fmla="*/ 100 w 118"/>
                    <a:gd name="T29" fmla="*/ 24 h 1268"/>
                    <a:gd name="T30" fmla="*/ 107 w 118"/>
                    <a:gd name="T31" fmla="*/ 37 h 1268"/>
                    <a:gd name="T32" fmla="*/ 113 w 118"/>
                    <a:gd name="T33" fmla="*/ 51 h 1268"/>
                    <a:gd name="T34" fmla="*/ 117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100" y="24"/>
                      </a:lnTo>
                      <a:lnTo>
                        <a:pt x="107" y="37"/>
                      </a:lnTo>
                      <a:lnTo>
                        <a:pt x="113" y="51"/>
                      </a:lnTo>
                      <a:lnTo>
                        <a:pt x="117"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82" name="Freeform 510"/>
                <p:cNvSpPr>
                  <a:spLocks/>
                </p:cNvSpPr>
                <p:nvPr/>
              </p:nvSpPr>
              <p:spPr bwMode="auto">
                <a:xfrm>
                  <a:off x="4180" y="2027"/>
                  <a:ext cx="39" cy="423"/>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0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0"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83" name="Freeform 511"/>
                <p:cNvSpPr>
                  <a:spLocks/>
                </p:cNvSpPr>
                <p:nvPr/>
              </p:nvSpPr>
              <p:spPr bwMode="auto">
                <a:xfrm>
                  <a:off x="4102" y="2027"/>
                  <a:ext cx="39" cy="423"/>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6 w 117"/>
                    <a:gd name="T11" fmla="*/ 24 h 1268"/>
                    <a:gd name="T12" fmla="*/ 25 w 117"/>
                    <a:gd name="T13" fmla="*/ 14 h 1268"/>
                    <a:gd name="T14" fmla="*/ 35 w 117"/>
                    <a:gd name="T15" fmla="*/ 6 h 1268"/>
                    <a:gd name="T16" fmla="*/ 45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84" name="Rectangle 512"/>
                <p:cNvSpPr>
                  <a:spLocks noChangeArrowheads="1"/>
                </p:cNvSpPr>
                <p:nvPr/>
              </p:nvSpPr>
              <p:spPr bwMode="auto">
                <a:xfrm>
                  <a:off x="3953" y="1727"/>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85" name="Freeform 513"/>
                <p:cNvSpPr>
                  <a:spLocks/>
                </p:cNvSpPr>
                <p:nvPr/>
              </p:nvSpPr>
              <p:spPr bwMode="auto">
                <a:xfrm>
                  <a:off x="3962" y="1820"/>
                  <a:ext cx="550" cy="69"/>
                </a:xfrm>
                <a:custGeom>
                  <a:avLst/>
                  <a:gdLst>
                    <a:gd name="T0" fmla="*/ 1650 w 1650"/>
                    <a:gd name="T1" fmla="*/ 0 h 206"/>
                    <a:gd name="T2" fmla="*/ 0 w 1650"/>
                    <a:gd name="T3" fmla="*/ 0 h 206"/>
                    <a:gd name="T4" fmla="*/ 282 w 1650"/>
                    <a:gd name="T5" fmla="*/ 206 h 206"/>
                    <a:gd name="T6" fmla="*/ 1377 w 1650"/>
                    <a:gd name="T7" fmla="*/ 206 h 206"/>
                    <a:gd name="T8" fmla="*/ 1650 w 1650"/>
                    <a:gd name="T9" fmla="*/ 0 h 206"/>
                  </a:gdLst>
                  <a:ahLst/>
                  <a:cxnLst>
                    <a:cxn ang="0">
                      <a:pos x="T0" y="T1"/>
                    </a:cxn>
                    <a:cxn ang="0">
                      <a:pos x="T2" y="T3"/>
                    </a:cxn>
                    <a:cxn ang="0">
                      <a:pos x="T4" y="T5"/>
                    </a:cxn>
                    <a:cxn ang="0">
                      <a:pos x="T6" y="T7"/>
                    </a:cxn>
                    <a:cxn ang="0">
                      <a:pos x="T8" y="T9"/>
                    </a:cxn>
                  </a:cxnLst>
                  <a:rect l="0" t="0" r="r" b="b"/>
                  <a:pathLst>
                    <a:path w="1650" h="206">
                      <a:moveTo>
                        <a:pt x="1650" y="0"/>
                      </a:moveTo>
                      <a:lnTo>
                        <a:pt x="0" y="0"/>
                      </a:lnTo>
                      <a:lnTo>
                        <a:pt x="282" y="206"/>
                      </a:lnTo>
                      <a:lnTo>
                        <a:pt x="1377" y="206"/>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152" name="Group 514"/>
              <p:cNvGrpSpPr>
                <a:grpSpLocks/>
              </p:cNvGrpSpPr>
              <p:nvPr/>
            </p:nvGrpSpPr>
            <p:grpSpPr bwMode="auto">
              <a:xfrm>
                <a:off x="3953" y="3155"/>
                <a:ext cx="569" cy="724"/>
                <a:chOff x="3953" y="3155"/>
                <a:chExt cx="569" cy="724"/>
              </a:xfrm>
            </p:grpSpPr>
            <p:sp>
              <p:nvSpPr>
                <p:cNvPr id="168" name="Freeform 515"/>
                <p:cNvSpPr>
                  <a:spLocks/>
                </p:cNvSpPr>
                <p:nvPr/>
              </p:nvSpPr>
              <p:spPr bwMode="auto">
                <a:xfrm>
                  <a:off x="3953" y="3208"/>
                  <a:ext cx="569" cy="230"/>
                </a:xfrm>
                <a:custGeom>
                  <a:avLst/>
                  <a:gdLst>
                    <a:gd name="T0" fmla="*/ 19 w 1707"/>
                    <a:gd name="T1" fmla="*/ 0 h 691"/>
                    <a:gd name="T2" fmla="*/ 0 w 1707"/>
                    <a:gd name="T3" fmla="*/ 43 h 691"/>
                    <a:gd name="T4" fmla="*/ 29 w 1707"/>
                    <a:gd name="T5" fmla="*/ 119 h 691"/>
                    <a:gd name="T6" fmla="*/ 82 w 1707"/>
                    <a:gd name="T7" fmla="*/ 127 h 691"/>
                    <a:gd name="T8" fmla="*/ 323 w 1707"/>
                    <a:gd name="T9" fmla="*/ 290 h 691"/>
                    <a:gd name="T10" fmla="*/ 311 w 1707"/>
                    <a:gd name="T11" fmla="*/ 326 h 691"/>
                    <a:gd name="T12" fmla="*/ 311 w 1707"/>
                    <a:gd name="T13" fmla="*/ 387 h 691"/>
                    <a:gd name="T14" fmla="*/ 337 w 1707"/>
                    <a:gd name="T15" fmla="*/ 416 h 691"/>
                    <a:gd name="T16" fmla="*/ 344 w 1707"/>
                    <a:gd name="T17" fmla="*/ 522 h 691"/>
                    <a:gd name="T18" fmla="*/ 311 w 1707"/>
                    <a:gd name="T19" fmla="*/ 555 h 691"/>
                    <a:gd name="T20" fmla="*/ 309 w 1707"/>
                    <a:gd name="T21" fmla="*/ 624 h 691"/>
                    <a:gd name="T22" fmla="*/ 344 w 1707"/>
                    <a:gd name="T23" fmla="*/ 670 h 691"/>
                    <a:gd name="T24" fmla="*/ 1363 w 1707"/>
                    <a:gd name="T25" fmla="*/ 691 h 691"/>
                    <a:gd name="T26" fmla="*/ 1411 w 1707"/>
                    <a:gd name="T27" fmla="*/ 624 h 691"/>
                    <a:gd name="T28" fmla="*/ 1407 w 1707"/>
                    <a:gd name="T29" fmla="*/ 555 h 691"/>
                    <a:gd name="T30" fmla="*/ 1371 w 1707"/>
                    <a:gd name="T31" fmla="*/ 522 h 691"/>
                    <a:gd name="T32" fmla="*/ 1371 w 1707"/>
                    <a:gd name="T33" fmla="*/ 401 h 691"/>
                    <a:gd name="T34" fmla="*/ 1407 w 1707"/>
                    <a:gd name="T35" fmla="*/ 387 h 691"/>
                    <a:gd name="T36" fmla="*/ 1406 w 1707"/>
                    <a:gd name="T37" fmla="*/ 326 h 691"/>
                    <a:gd name="T38" fmla="*/ 1401 w 1707"/>
                    <a:gd name="T39" fmla="*/ 282 h 691"/>
                    <a:gd name="T40" fmla="*/ 1614 w 1707"/>
                    <a:gd name="T41" fmla="*/ 145 h 691"/>
                    <a:gd name="T42" fmla="*/ 1679 w 1707"/>
                    <a:gd name="T43" fmla="*/ 119 h 691"/>
                    <a:gd name="T44" fmla="*/ 1707 w 1707"/>
                    <a:gd name="T45" fmla="*/ 43 h 691"/>
                    <a:gd name="T46" fmla="*/ 1659 w 1707"/>
                    <a:gd name="T47" fmla="*/ 19 h 691"/>
                    <a:gd name="T48" fmla="*/ 19 w 1707"/>
                    <a:gd name="T4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1">
                      <a:moveTo>
                        <a:pt x="19" y="0"/>
                      </a:moveTo>
                      <a:lnTo>
                        <a:pt x="0" y="43"/>
                      </a:lnTo>
                      <a:lnTo>
                        <a:pt x="29" y="119"/>
                      </a:lnTo>
                      <a:lnTo>
                        <a:pt x="82" y="127"/>
                      </a:lnTo>
                      <a:lnTo>
                        <a:pt x="323" y="290"/>
                      </a:lnTo>
                      <a:lnTo>
                        <a:pt x="311" y="326"/>
                      </a:lnTo>
                      <a:lnTo>
                        <a:pt x="311" y="387"/>
                      </a:lnTo>
                      <a:lnTo>
                        <a:pt x="337" y="416"/>
                      </a:lnTo>
                      <a:lnTo>
                        <a:pt x="344" y="522"/>
                      </a:lnTo>
                      <a:lnTo>
                        <a:pt x="311" y="555"/>
                      </a:lnTo>
                      <a:lnTo>
                        <a:pt x="309" y="624"/>
                      </a:lnTo>
                      <a:lnTo>
                        <a:pt x="344" y="670"/>
                      </a:lnTo>
                      <a:lnTo>
                        <a:pt x="1363" y="691"/>
                      </a:lnTo>
                      <a:lnTo>
                        <a:pt x="1411" y="624"/>
                      </a:lnTo>
                      <a:lnTo>
                        <a:pt x="1407" y="555"/>
                      </a:lnTo>
                      <a:lnTo>
                        <a:pt x="1371" y="522"/>
                      </a:lnTo>
                      <a:lnTo>
                        <a:pt x="1371" y="401"/>
                      </a:lnTo>
                      <a:lnTo>
                        <a:pt x="1407" y="387"/>
                      </a:lnTo>
                      <a:lnTo>
                        <a:pt x="1406" y="326"/>
                      </a:lnTo>
                      <a:lnTo>
                        <a:pt x="1401" y="282"/>
                      </a:lnTo>
                      <a:lnTo>
                        <a:pt x="1614" y="145"/>
                      </a:lnTo>
                      <a:lnTo>
                        <a:pt x="1679" y="119"/>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69" name="Rectangle 516"/>
                <p:cNvSpPr>
                  <a:spLocks noChangeArrowheads="1"/>
                </p:cNvSpPr>
                <p:nvPr/>
              </p:nvSpPr>
              <p:spPr bwMode="auto">
                <a:xfrm>
                  <a:off x="4056" y="3337"/>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70" name="Rectangle 517"/>
                <p:cNvSpPr>
                  <a:spLocks noChangeArrowheads="1"/>
                </p:cNvSpPr>
                <p:nvPr/>
              </p:nvSpPr>
              <p:spPr bwMode="auto">
                <a:xfrm>
                  <a:off x="4056" y="341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71" name="Freeform 518"/>
                <p:cNvSpPr>
                  <a:spLocks/>
                </p:cNvSpPr>
                <p:nvPr/>
              </p:nvSpPr>
              <p:spPr bwMode="auto">
                <a:xfrm>
                  <a:off x="4337"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6 w 117"/>
                    <a:gd name="T11" fmla="*/ 24 h 1270"/>
                    <a:gd name="T12" fmla="*/ 24 w 117"/>
                    <a:gd name="T13" fmla="*/ 14 h 1270"/>
                    <a:gd name="T14" fmla="*/ 34 w 117"/>
                    <a:gd name="T15" fmla="*/ 6 h 1270"/>
                    <a:gd name="T16" fmla="*/ 45 w 117"/>
                    <a:gd name="T17" fmla="*/ 1 h 1270"/>
                    <a:gd name="T18" fmla="*/ 57 w 117"/>
                    <a:gd name="T19" fmla="*/ 0 h 1270"/>
                    <a:gd name="T20" fmla="*/ 57 w 117"/>
                    <a:gd name="T21" fmla="*/ 0 h 1270"/>
                    <a:gd name="T22" fmla="*/ 69 w 117"/>
                    <a:gd name="T23" fmla="*/ 1 h 1270"/>
                    <a:gd name="T24" fmla="*/ 80 w 117"/>
                    <a:gd name="T25" fmla="*/ 6 h 1270"/>
                    <a:gd name="T26" fmla="*/ 91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72" name="Freeform 519"/>
                <p:cNvSpPr>
                  <a:spLocks/>
                </p:cNvSpPr>
                <p:nvPr/>
              </p:nvSpPr>
              <p:spPr bwMode="auto">
                <a:xfrm>
                  <a:off x="4258" y="3455"/>
                  <a:ext cx="40" cy="424"/>
                </a:xfrm>
                <a:custGeom>
                  <a:avLst/>
                  <a:gdLst>
                    <a:gd name="T0" fmla="*/ 0 w 118"/>
                    <a:gd name="T1" fmla="*/ 1270 h 1270"/>
                    <a:gd name="T2" fmla="*/ 0 w 118"/>
                    <a:gd name="T3" fmla="*/ 85 h 1270"/>
                    <a:gd name="T4" fmla="*/ 1 w 118"/>
                    <a:gd name="T5" fmla="*/ 67 h 1270"/>
                    <a:gd name="T6" fmla="*/ 4 w 118"/>
                    <a:gd name="T7" fmla="*/ 51 h 1270"/>
                    <a:gd name="T8" fmla="*/ 9 w 118"/>
                    <a:gd name="T9" fmla="*/ 37 h 1270"/>
                    <a:gd name="T10" fmla="*/ 16 w 118"/>
                    <a:gd name="T11" fmla="*/ 24 h 1270"/>
                    <a:gd name="T12" fmla="*/ 25 w 118"/>
                    <a:gd name="T13" fmla="*/ 14 h 1270"/>
                    <a:gd name="T14" fmla="*/ 35 w 118"/>
                    <a:gd name="T15" fmla="*/ 6 h 1270"/>
                    <a:gd name="T16" fmla="*/ 45 w 118"/>
                    <a:gd name="T17" fmla="*/ 1 h 1270"/>
                    <a:gd name="T18" fmla="*/ 56 w 118"/>
                    <a:gd name="T19" fmla="*/ 0 h 1270"/>
                    <a:gd name="T20" fmla="*/ 56 w 118"/>
                    <a:gd name="T21" fmla="*/ 0 h 1270"/>
                    <a:gd name="T22" fmla="*/ 68 w 118"/>
                    <a:gd name="T23" fmla="*/ 1 h 1270"/>
                    <a:gd name="T24" fmla="*/ 79 w 118"/>
                    <a:gd name="T25" fmla="*/ 6 h 1270"/>
                    <a:gd name="T26" fmla="*/ 90 w 118"/>
                    <a:gd name="T27" fmla="*/ 14 h 1270"/>
                    <a:gd name="T28" fmla="*/ 100 w 118"/>
                    <a:gd name="T29" fmla="*/ 24 h 1270"/>
                    <a:gd name="T30" fmla="*/ 107 w 118"/>
                    <a:gd name="T31" fmla="*/ 37 h 1270"/>
                    <a:gd name="T32" fmla="*/ 113 w 118"/>
                    <a:gd name="T33" fmla="*/ 51 h 1270"/>
                    <a:gd name="T34" fmla="*/ 117 w 118"/>
                    <a:gd name="T35" fmla="*/ 67 h 1270"/>
                    <a:gd name="T36" fmla="*/ 118 w 118"/>
                    <a:gd name="T37" fmla="*/ 85 h 1270"/>
                    <a:gd name="T38" fmla="*/ 118 w 118"/>
                    <a:gd name="T39" fmla="*/ 1270 h 1270"/>
                    <a:gd name="T40" fmla="*/ 0 w 118"/>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70">
                      <a:moveTo>
                        <a:pt x="0" y="1270"/>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100" y="24"/>
                      </a:lnTo>
                      <a:lnTo>
                        <a:pt x="107" y="37"/>
                      </a:lnTo>
                      <a:lnTo>
                        <a:pt x="113" y="51"/>
                      </a:lnTo>
                      <a:lnTo>
                        <a:pt x="117" y="67"/>
                      </a:lnTo>
                      <a:lnTo>
                        <a:pt x="118" y="85"/>
                      </a:lnTo>
                      <a:lnTo>
                        <a:pt x="118"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73" name="Freeform 520"/>
                <p:cNvSpPr>
                  <a:spLocks/>
                </p:cNvSpPr>
                <p:nvPr/>
              </p:nvSpPr>
              <p:spPr bwMode="auto">
                <a:xfrm>
                  <a:off x="4180" y="3455"/>
                  <a:ext cx="39" cy="424"/>
                </a:xfrm>
                <a:custGeom>
                  <a:avLst/>
                  <a:gdLst>
                    <a:gd name="T0" fmla="*/ 0 w 117"/>
                    <a:gd name="T1" fmla="*/ 1270 h 1270"/>
                    <a:gd name="T2" fmla="*/ 0 w 117"/>
                    <a:gd name="T3" fmla="*/ 85 h 1270"/>
                    <a:gd name="T4" fmla="*/ 1 w 117"/>
                    <a:gd name="T5" fmla="*/ 67 h 1270"/>
                    <a:gd name="T6" fmla="*/ 5 w 117"/>
                    <a:gd name="T7" fmla="*/ 51 h 1270"/>
                    <a:gd name="T8" fmla="*/ 10 w 117"/>
                    <a:gd name="T9" fmla="*/ 37 h 1270"/>
                    <a:gd name="T10" fmla="*/ 16 w 117"/>
                    <a:gd name="T11" fmla="*/ 24 h 1270"/>
                    <a:gd name="T12" fmla="*/ 24 w 117"/>
                    <a:gd name="T13" fmla="*/ 14 h 1270"/>
                    <a:gd name="T14" fmla="*/ 34 w 117"/>
                    <a:gd name="T15" fmla="*/ 6 h 1270"/>
                    <a:gd name="T16" fmla="*/ 45 w 117"/>
                    <a:gd name="T17" fmla="*/ 1 h 1270"/>
                    <a:gd name="T18" fmla="*/ 57 w 117"/>
                    <a:gd name="T19" fmla="*/ 0 h 1270"/>
                    <a:gd name="T20" fmla="*/ 57 w 117"/>
                    <a:gd name="T21" fmla="*/ 0 h 1270"/>
                    <a:gd name="T22" fmla="*/ 69 w 117"/>
                    <a:gd name="T23" fmla="*/ 1 h 1270"/>
                    <a:gd name="T24" fmla="*/ 80 w 117"/>
                    <a:gd name="T25" fmla="*/ 6 h 1270"/>
                    <a:gd name="T26" fmla="*/ 90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0"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74" name="Freeform 521"/>
                <p:cNvSpPr>
                  <a:spLocks/>
                </p:cNvSpPr>
                <p:nvPr/>
              </p:nvSpPr>
              <p:spPr bwMode="auto">
                <a:xfrm>
                  <a:off x="4102" y="3455"/>
                  <a:ext cx="39" cy="424"/>
                </a:xfrm>
                <a:custGeom>
                  <a:avLst/>
                  <a:gdLst>
                    <a:gd name="T0" fmla="*/ 0 w 117"/>
                    <a:gd name="T1" fmla="*/ 1270 h 1270"/>
                    <a:gd name="T2" fmla="*/ 0 w 117"/>
                    <a:gd name="T3" fmla="*/ 85 h 1270"/>
                    <a:gd name="T4" fmla="*/ 1 w 117"/>
                    <a:gd name="T5" fmla="*/ 67 h 1270"/>
                    <a:gd name="T6" fmla="*/ 4 w 117"/>
                    <a:gd name="T7" fmla="*/ 51 h 1270"/>
                    <a:gd name="T8" fmla="*/ 9 w 117"/>
                    <a:gd name="T9" fmla="*/ 37 h 1270"/>
                    <a:gd name="T10" fmla="*/ 16 w 117"/>
                    <a:gd name="T11" fmla="*/ 24 h 1270"/>
                    <a:gd name="T12" fmla="*/ 25 w 117"/>
                    <a:gd name="T13" fmla="*/ 14 h 1270"/>
                    <a:gd name="T14" fmla="*/ 35 w 117"/>
                    <a:gd name="T15" fmla="*/ 6 h 1270"/>
                    <a:gd name="T16" fmla="*/ 45 w 117"/>
                    <a:gd name="T17" fmla="*/ 1 h 1270"/>
                    <a:gd name="T18" fmla="*/ 56 w 117"/>
                    <a:gd name="T19" fmla="*/ 0 h 1270"/>
                    <a:gd name="T20" fmla="*/ 56 w 117"/>
                    <a:gd name="T21" fmla="*/ 0 h 1270"/>
                    <a:gd name="T22" fmla="*/ 68 w 117"/>
                    <a:gd name="T23" fmla="*/ 1 h 1270"/>
                    <a:gd name="T24" fmla="*/ 79 w 117"/>
                    <a:gd name="T25" fmla="*/ 6 h 1270"/>
                    <a:gd name="T26" fmla="*/ 90 w 117"/>
                    <a:gd name="T27" fmla="*/ 14 h 1270"/>
                    <a:gd name="T28" fmla="*/ 99 w 117"/>
                    <a:gd name="T29" fmla="*/ 24 h 1270"/>
                    <a:gd name="T30" fmla="*/ 106 w 117"/>
                    <a:gd name="T31" fmla="*/ 37 h 1270"/>
                    <a:gd name="T32" fmla="*/ 112 w 117"/>
                    <a:gd name="T33" fmla="*/ 51 h 1270"/>
                    <a:gd name="T34" fmla="*/ 116 w 117"/>
                    <a:gd name="T35" fmla="*/ 67 h 1270"/>
                    <a:gd name="T36" fmla="*/ 117 w 117"/>
                    <a:gd name="T37" fmla="*/ 85 h 1270"/>
                    <a:gd name="T38" fmla="*/ 117 w 117"/>
                    <a:gd name="T39" fmla="*/ 1270 h 1270"/>
                    <a:gd name="T40" fmla="*/ 0 w 117"/>
                    <a:gd name="T41" fmla="*/ 127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70">
                      <a:moveTo>
                        <a:pt x="0" y="1270"/>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99" y="24"/>
                      </a:lnTo>
                      <a:lnTo>
                        <a:pt x="106" y="37"/>
                      </a:lnTo>
                      <a:lnTo>
                        <a:pt x="112" y="51"/>
                      </a:lnTo>
                      <a:lnTo>
                        <a:pt x="116" y="67"/>
                      </a:lnTo>
                      <a:lnTo>
                        <a:pt x="117" y="85"/>
                      </a:lnTo>
                      <a:lnTo>
                        <a:pt x="117" y="1270"/>
                      </a:lnTo>
                      <a:lnTo>
                        <a:pt x="0" y="127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75" name="Rectangle 522"/>
                <p:cNvSpPr>
                  <a:spLocks noChangeArrowheads="1"/>
                </p:cNvSpPr>
                <p:nvPr/>
              </p:nvSpPr>
              <p:spPr bwMode="auto">
                <a:xfrm>
                  <a:off x="3953" y="3155"/>
                  <a:ext cx="569" cy="6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76" name="Freeform 523"/>
                <p:cNvSpPr>
                  <a:spLocks/>
                </p:cNvSpPr>
                <p:nvPr/>
              </p:nvSpPr>
              <p:spPr bwMode="auto">
                <a:xfrm>
                  <a:off x="3962" y="3248"/>
                  <a:ext cx="550" cy="69"/>
                </a:xfrm>
                <a:custGeom>
                  <a:avLst/>
                  <a:gdLst>
                    <a:gd name="T0" fmla="*/ 1650 w 1650"/>
                    <a:gd name="T1" fmla="*/ 0 h 207"/>
                    <a:gd name="T2" fmla="*/ 0 w 1650"/>
                    <a:gd name="T3" fmla="*/ 0 h 207"/>
                    <a:gd name="T4" fmla="*/ 282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2"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grpSp>
            <p:nvGrpSpPr>
              <p:cNvPr id="153" name="Group 524"/>
              <p:cNvGrpSpPr>
                <a:grpSpLocks/>
              </p:cNvGrpSpPr>
              <p:nvPr/>
            </p:nvGrpSpPr>
            <p:grpSpPr bwMode="auto">
              <a:xfrm>
                <a:off x="3953" y="2505"/>
                <a:ext cx="569" cy="723"/>
                <a:chOff x="3953" y="2505"/>
                <a:chExt cx="569" cy="723"/>
              </a:xfrm>
            </p:grpSpPr>
            <p:sp>
              <p:nvSpPr>
                <p:cNvPr id="159" name="Freeform 525"/>
                <p:cNvSpPr>
                  <a:spLocks/>
                </p:cNvSpPr>
                <p:nvPr/>
              </p:nvSpPr>
              <p:spPr bwMode="auto">
                <a:xfrm>
                  <a:off x="3953" y="2559"/>
                  <a:ext cx="569" cy="230"/>
                </a:xfrm>
                <a:custGeom>
                  <a:avLst/>
                  <a:gdLst>
                    <a:gd name="T0" fmla="*/ 19 w 1707"/>
                    <a:gd name="T1" fmla="*/ 0 h 690"/>
                    <a:gd name="T2" fmla="*/ 0 w 1707"/>
                    <a:gd name="T3" fmla="*/ 43 h 690"/>
                    <a:gd name="T4" fmla="*/ 29 w 1707"/>
                    <a:gd name="T5" fmla="*/ 118 h 690"/>
                    <a:gd name="T6" fmla="*/ 82 w 1707"/>
                    <a:gd name="T7" fmla="*/ 127 h 690"/>
                    <a:gd name="T8" fmla="*/ 323 w 1707"/>
                    <a:gd name="T9" fmla="*/ 289 h 690"/>
                    <a:gd name="T10" fmla="*/ 311 w 1707"/>
                    <a:gd name="T11" fmla="*/ 325 h 690"/>
                    <a:gd name="T12" fmla="*/ 311 w 1707"/>
                    <a:gd name="T13" fmla="*/ 386 h 690"/>
                    <a:gd name="T14" fmla="*/ 337 w 1707"/>
                    <a:gd name="T15" fmla="*/ 415 h 690"/>
                    <a:gd name="T16" fmla="*/ 344 w 1707"/>
                    <a:gd name="T17" fmla="*/ 521 h 690"/>
                    <a:gd name="T18" fmla="*/ 311 w 1707"/>
                    <a:gd name="T19" fmla="*/ 554 h 690"/>
                    <a:gd name="T20" fmla="*/ 309 w 1707"/>
                    <a:gd name="T21" fmla="*/ 623 h 690"/>
                    <a:gd name="T22" fmla="*/ 344 w 1707"/>
                    <a:gd name="T23" fmla="*/ 669 h 690"/>
                    <a:gd name="T24" fmla="*/ 1363 w 1707"/>
                    <a:gd name="T25" fmla="*/ 690 h 690"/>
                    <a:gd name="T26" fmla="*/ 1411 w 1707"/>
                    <a:gd name="T27" fmla="*/ 623 h 690"/>
                    <a:gd name="T28" fmla="*/ 1407 w 1707"/>
                    <a:gd name="T29" fmla="*/ 554 h 690"/>
                    <a:gd name="T30" fmla="*/ 1371 w 1707"/>
                    <a:gd name="T31" fmla="*/ 521 h 690"/>
                    <a:gd name="T32" fmla="*/ 1371 w 1707"/>
                    <a:gd name="T33" fmla="*/ 401 h 690"/>
                    <a:gd name="T34" fmla="*/ 1407 w 1707"/>
                    <a:gd name="T35" fmla="*/ 386 h 690"/>
                    <a:gd name="T36" fmla="*/ 1406 w 1707"/>
                    <a:gd name="T37" fmla="*/ 325 h 690"/>
                    <a:gd name="T38" fmla="*/ 1401 w 1707"/>
                    <a:gd name="T39" fmla="*/ 282 h 690"/>
                    <a:gd name="T40" fmla="*/ 1614 w 1707"/>
                    <a:gd name="T41" fmla="*/ 145 h 690"/>
                    <a:gd name="T42" fmla="*/ 1679 w 1707"/>
                    <a:gd name="T43" fmla="*/ 118 h 690"/>
                    <a:gd name="T44" fmla="*/ 1707 w 1707"/>
                    <a:gd name="T45" fmla="*/ 43 h 690"/>
                    <a:gd name="T46" fmla="*/ 1659 w 1707"/>
                    <a:gd name="T47" fmla="*/ 19 h 690"/>
                    <a:gd name="T48" fmla="*/ 19 w 1707"/>
                    <a:gd name="T49"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7" h="690">
                      <a:moveTo>
                        <a:pt x="19" y="0"/>
                      </a:moveTo>
                      <a:lnTo>
                        <a:pt x="0" y="43"/>
                      </a:lnTo>
                      <a:lnTo>
                        <a:pt x="29" y="118"/>
                      </a:lnTo>
                      <a:lnTo>
                        <a:pt x="82" y="127"/>
                      </a:lnTo>
                      <a:lnTo>
                        <a:pt x="323" y="289"/>
                      </a:lnTo>
                      <a:lnTo>
                        <a:pt x="311" y="325"/>
                      </a:lnTo>
                      <a:lnTo>
                        <a:pt x="311" y="386"/>
                      </a:lnTo>
                      <a:lnTo>
                        <a:pt x="337" y="415"/>
                      </a:lnTo>
                      <a:lnTo>
                        <a:pt x="344" y="521"/>
                      </a:lnTo>
                      <a:lnTo>
                        <a:pt x="311" y="554"/>
                      </a:lnTo>
                      <a:lnTo>
                        <a:pt x="309" y="623"/>
                      </a:lnTo>
                      <a:lnTo>
                        <a:pt x="344" y="669"/>
                      </a:lnTo>
                      <a:lnTo>
                        <a:pt x="1363" y="690"/>
                      </a:lnTo>
                      <a:lnTo>
                        <a:pt x="1411" y="623"/>
                      </a:lnTo>
                      <a:lnTo>
                        <a:pt x="1407" y="554"/>
                      </a:lnTo>
                      <a:lnTo>
                        <a:pt x="1371" y="521"/>
                      </a:lnTo>
                      <a:lnTo>
                        <a:pt x="1371" y="401"/>
                      </a:lnTo>
                      <a:lnTo>
                        <a:pt x="1407" y="386"/>
                      </a:lnTo>
                      <a:lnTo>
                        <a:pt x="1406" y="325"/>
                      </a:lnTo>
                      <a:lnTo>
                        <a:pt x="1401" y="282"/>
                      </a:lnTo>
                      <a:lnTo>
                        <a:pt x="1614" y="145"/>
                      </a:lnTo>
                      <a:lnTo>
                        <a:pt x="1679" y="118"/>
                      </a:lnTo>
                      <a:lnTo>
                        <a:pt x="1707" y="43"/>
                      </a:lnTo>
                      <a:lnTo>
                        <a:pt x="1659" y="19"/>
                      </a:lnTo>
                      <a:lnTo>
                        <a:pt x="1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60" name="Rectangle 526"/>
                <p:cNvSpPr>
                  <a:spLocks noChangeArrowheads="1"/>
                </p:cNvSpPr>
                <p:nvPr/>
              </p:nvSpPr>
              <p:spPr bwMode="auto">
                <a:xfrm>
                  <a:off x="4056" y="2687"/>
                  <a:ext cx="366" cy="56"/>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61" name="Rectangle 527"/>
                <p:cNvSpPr>
                  <a:spLocks noChangeArrowheads="1"/>
                </p:cNvSpPr>
                <p:nvPr/>
              </p:nvSpPr>
              <p:spPr bwMode="auto">
                <a:xfrm>
                  <a:off x="4056" y="2766"/>
                  <a:ext cx="367" cy="461"/>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62" name="Freeform 528"/>
                <p:cNvSpPr>
                  <a:spLocks/>
                </p:cNvSpPr>
                <p:nvPr/>
              </p:nvSpPr>
              <p:spPr bwMode="auto">
                <a:xfrm>
                  <a:off x="4337"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1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1"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63" name="Freeform 529"/>
                <p:cNvSpPr>
                  <a:spLocks/>
                </p:cNvSpPr>
                <p:nvPr/>
              </p:nvSpPr>
              <p:spPr bwMode="auto">
                <a:xfrm>
                  <a:off x="4258" y="2806"/>
                  <a:ext cx="40" cy="422"/>
                </a:xfrm>
                <a:custGeom>
                  <a:avLst/>
                  <a:gdLst>
                    <a:gd name="T0" fmla="*/ 0 w 118"/>
                    <a:gd name="T1" fmla="*/ 1268 h 1268"/>
                    <a:gd name="T2" fmla="*/ 0 w 118"/>
                    <a:gd name="T3" fmla="*/ 85 h 1268"/>
                    <a:gd name="T4" fmla="*/ 1 w 118"/>
                    <a:gd name="T5" fmla="*/ 67 h 1268"/>
                    <a:gd name="T6" fmla="*/ 4 w 118"/>
                    <a:gd name="T7" fmla="*/ 51 h 1268"/>
                    <a:gd name="T8" fmla="*/ 9 w 118"/>
                    <a:gd name="T9" fmla="*/ 37 h 1268"/>
                    <a:gd name="T10" fmla="*/ 16 w 118"/>
                    <a:gd name="T11" fmla="*/ 24 h 1268"/>
                    <a:gd name="T12" fmla="*/ 25 w 118"/>
                    <a:gd name="T13" fmla="*/ 14 h 1268"/>
                    <a:gd name="T14" fmla="*/ 35 w 118"/>
                    <a:gd name="T15" fmla="*/ 6 h 1268"/>
                    <a:gd name="T16" fmla="*/ 45 w 118"/>
                    <a:gd name="T17" fmla="*/ 1 h 1268"/>
                    <a:gd name="T18" fmla="*/ 56 w 118"/>
                    <a:gd name="T19" fmla="*/ 0 h 1268"/>
                    <a:gd name="T20" fmla="*/ 56 w 118"/>
                    <a:gd name="T21" fmla="*/ 0 h 1268"/>
                    <a:gd name="T22" fmla="*/ 68 w 118"/>
                    <a:gd name="T23" fmla="*/ 1 h 1268"/>
                    <a:gd name="T24" fmla="*/ 79 w 118"/>
                    <a:gd name="T25" fmla="*/ 6 h 1268"/>
                    <a:gd name="T26" fmla="*/ 90 w 118"/>
                    <a:gd name="T27" fmla="*/ 14 h 1268"/>
                    <a:gd name="T28" fmla="*/ 100 w 118"/>
                    <a:gd name="T29" fmla="*/ 24 h 1268"/>
                    <a:gd name="T30" fmla="*/ 107 w 118"/>
                    <a:gd name="T31" fmla="*/ 37 h 1268"/>
                    <a:gd name="T32" fmla="*/ 113 w 118"/>
                    <a:gd name="T33" fmla="*/ 51 h 1268"/>
                    <a:gd name="T34" fmla="*/ 117 w 118"/>
                    <a:gd name="T35" fmla="*/ 67 h 1268"/>
                    <a:gd name="T36" fmla="*/ 118 w 118"/>
                    <a:gd name="T37" fmla="*/ 85 h 1268"/>
                    <a:gd name="T38" fmla="*/ 118 w 118"/>
                    <a:gd name="T39" fmla="*/ 1268 h 1268"/>
                    <a:gd name="T40" fmla="*/ 0 w 118"/>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268">
                      <a:moveTo>
                        <a:pt x="0" y="1268"/>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100" y="24"/>
                      </a:lnTo>
                      <a:lnTo>
                        <a:pt x="107" y="37"/>
                      </a:lnTo>
                      <a:lnTo>
                        <a:pt x="113" y="51"/>
                      </a:lnTo>
                      <a:lnTo>
                        <a:pt x="117" y="67"/>
                      </a:lnTo>
                      <a:lnTo>
                        <a:pt x="118" y="85"/>
                      </a:lnTo>
                      <a:lnTo>
                        <a:pt x="118"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64" name="Freeform 530"/>
                <p:cNvSpPr>
                  <a:spLocks/>
                </p:cNvSpPr>
                <p:nvPr/>
              </p:nvSpPr>
              <p:spPr bwMode="auto">
                <a:xfrm>
                  <a:off x="4180" y="2806"/>
                  <a:ext cx="39" cy="422"/>
                </a:xfrm>
                <a:custGeom>
                  <a:avLst/>
                  <a:gdLst>
                    <a:gd name="T0" fmla="*/ 0 w 117"/>
                    <a:gd name="T1" fmla="*/ 1268 h 1268"/>
                    <a:gd name="T2" fmla="*/ 0 w 117"/>
                    <a:gd name="T3" fmla="*/ 85 h 1268"/>
                    <a:gd name="T4" fmla="*/ 1 w 117"/>
                    <a:gd name="T5" fmla="*/ 67 h 1268"/>
                    <a:gd name="T6" fmla="*/ 5 w 117"/>
                    <a:gd name="T7" fmla="*/ 51 h 1268"/>
                    <a:gd name="T8" fmla="*/ 10 w 117"/>
                    <a:gd name="T9" fmla="*/ 37 h 1268"/>
                    <a:gd name="T10" fmla="*/ 16 w 117"/>
                    <a:gd name="T11" fmla="*/ 24 h 1268"/>
                    <a:gd name="T12" fmla="*/ 24 w 117"/>
                    <a:gd name="T13" fmla="*/ 14 h 1268"/>
                    <a:gd name="T14" fmla="*/ 34 w 117"/>
                    <a:gd name="T15" fmla="*/ 6 h 1268"/>
                    <a:gd name="T16" fmla="*/ 45 w 117"/>
                    <a:gd name="T17" fmla="*/ 1 h 1268"/>
                    <a:gd name="T18" fmla="*/ 57 w 117"/>
                    <a:gd name="T19" fmla="*/ 0 h 1268"/>
                    <a:gd name="T20" fmla="*/ 57 w 117"/>
                    <a:gd name="T21" fmla="*/ 0 h 1268"/>
                    <a:gd name="T22" fmla="*/ 69 w 117"/>
                    <a:gd name="T23" fmla="*/ 1 h 1268"/>
                    <a:gd name="T24" fmla="*/ 80 w 117"/>
                    <a:gd name="T25" fmla="*/ 6 h 1268"/>
                    <a:gd name="T26" fmla="*/ 90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5" y="51"/>
                      </a:lnTo>
                      <a:lnTo>
                        <a:pt x="10" y="37"/>
                      </a:lnTo>
                      <a:lnTo>
                        <a:pt x="16" y="24"/>
                      </a:lnTo>
                      <a:lnTo>
                        <a:pt x="24" y="14"/>
                      </a:lnTo>
                      <a:lnTo>
                        <a:pt x="34" y="6"/>
                      </a:lnTo>
                      <a:lnTo>
                        <a:pt x="45" y="1"/>
                      </a:lnTo>
                      <a:lnTo>
                        <a:pt x="57" y="0"/>
                      </a:lnTo>
                      <a:lnTo>
                        <a:pt x="57" y="0"/>
                      </a:lnTo>
                      <a:lnTo>
                        <a:pt x="69" y="1"/>
                      </a:lnTo>
                      <a:lnTo>
                        <a:pt x="80" y="6"/>
                      </a:lnTo>
                      <a:lnTo>
                        <a:pt x="90"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65" name="Freeform 531"/>
                <p:cNvSpPr>
                  <a:spLocks/>
                </p:cNvSpPr>
                <p:nvPr/>
              </p:nvSpPr>
              <p:spPr bwMode="auto">
                <a:xfrm>
                  <a:off x="4102" y="2806"/>
                  <a:ext cx="39" cy="422"/>
                </a:xfrm>
                <a:custGeom>
                  <a:avLst/>
                  <a:gdLst>
                    <a:gd name="T0" fmla="*/ 0 w 117"/>
                    <a:gd name="T1" fmla="*/ 1268 h 1268"/>
                    <a:gd name="T2" fmla="*/ 0 w 117"/>
                    <a:gd name="T3" fmla="*/ 85 h 1268"/>
                    <a:gd name="T4" fmla="*/ 1 w 117"/>
                    <a:gd name="T5" fmla="*/ 67 h 1268"/>
                    <a:gd name="T6" fmla="*/ 4 w 117"/>
                    <a:gd name="T7" fmla="*/ 51 h 1268"/>
                    <a:gd name="T8" fmla="*/ 9 w 117"/>
                    <a:gd name="T9" fmla="*/ 37 h 1268"/>
                    <a:gd name="T10" fmla="*/ 16 w 117"/>
                    <a:gd name="T11" fmla="*/ 24 h 1268"/>
                    <a:gd name="T12" fmla="*/ 25 w 117"/>
                    <a:gd name="T13" fmla="*/ 14 h 1268"/>
                    <a:gd name="T14" fmla="*/ 35 w 117"/>
                    <a:gd name="T15" fmla="*/ 6 h 1268"/>
                    <a:gd name="T16" fmla="*/ 45 w 117"/>
                    <a:gd name="T17" fmla="*/ 1 h 1268"/>
                    <a:gd name="T18" fmla="*/ 56 w 117"/>
                    <a:gd name="T19" fmla="*/ 0 h 1268"/>
                    <a:gd name="T20" fmla="*/ 56 w 117"/>
                    <a:gd name="T21" fmla="*/ 0 h 1268"/>
                    <a:gd name="T22" fmla="*/ 68 w 117"/>
                    <a:gd name="T23" fmla="*/ 1 h 1268"/>
                    <a:gd name="T24" fmla="*/ 79 w 117"/>
                    <a:gd name="T25" fmla="*/ 6 h 1268"/>
                    <a:gd name="T26" fmla="*/ 90 w 117"/>
                    <a:gd name="T27" fmla="*/ 14 h 1268"/>
                    <a:gd name="T28" fmla="*/ 99 w 117"/>
                    <a:gd name="T29" fmla="*/ 24 h 1268"/>
                    <a:gd name="T30" fmla="*/ 106 w 117"/>
                    <a:gd name="T31" fmla="*/ 37 h 1268"/>
                    <a:gd name="T32" fmla="*/ 112 w 117"/>
                    <a:gd name="T33" fmla="*/ 51 h 1268"/>
                    <a:gd name="T34" fmla="*/ 116 w 117"/>
                    <a:gd name="T35" fmla="*/ 67 h 1268"/>
                    <a:gd name="T36" fmla="*/ 117 w 117"/>
                    <a:gd name="T37" fmla="*/ 85 h 1268"/>
                    <a:gd name="T38" fmla="*/ 117 w 117"/>
                    <a:gd name="T39" fmla="*/ 1268 h 1268"/>
                    <a:gd name="T40" fmla="*/ 0 w 117"/>
                    <a:gd name="T41"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68">
                      <a:moveTo>
                        <a:pt x="0" y="1268"/>
                      </a:moveTo>
                      <a:lnTo>
                        <a:pt x="0" y="85"/>
                      </a:lnTo>
                      <a:lnTo>
                        <a:pt x="1" y="67"/>
                      </a:lnTo>
                      <a:lnTo>
                        <a:pt x="4" y="51"/>
                      </a:lnTo>
                      <a:lnTo>
                        <a:pt x="9" y="37"/>
                      </a:lnTo>
                      <a:lnTo>
                        <a:pt x="16" y="24"/>
                      </a:lnTo>
                      <a:lnTo>
                        <a:pt x="25" y="14"/>
                      </a:lnTo>
                      <a:lnTo>
                        <a:pt x="35" y="6"/>
                      </a:lnTo>
                      <a:lnTo>
                        <a:pt x="45" y="1"/>
                      </a:lnTo>
                      <a:lnTo>
                        <a:pt x="56" y="0"/>
                      </a:lnTo>
                      <a:lnTo>
                        <a:pt x="56" y="0"/>
                      </a:lnTo>
                      <a:lnTo>
                        <a:pt x="68" y="1"/>
                      </a:lnTo>
                      <a:lnTo>
                        <a:pt x="79" y="6"/>
                      </a:lnTo>
                      <a:lnTo>
                        <a:pt x="90" y="14"/>
                      </a:lnTo>
                      <a:lnTo>
                        <a:pt x="99" y="24"/>
                      </a:lnTo>
                      <a:lnTo>
                        <a:pt x="106" y="37"/>
                      </a:lnTo>
                      <a:lnTo>
                        <a:pt x="112" y="51"/>
                      </a:lnTo>
                      <a:lnTo>
                        <a:pt x="116" y="67"/>
                      </a:lnTo>
                      <a:lnTo>
                        <a:pt x="117" y="85"/>
                      </a:lnTo>
                      <a:lnTo>
                        <a:pt x="117" y="1268"/>
                      </a:lnTo>
                      <a:lnTo>
                        <a:pt x="0" y="12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66" name="Rectangle 532"/>
                <p:cNvSpPr>
                  <a:spLocks noChangeArrowheads="1"/>
                </p:cNvSpPr>
                <p:nvPr/>
              </p:nvSpPr>
              <p:spPr bwMode="auto">
                <a:xfrm>
                  <a:off x="3953" y="2505"/>
                  <a:ext cx="569" cy="6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67" name="Freeform 533"/>
                <p:cNvSpPr>
                  <a:spLocks/>
                </p:cNvSpPr>
                <p:nvPr/>
              </p:nvSpPr>
              <p:spPr bwMode="auto">
                <a:xfrm>
                  <a:off x="3962" y="2598"/>
                  <a:ext cx="550" cy="69"/>
                </a:xfrm>
                <a:custGeom>
                  <a:avLst/>
                  <a:gdLst>
                    <a:gd name="T0" fmla="*/ 1650 w 1650"/>
                    <a:gd name="T1" fmla="*/ 0 h 207"/>
                    <a:gd name="T2" fmla="*/ 0 w 1650"/>
                    <a:gd name="T3" fmla="*/ 0 h 207"/>
                    <a:gd name="T4" fmla="*/ 282 w 1650"/>
                    <a:gd name="T5" fmla="*/ 207 h 207"/>
                    <a:gd name="T6" fmla="*/ 1377 w 1650"/>
                    <a:gd name="T7" fmla="*/ 207 h 207"/>
                    <a:gd name="T8" fmla="*/ 1650 w 1650"/>
                    <a:gd name="T9" fmla="*/ 0 h 207"/>
                  </a:gdLst>
                  <a:ahLst/>
                  <a:cxnLst>
                    <a:cxn ang="0">
                      <a:pos x="T0" y="T1"/>
                    </a:cxn>
                    <a:cxn ang="0">
                      <a:pos x="T2" y="T3"/>
                    </a:cxn>
                    <a:cxn ang="0">
                      <a:pos x="T4" y="T5"/>
                    </a:cxn>
                    <a:cxn ang="0">
                      <a:pos x="T6" y="T7"/>
                    </a:cxn>
                    <a:cxn ang="0">
                      <a:pos x="T8" y="T9"/>
                    </a:cxn>
                  </a:cxnLst>
                  <a:rect l="0" t="0" r="r" b="b"/>
                  <a:pathLst>
                    <a:path w="1650" h="207">
                      <a:moveTo>
                        <a:pt x="1650" y="0"/>
                      </a:moveTo>
                      <a:lnTo>
                        <a:pt x="0" y="0"/>
                      </a:lnTo>
                      <a:lnTo>
                        <a:pt x="282" y="207"/>
                      </a:lnTo>
                      <a:lnTo>
                        <a:pt x="1377" y="207"/>
                      </a:lnTo>
                      <a:lnTo>
                        <a:pt x="165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grpSp>
          <p:sp>
            <p:nvSpPr>
              <p:cNvPr id="154" name="Rectangle 534"/>
              <p:cNvSpPr>
                <a:spLocks noChangeArrowheads="1"/>
              </p:cNvSpPr>
              <p:nvPr/>
            </p:nvSpPr>
            <p:spPr bwMode="auto">
              <a:xfrm>
                <a:off x="4516" y="1726"/>
                <a:ext cx="11" cy="96"/>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55" name="Rectangle 535"/>
              <p:cNvSpPr>
                <a:spLocks noChangeArrowheads="1"/>
              </p:cNvSpPr>
              <p:nvPr/>
            </p:nvSpPr>
            <p:spPr bwMode="auto">
              <a:xfrm>
                <a:off x="4418" y="1889"/>
                <a:ext cx="10" cy="1829"/>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56" name="Rectangle 536"/>
              <p:cNvSpPr>
                <a:spLocks noChangeArrowheads="1"/>
              </p:cNvSpPr>
              <p:nvPr/>
            </p:nvSpPr>
            <p:spPr bwMode="auto">
              <a:xfrm>
                <a:off x="4516" y="3785"/>
                <a:ext cx="11" cy="93"/>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57" name="Freeform 537"/>
              <p:cNvSpPr>
                <a:spLocks/>
              </p:cNvSpPr>
              <p:nvPr/>
            </p:nvSpPr>
            <p:spPr bwMode="auto">
              <a:xfrm>
                <a:off x="4420" y="3708"/>
                <a:ext cx="105" cy="85"/>
              </a:xfrm>
              <a:custGeom>
                <a:avLst/>
                <a:gdLst>
                  <a:gd name="T0" fmla="*/ 197 w 209"/>
                  <a:gd name="T1" fmla="*/ 168 h 168"/>
                  <a:gd name="T2" fmla="*/ 209 w 209"/>
                  <a:gd name="T3" fmla="*/ 150 h 168"/>
                  <a:gd name="T4" fmla="*/ 12 w 209"/>
                  <a:gd name="T5" fmla="*/ 0 h 168"/>
                  <a:gd name="T6" fmla="*/ 0 w 209"/>
                  <a:gd name="T7" fmla="*/ 18 h 168"/>
                  <a:gd name="T8" fmla="*/ 197 w 209"/>
                  <a:gd name="T9" fmla="*/ 168 h 168"/>
                </a:gdLst>
                <a:ahLst/>
                <a:cxnLst>
                  <a:cxn ang="0">
                    <a:pos x="T0" y="T1"/>
                  </a:cxn>
                  <a:cxn ang="0">
                    <a:pos x="T2" y="T3"/>
                  </a:cxn>
                  <a:cxn ang="0">
                    <a:pos x="T4" y="T5"/>
                  </a:cxn>
                  <a:cxn ang="0">
                    <a:pos x="T6" y="T7"/>
                  </a:cxn>
                  <a:cxn ang="0">
                    <a:pos x="T8" y="T9"/>
                  </a:cxn>
                </a:cxnLst>
                <a:rect l="0" t="0" r="r" b="b"/>
                <a:pathLst>
                  <a:path w="209" h="168">
                    <a:moveTo>
                      <a:pt x="197" y="168"/>
                    </a:moveTo>
                    <a:lnTo>
                      <a:pt x="209" y="150"/>
                    </a:lnTo>
                    <a:lnTo>
                      <a:pt x="12" y="0"/>
                    </a:lnTo>
                    <a:lnTo>
                      <a:pt x="0" y="18"/>
                    </a:lnTo>
                    <a:lnTo>
                      <a:pt x="197" y="168"/>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sz="1200">
                  <a:solidFill>
                    <a:srgbClr val="4C698D"/>
                  </a:solidFill>
                </a:endParaRPr>
              </a:p>
            </p:txBody>
          </p:sp>
          <p:sp>
            <p:nvSpPr>
              <p:cNvPr id="158" name="Line 538"/>
              <p:cNvSpPr>
                <a:spLocks noChangeShapeType="1"/>
              </p:cNvSpPr>
              <p:nvPr/>
            </p:nvSpPr>
            <p:spPr bwMode="auto">
              <a:xfrm flipH="1">
                <a:off x="4420" y="1819"/>
                <a:ext cx="101" cy="76"/>
              </a:xfrm>
              <a:prstGeom prst="line">
                <a:avLst/>
              </a:prstGeom>
              <a:noFill/>
              <a:ln w="6350">
                <a:solidFill>
                  <a:srgbClr val="777777"/>
                </a:solidFill>
                <a:round/>
                <a:headEnd/>
                <a:tailEn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grpSp>
        <p:sp>
          <p:nvSpPr>
            <p:cNvPr id="125" name="Rectangle 539"/>
            <p:cNvSpPr>
              <a:spLocks noChangeArrowheads="1"/>
            </p:cNvSpPr>
            <p:nvPr/>
          </p:nvSpPr>
          <p:spPr bwMode="auto">
            <a:xfrm>
              <a:off x="4049870" y="1246491"/>
              <a:ext cx="981376" cy="31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26" name="Rectangle 540"/>
            <p:cNvSpPr>
              <a:spLocks noChangeArrowheads="1"/>
            </p:cNvSpPr>
            <p:nvPr/>
          </p:nvSpPr>
          <p:spPr bwMode="auto">
            <a:xfrm>
              <a:off x="4113796" y="1276986"/>
              <a:ext cx="8463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ECONOMY</a:t>
              </a:r>
              <a:endParaRPr lang="en-US" sz="1200">
                <a:solidFill>
                  <a:srgbClr val="4C698D"/>
                </a:solidFill>
              </a:endParaRPr>
            </a:p>
          </p:txBody>
        </p:sp>
        <p:sp>
          <p:nvSpPr>
            <p:cNvPr id="127" name="Rectangle 541"/>
            <p:cNvSpPr>
              <a:spLocks noChangeArrowheads="1"/>
            </p:cNvSpPr>
            <p:nvPr/>
          </p:nvSpPr>
          <p:spPr bwMode="auto">
            <a:xfrm>
              <a:off x="4889189" y="1276986"/>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28" name="Rectangle 542"/>
            <p:cNvSpPr>
              <a:spLocks noChangeArrowheads="1"/>
            </p:cNvSpPr>
            <p:nvPr/>
          </p:nvSpPr>
          <p:spPr bwMode="auto">
            <a:xfrm>
              <a:off x="8103226" y="1254115"/>
              <a:ext cx="988479" cy="31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29" name="Rectangle 543"/>
            <p:cNvSpPr>
              <a:spLocks noChangeArrowheads="1"/>
            </p:cNvSpPr>
            <p:nvPr/>
          </p:nvSpPr>
          <p:spPr bwMode="auto">
            <a:xfrm>
              <a:off x="8392075" y="1283520"/>
              <a:ext cx="6924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SOCIETY</a:t>
              </a:r>
              <a:endParaRPr lang="en-US" sz="1200">
                <a:solidFill>
                  <a:srgbClr val="4C698D"/>
                </a:solidFill>
              </a:endParaRPr>
            </a:p>
          </p:txBody>
        </p:sp>
        <p:sp>
          <p:nvSpPr>
            <p:cNvPr id="130" name="Rectangle 544"/>
            <p:cNvSpPr>
              <a:spLocks noChangeArrowheads="1"/>
            </p:cNvSpPr>
            <p:nvPr/>
          </p:nvSpPr>
          <p:spPr bwMode="auto">
            <a:xfrm>
              <a:off x="9026596" y="1283520"/>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31" name="Rectangle 545"/>
            <p:cNvSpPr>
              <a:spLocks noChangeArrowheads="1"/>
            </p:cNvSpPr>
            <p:nvPr/>
          </p:nvSpPr>
          <p:spPr bwMode="auto">
            <a:xfrm>
              <a:off x="7395309" y="4312237"/>
              <a:ext cx="1438326" cy="48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32" name="Rectangle 546"/>
            <p:cNvSpPr>
              <a:spLocks noChangeArrowheads="1"/>
            </p:cNvSpPr>
            <p:nvPr/>
          </p:nvSpPr>
          <p:spPr bwMode="auto">
            <a:xfrm>
              <a:off x="7630887" y="4343820"/>
              <a:ext cx="10002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NEIGHBOUR</a:t>
              </a:r>
              <a:endParaRPr lang="en-US" sz="1200">
                <a:solidFill>
                  <a:srgbClr val="4C698D"/>
                </a:solidFill>
              </a:endParaRPr>
            </a:p>
          </p:txBody>
        </p:sp>
        <p:sp>
          <p:nvSpPr>
            <p:cNvPr id="133" name="Rectangle 547"/>
            <p:cNvSpPr>
              <a:spLocks noChangeArrowheads="1"/>
            </p:cNvSpPr>
            <p:nvPr/>
          </p:nvSpPr>
          <p:spPr bwMode="auto">
            <a:xfrm>
              <a:off x="8548338" y="4343820"/>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t>
              </a:r>
              <a:endParaRPr lang="en-US" sz="1200">
                <a:solidFill>
                  <a:srgbClr val="4C698D"/>
                </a:solidFill>
              </a:endParaRPr>
            </a:p>
          </p:txBody>
        </p:sp>
        <p:sp>
          <p:nvSpPr>
            <p:cNvPr id="134" name="Rectangle 548"/>
            <p:cNvSpPr>
              <a:spLocks noChangeArrowheads="1"/>
            </p:cNvSpPr>
            <p:nvPr/>
          </p:nvSpPr>
          <p:spPr bwMode="auto">
            <a:xfrm>
              <a:off x="8594506" y="4343820"/>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35" name="Rectangle 549"/>
            <p:cNvSpPr>
              <a:spLocks noChangeArrowheads="1"/>
            </p:cNvSpPr>
            <p:nvPr/>
          </p:nvSpPr>
          <p:spPr bwMode="auto">
            <a:xfrm>
              <a:off x="7834502" y="4498468"/>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HOODS</a:t>
              </a:r>
              <a:endParaRPr lang="en-US" sz="1200">
                <a:solidFill>
                  <a:srgbClr val="4C698D"/>
                </a:solidFill>
              </a:endParaRPr>
            </a:p>
          </p:txBody>
        </p:sp>
        <p:sp>
          <p:nvSpPr>
            <p:cNvPr id="136" name="Rectangle 550"/>
            <p:cNvSpPr>
              <a:spLocks noChangeArrowheads="1"/>
            </p:cNvSpPr>
            <p:nvPr/>
          </p:nvSpPr>
          <p:spPr bwMode="auto">
            <a:xfrm>
              <a:off x="8390891" y="4498468"/>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37" name="Rectangle 551"/>
            <p:cNvSpPr>
              <a:spLocks noChangeArrowheads="1"/>
            </p:cNvSpPr>
            <p:nvPr/>
          </p:nvSpPr>
          <p:spPr bwMode="auto">
            <a:xfrm>
              <a:off x="4230992" y="4337285"/>
              <a:ext cx="1438326" cy="28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38" name="Rectangle 552"/>
            <p:cNvSpPr>
              <a:spLocks noChangeArrowheads="1"/>
            </p:cNvSpPr>
            <p:nvPr/>
          </p:nvSpPr>
          <p:spPr bwMode="auto">
            <a:xfrm>
              <a:off x="4418034" y="4366691"/>
              <a:ext cx="11637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GOVERNANCE</a:t>
              </a:r>
              <a:endParaRPr lang="en-US" sz="1200">
                <a:solidFill>
                  <a:srgbClr val="4C698D"/>
                </a:solidFill>
              </a:endParaRPr>
            </a:p>
          </p:txBody>
        </p:sp>
        <p:sp>
          <p:nvSpPr>
            <p:cNvPr id="139" name="Rectangle 553"/>
            <p:cNvSpPr>
              <a:spLocks noChangeArrowheads="1"/>
            </p:cNvSpPr>
            <p:nvPr/>
          </p:nvSpPr>
          <p:spPr bwMode="auto">
            <a:xfrm>
              <a:off x="5482277" y="4366691"/>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40" name="Rectangle 554"/>
            <p:cNvSpPr>
              <a:spLocks noChangeArrowheads="1"/>
            </p:cNvSpPr>
            <p:nvPr/>
          </p:nvSpPr>
          <p:spPr bwMode="auto">
            <a:xfrm>
              <a:off x="6366581" y="4325306"/>
              <a:ext cx="1438326" cy="4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41" name="Rectangle 555"/>
            <p:cNvSpPr>
              <a:spLocks noChangeArrowheads="1"/>
            </p:cNvSpPr>
            <p:nvPr/>
          </p:nvSpPr>
          <p:spPr bwMode="auto">
            <a:xfrm>
              <a:off x="6829450" y="4355800"/>
              <a:ext cx="5033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INFRA</a:t>
              </a:r>
              <a:endParaRPr lang="en-US" sz="1200">
                <a:solidFill>
                  <a:srgbClr val="4C698D"/>
                </a:solidFill>
              </a:endParaRPr>
            </a:p>
          </p:txBody>
        </p:sp>
        <p:sp>
          <p:nvSpPr>
            <p:cNvPr id="142" name="Rectangle 556"/>
            <p:cNvSpPr>
              <a:spLocks noChangeArrowheads="1"/>
            </p:cNvSpPr>
            <p:nvPr/>
          </p:nvSpPr>
          <p:spPr bwMode="auto">
            <a:xfrm>
              <a:off x="7292318" y="4355800"/>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a:t>
              </a:r>
              <a:endParaRPr lang="en-US" sz="1200">
                <a:solidFill>
                  <a:srgbClr val="4C698D"/>
                </a:solidFill>
              </a:endParaRPr>
            </a:p>
          </p:txBody>
        </p:sp>
        <p:sp>
          <p:nvSpPr>
            <p:cNvPr id="143" name="Rectangle 557"/>
            <p:cNvSpPr>
              <a:spLocks noChangeArrowheads="1"/>
            </p:cNvSpPr>
            <p:nvPr/>
          </p:nvSpPr>
          <p:spPr bwMode="auto">
            <a:xfrm>
              <a:off x="7338487" y="4355800"/>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44" name="Rectangle 558"/>
            <p:cNvSpPr>
              <a:spLocks noChangeArrowheads="1"/>
            </p:cNvSpPr>
            <p:nvPr/>
          </p:nvSpPr>
          <p:spPr bwMode="auto">
            <a:xfrm>
              <a:off x="6642408" y="4511537"/>
              <a:ext cx="9666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STRUCTURE</a:t>
              </a:r>
              <a:endParaRPr lang="en-US" sz="1200">
                <a:solidFill>
                  <a:srgbClr val="4C698D"/>
                </a:solidFill>
              </a:endParaRPr>
            </a:p>
          </p:txBody>
        </p:sp>
        <p:sp>
          <p:nvSpPr>
            <p:cNvPr id="145" name="Rectangle 559"/>
            <p:cNvSpPr>
              <a:spLocks noChangeArrowheads="1"/>
            </p:cNvSpPr>
            <p:nvPr/>
          </p:nvSpPr>
          <p:spPr bwMode="auto">
            <a:xfrm>
              <a:off x="7526712" y="4511537"/>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46" name="Rectangle 560"/>
            <p:cNvSpPr>
              <a:spLocks noChangeArrowheads="1"/>
            </p:cNvSpPr>
            <p:nvPr/>
          </p:nvSpPr>
          <p:spPr bwMode="auto">
            <a:xfrm>
              <a:off x="5407697" y="4342731"/>
              <a:ext cx="1439510" cy="28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z="1200">
                <a:solidFill>
                  <a:srgbClr val="4C698D"/>
                </a:solidFill>
              </a:endParaRPr>
            </a:p>
          </p:txBody>
        </p:sp>
        <p:sp>
          <p:nvSpPr>
            <p:cNvPr id="147" name="Rectangle 561"/>
            <p:cNvSpPr>
              <a:spLocks noChangeArrowheads="1"/>
            </p:cNvSpPr>
            <p:nvPr/>
          </p:nvSpPr>
          <p:spPr bwMode="auto">
            <a:xfrm>
              <a:off x="5690627" y="4373225"/>
              <a:ext cx="9473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FINANCING</a:t>
              </a:r>
              <a:endParaRPr lang="en-US" sz="1200">
                <a:solidFill>
                  <a:srgbClr val="4C698D"/>
                </a:solidFill>
              </a:endParaRPr>
            </a:p>
          </p:txBody>
        </p:sp>
        <p:sp>
          <p:nvSpPr>
            <p:cNvPr id="148" name="Rectangle 562"/>
            <p:cNvSpPr>
              <a:spLocks noChangeArrowheads="1"/>
            </p:cNvSpPr>
            <p:nvPr/>
          </p:nvSpPr>
          <p:spPr bwMode="auto">
            <a:xfrm>
              <a:off x="6560725" y="4373225"/>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4C698D"/>
                  </a:solidFill>
                  <a:latin typeface="Book Antiqua" pitchFamily="18" charset="0"/>
                </a:rPr>
                <a:t> </a:t>
              </a:r>
              <a:endParaRPr lang="en-US" sz="1200">
                <a:solidFill>
                  <a:srgbClr val="4C698D"/>
                </a:solidFill>
              </a:endParaRPr>
            </a:p>
          </p:txBody>
        </p:sp>
        <p:sp>
          <p:nvSpPr>
            <p:cNvPr id="149" name="Text Box 564"/>
            <p:cNvSpPr txBox="1">
              <a:spLocks noChangeArrowheads="1"/>
            </p:cNvSpPr>
            <p:nvPr/>
          </p:nvSpPr>
          <p:spPr bwMode="auto">
            <a:xfrm>
              <a:off x="4641093" y="4661933"/>
              <a:ext cx="3852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i="1" dirty="0">
                  <a:solidFill>
                    <a:srgbClr val="4C698D"/>
                  </a:solidFill>
                  <a:latin typeface="Times New Roman" pitchFamily="18" charset="0"/>
                  <a:cs typeface="Times New Roman" pitchFamily="18" charset="0"/>
                </a:rPr>
                <a:t>“The Four Pillars of Sustainable Urban Transportation”, Kennedy, et. al (2005)</a:t>
              </a:r>
            </a:p>
          </p:txBody>
        </p:sp>
      </p:grpSp>
    </p:spTree>
    <p:extLst>
      <p:ext uri="{BB962C8B-B14F-4D97-AF65-F5344CB8AC3E}">
        <p14:creationId xmlns:p14="http://schemas.microsoft.com/office/powerpoint/2010/main" val="434960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endParaRPr lang="en-CA" dirty="0"/>
          </a:p>
        </p:txBody>
      </p:sp>
      <p:pic>
        <p:nvPicPr>
          <p:cNvPr id="3" name="Picture 6" descr="http://www-groups.dcs.st-and.ac.uk/~history/BigPictures/Box_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5653"/>
            <a:ext cx="2962275" cy="3105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18858" y="1436914"/>
            <a:ext cx="4249783" cy="1815882"/>
          </a:xfrm>
          <a:prstGeom prst="rect">
            <a:avLst/>
          </a:prstGeom>
          <a:noFill/>
        </p:spPr>
        <p:txBody>
          <a:bodyPr wrap="square" rtlCol="0">
            <a:spAutoFit/>
          </a:bodyPr>
          <a:lstStyle/>
          <a:p>
            <a:r>
              <a:rPr lang="en-CA" sz="2800" i="1" dirty="0" smtClean="0">
                <a:solidFill>
                  <a:srgbClr val="FF0000"/>
                </a:solidFill>
                <a:latin typeface="Georgia"/>
              </a:rPr>
              <a:t>“All models are wrong; some are useful.”</a:t>
            </a:r>
          </a:p>
          <a:p>
            <a:endParaRPr lang="en-CA" sz="2800" i="1" dirty="0">
              <a:solidFill>
                <a:srgbClr val="FF0000"/>
              </a:solidFill>
              <a:latin typeface="Georgia"/>
            </a:endParaRPr>
          </a:p>
          <a:p>
            <a:r>
              <a:rPr lang="en-CA" sz="2800" i="1" dirty="0" smtClean="0">
                <a:solidFill>
                  <a:srgbClr val="001937"/>
                </a:solidFill>
                <a:latin typeface="Georgia"/>
              </a:rPr>
              <a:t>George Box (1919-2013)</a:t>
            </a:r>
            <a:endParaRPr lang="en-CA" sz="2800" i="1" dirty="0">
              <a:solidFill>
                <a:srgbClr val="001937"/>
              </a:solidFill>
              <a:latin typeface="Georgia"/>
            </a:endParaRPr>
          </a:p>
        </p:txBody>
      </p:sp>
      <p:sp>
        <p:nvSpPr>
          <p:cNvPr id="5" name="TextBox 4"/>
          <p:cNvSpPr txBox="1"/>
          <p:nvPr/>
        </p:nvSpPr>
        <p:spPr>
          <a:xfrm>
            <a:off x="755468" y="4493623"/>
            <a:ext cx="7633063" cy="1200329"/>
          </a:xfrm>
          <a:prstGeom prst="rect">
            <a:avLst/>
          </a:prstGeom>
          <a:noFill/>
        </p:spPr>
        <p:txBody>
          <a:bodyPr wrap="square" rtlCol="0">
            <a:spAutoFit/>
          </a:bodyPr>
          <a:lstStyle/>
          <a:p>
            <a:r>
              <a:rPr lang="en-CA" sz="2400" dirty="0" smtClean="0">
                <a:solidFill>
                  <a:srgbClr val="001937"/>
                </a:solidFill>
                <a:latin typeface="Georgia"/>
              </a:rPr>
              <a:t>How useful have / are / could be travel demand models in transportation infrastructure investment decision-making?</a:t>
            </a:r>
            <a:endParaRPr lang="en-CA" sz="2400" dirty="0">
              <a:solidFill>
                <a:srgbClr val="001937"/>
              </a:solidFill>
              <a:latin typeface="Georgia"/>
            </a:endParaRPr>
          </a:p>
        </p:txBody>
      </p:sp>
    </p:spTree>
    <p:extLst>
      <p:ext uri="{BB962C8B-B14F-4D97-AF65-F5344CB8AC3E}">
        <p14:creationId xmlns:p14="http://schemas.microsoft.com/office/powerpoint/2010/main" val="3855200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descr="IMG_132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871" y="1181818"/>
            <a:ext cx="6109140" cy="495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6"/>
          <p:cNvSpPr txBox="1">
            <a:spLocks noChangeArrowheads="1"/>
          </p:cNvSpPr>
          <p:nvPr/>
        </p:nvSpPr>
        <p:spPr bwMode="auto">
          <a:xfrm>
            <a:off x="4772804" y="6278642"/>
            <a:ext cx="424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pitchFamily="18" charset="0"/>
                <a:cs typeface="Times New Roman" pitchFamily="18" charset="0"/>
              </a:defRPr>
            </a:lvl1pPr>
            <a:lvl2pPr marL="742950" indent="-285750">
              <a:defRPr sz="2400" i="1">
                <a:solidFill>
                  <a:schemeClr val="tx1"/>
                </a:solidFill>
                <a:latin typeface="Times" pitchFamily="18" charset="0"/>
                <a:cs typeface="Times New Roman" pitchFamily="18" charset="0"/>
              </a:defRPr>
            </a:lvl2pPr>
            <a:lvl3pPr marL="1143000" indent="-228600">
              <a:defRPr sz="2400" i="1">
                <a:solidFill>
                  <a:schemeClr val="tx1"/>
                </a:solidFill>
                <a:latin typeface="Times" pitchFamily="18" charset="0"/>
                <a:cs typeface="Times New Roman" pitchFamily="18" charset="0"/>
              </a:defRPr>
            </a:lvl3pPr>
            <a:lvl4pPr marL="1600200" indent="-228600">
              <a:defRPr sz="2400" i="1">
                <a:solidFill>
                  <a:schemeClr val="tx1"/>
                </a:solidFill>
                <a:latin typeface="Times" pitchFamily="18" charset="0"/>
                <a:cs typeface="Times New Roman" pitchFamily="18" charset="0"/>
              </a:defRPr>
            </a:lvl4pPr>
            <a:lvl5pPr marL="2057400" indent="-228600">
              <a:defRPr sz="2400" i="1">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i="1">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i="1">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i="1">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i="1">
                <a:solidFill>
                  <a:schemeClr val="tx1"/>
                </a:solidFill>
                <a:latin typeface="Times" pitchFamily="18" charset="0"/>
                <a:cs typeface="Times New Roman" pitchFamily="18" charset="0"/>
              </a:defRPr>
            </a:lvl9pPr>
          </a:lstStyle>
          <a:p>
            <a:pPr algn="ctr"/>
            <a:r>
              <a:rPr lang="en-US" altLang="en-US" b="1" i="0" dirty="0">
                <a:solidFill>
                  <a:srgbClr val="FFFFFF"/>
                </a:solidFill>
              </a:rPr>
              <a:t>THANK YOU!  QUESTIONS?</a:t>
            </a:r>
            <a:endParaRPr lang="en-CA" altLang="en-US" b="1" i="0" dirty="0">
              <a:solidFill>
                <a:srgbClr val="FFFFFF"/>
              </a:solidFill>
            </a:endParaRPr>
          </a:p>
        </p:txBody>
      </p:sp>
      <p:sp>
        <p:nvSpPr>
          <p:cNvPr id="6" name="Text Box 5"/>
          <p:cNvSpPr txBox="1">
            <a:spLocks noChangeArrowheads="1"/>
          </p:cNvSpPr>
          <p:nvPr/>
        </p:nvSpPr>
        <p:spPr bwMode="auto">
          <a:xfrm>
            <a:off x="-1" y="0"/>
            <a:ext cx="7252855"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imes" pitchFamily="18" charset="0"/>
                <a:cs typeface="Times New Roman" pitchFamily="18" charset="0"/>
              </a:defRPr>
            </a:lvl1pPr>
            <a:lvl2pPr marL="742950" indent="-285750">
              <a:defRPr sz="2400" i="1">
                <a:solidFill>
                  <a:schemeClr val="tx1"/>
                </a:solidFill>
                <a:latin typeface="Times" pitchFamily="18" charset="0"/>
                <a:cs typeface="Times New Roman" pitchFamily="18" charset="0"/>
              </a:defRPr>
            </a:lvl2pPr>
            <a:lvl3pPr marL="1143000" indent="-228600">
              <a:defRPr sz="2400" i="1">
                <a:solidFill>
                  <a:schemeClr val="tx1"/>
                </a:solidFill>
                <a:latin typeface="Times" pitchFamily="18" charset="0"/>
                <a:cs typeface="Times New Roman" pitchFamily="18" charset="0"/>
              </a:defRPr>
            </a:lvl3pPr>
            <a:lvl4pPr marL="1600200" indent="-228600">
              <a:defRPr sz="2400" i="1">
                <a:solidFill>
                  <a:schemeClr val="tx1"/>
                </a:solidFill>
                <a:latin typeface="Times" pitchFamily="18" charset="0"/>
                <a:cs typeface="Times New Roman" pitchFamily="18" charset="0"/>
              </a:defRPr>
            </a:lvl4pPr>
            <a:lvl5pPr marL="2057400" indent="-228600">
              <a:defRPr sz="2400" i="1">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i="1">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i="1">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i="1">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i="1">
                <a:solidFill>
                  <a:schemeClr val="tx1"/>
                </a:solidFill>
                <a:latin typeface="Times" pitchFamily="18" charset="0"/>
                <a:cs typeface="Times New Roman" pitchFamily="18" charset="0"/>
              </a:defRPr>
            </a:lvl9pPr>
          </a:lstStyle>
          <a:p>
            <a:r>
              <a:rPr lang="en-US" sz="1800" i="0" dirty="0">
                <a:solidFill>
                  <a:srgbClr val="4C698D"/>
                </a:solidFill>
                <a:latin typeface="Times New Roman" pitchFamily="18" charset="0"/>
              </a:rPr>
              <a:t>Acknowledgements to the </a:t>
            </a:r>
            <a:r>
              <a:rPr lang="en-US" sz="1800" i="0" dirty="0" smtClean="0">
                <a:solidFill>
                  <a:srgbClr val="4C698D"/>
                </a:solidFill>
                <a:latin typeface="Times New Roman" pitchFamily="18" charset="0"/>
              </a:rPr>
              <a:t>UofT modelling team </a:t>
            </a:r>
            <a:r>
              <a:rPr lang="en-US" sz="1800" i="0" dirty="0">
                <a:solidFill>
                  <a:srgbClr val="4C698D"/>
                </a:solidFill>
                <a:latin typeface="Times New Roman" pitchFamily="18" charset="0"/>
              </a:rPr>
              <a:t>(past </a:t>
            </a:r>
            <a:r>
              <a:rPr lang="en-US" sz="1800" i="0" dirty="0" smtClean="0">
                <a:solidFill>
                  <a:srgbClr val="4C698D"/>
                </a:solidFill>
                <a:latin typeface="Times New Roman" pitchFamily="18" charset="0"/>
              </a:rPr>
              <a:t>&amp; present):</a:t>
            </a:r>
            <a:endParaRPr lang="en-US" sz="1800" i="0" dirty="0">
              <a:solidFill>
                <a:srgbClr val="4C698D"/>
              </a:solidFill>
              <a:latin typeface="Times New Roman" pitchFamily="18" charset="0"/>
            </a:endParaRPr>
          </a:p>
          <a:p>
            <a:pPr>
              <a:buFont typeface="Arial" charset="0"/>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Matt Austin</a:t>
            </a:r>
          </a:p>
          <a:p>
            <a:pPr>
              <a:buFont typeface="Arial" charset="0"/>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Ahad </a:t>
            </a:r>
            <a:r>
              <a:rPr lang="en-CA" sz="1200" i="0" dirty="0" err="1" smtClean="0">
                <a:solidFill>
                  <a:srgbClr val="4C698D"/>
                </a:solidFill>
                <a:latin typeface="Times New Roman" pitchFamily="18" charset="0"/>
              </a:rPr>
              <a:t>Bekaei</a:t>
            </a:r>
            <a:endParaRPr lang="en-CA" sz="1200" i="0" dirty="0" smtClean="0">
              <a:solidFill>
                <a:srgbClr val="4C698D"/>
              </a:solidFill>
              <a:latin typeface="Times New Roman" pitchFamily="18" charset="0"/>
            </a:endParaRPr>
          </a:p>
          <a:p>
            <a:pPr>
              <a:buFont typeface="Arial" charset="0"/>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Juan </a:t>
            </a:r>
            <a:r>
              <a:rPr lang="en-CA" sz="1200" i="0" dirty="0">
                <a:solidFill>
                  <a:srgbClr val="4C698D"/>
                </a:solidFill>
                <a:latin typeface="Times New Roman" pitchFamily="18" charset="0"/>
              </a:rPr>
              <a:t>Antonio </a:t>
            </a:r>
            <a:r>
              <a:rPr lang="en-CA" sz="1200" i="0" dirty="0" smtClean="0">
                <a:solidFill>
                  <a:srgbClr val="4C698D"/>
                </a:solidFill>
                <a:latin typeface="Times New Roman" pitchFamily="18" charset="0"/>
              </a:rPr>
              <a:t>Carrasco</a:t>
            </a:r>
          </a:p>
          <a:p>
            <a:pPr>
              <a:buFont typeface="Arial" charset="0"/>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Leo Chen</a:t>
            </a:r>
            <a:endParaRPr lang="en-CA"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Franco </a:t>
            </a:r>
            <a:r>
              <a:rPr lang="en-US" sz="1200" i="0" dirty="0" err="1">
                <a:solidFill>
                  <a:srgbClr val="4C698D"/>
                </a:solidFill>
                <a:latin typeface="Times New Roman" pitchFamily="18" charset="0"/>
              </a:rPr>
              <a:t>Chingcuanco</a:t>
            </a:r>
            <a:endParaRPr lang="en-US"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Len </a:t>
            </a:r>
            <a:r>
              <a:rPr lang="en-US" sz="1200" i="0" dirty="0" err="1">
                <a:solidFill>
                  <a:srgbClr val="4C698D"/>
                </a:solidFill>
                <a:latin typeface="Times New Roman" pitchFamily="18" charset="0"/>
              </a:rPr>
              <a:t>Eberhard</a:t>
            </a:r>
            <a:endParaRPr lang="en-CA" sz="1200" i="0" dirty="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a:t>
            </a:r>
            <a:r>
              <a:rPr lang="en-CA" sz="1200" i="0" dirty="0" err="1">
                <a:solidFill>
                  <a:srgbClr val="4C698D"/>
                </a:solidFill>
                <a:latin typeface="Times New Roman" pitchFamily="18" charset="0"/>
              </a:rPr>
              <a:t>Ilan</a:t>
            </a:r>
            <a:r>
              <a:rPr lang="en-CA" sz="1200" i="0" dirty="0">
                <a:solidFill>
                  <a:srgbClr val="4C698D"/>
                </a:solidFill>
                <a:latin typeface="Times New Roman" pitchFamily="18" charset="0"/>
              </a:rPr>
              <a:t> Elgar</a:t>
            </a:r>
          </a:p>
          <a:p>
            <a:pPr>
              <a:buFontTx/>
              <a:buChar char="•"/>
            </a:pPr>
            <a:r>
              <a:rPr lang="en-CA" sz="1200" i="0" dirty="0">
                <a:solidFill>
                  <a:srgbClr val="4C698D"/>
                </a:solidFill>
                <a:latin typeface="Times New Roman" pitchFamily="18" charset="0"/>
              </a:rPr>
              <a:t> Bilal </a:t>
            </a:r>
            <a:r>
              <a:rPr lang="en-CA" sz="1200" i="0" dirty="0" err="1">
                <a:solidFill>
                  <a:srgbClr val="4C698D"/>
                </a:solidFill>
                <a:latin typeface="Times New Roman" pitchFamily="18" charset="0"/>
              </a:rPr>
              <a:t>Farooq</a:t>
            </a:r>
            <a:endParaRPr lang="en-CA"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Yiling Deng</a:t>
            </a: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Leila </a:t>
            </a:r>
            <a:r>
              <a:rPr lang="en-US" sz="1200" i="0" dirty="0" err="1" smtClean="0">
                <a:solidFill>
                  <a:srgbClr val="4C698D"/>
                </a:solidFill>
                <a:latin typeface="Times New Roman" pitchFamily="18" charset="0"/>
              </a:rPr>
              <a:t>Dianet</a:t>
            </a:r>
            <a:endParaRPr lang="en-US" sz="1200" i="0" dirty="0" smtClean="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Sean </a:t>
            </a:r>
            <a:r>
              <a:rPr lang="en-US" sz="1200" i="0" dirty="0">
                <a:solidFill>
                  <a:srgbClr val="4C698D"/>
                </a:solidFill>
                <a:latin typeface="Times New Roman" pitchFamily="18" charset="0"/>
              </a:rPr>
              <a:t>Doherty</a:t>
            </a:r>
            <a:endParaRPr lang="en-CA" sz="1200" i="0" dirty="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Jared </a:t>
            </a:r>
            <a:r>
              <a:rPr lang="en-CA" sz="1200" i="0" dirty="0" err="1" smtClean="0">
                <a:solidFill>
                  <a:srgbClr val="4C698D"/>
                </a:solidFill>
                <a:latin typeface="Times New Roman" pitchFamily="18" charset="0"/>
              </a:rPr>
              <a:t>Duivestein</a:t>
            </a:r>
            <a:endParaRPr lang="en-CA" sz="1200" i="0" dirty="0" smtClean="0">
              <a:solidFill>
                <a:srgbClr val="4C698D"/>
              </a:solidFill>
              <a:latin typeface="Times New Roman" pitchFamily="18" charset="0"/>
            </a:endParaRPr>
          </a:p>
          <a:p>
            <a:pPr>
              <a:buFontTx/>
              <a:buChar char="•"/>
            </a:pPr>
            <a:r>
              <a:rPr lang="en-CA" sz="1200" i="0" dirty="0" smtClean="0">
                <a:solidFill>
                  <a:srgbClr val="4C698D"/>
                </a:solidFill>
                <a:latin typeface="Times New Roman" pitchFamily="18" charset="0"/>
              </a:rPr>
              <a:t> </a:t>
            </a:r>
            <a:r>
              <a:rPr lang="en-CA" sz="1200" i="0" dirty="0" err="1" smtClean="0">
                <a:solidFill>
                  <a:srgbClr val="4C698D"/>
                </a:solidFill>
                <a:latin typeface="Times New Roman" pitchFamily="18" charset="0"/>
              </a:rPr>
              <a:t>Wenli</a:t>
            </a:r>
            <a:r>
              <a:rPr lang="en-CA" sz="1200" i="0" dirty="0" smtClean="0">
                <a:solidFill>
                  <a:srgbClr val="4C698D"/>
                </a:solidFill>
                <a:latin typeface="Times New Roman" pitchFamily="18" charset="0"/>
              </a:rPr>
              <a:t> </a:t>
            </a:r>
            <a:r>
              <a:rPr lang="en-CA" sz="1200" i="0" dirty="0" err="1">
                <a:solidFill>
                  <a:srgbClr val="4C698D"/>
                </a:solidFill>
                <a:latin typeface="Times New Roman" pitchFamily="18" charset="0"/>
              </a:rPr>
              <a:t>Gao</a:t>
            </a:r>
            <a:endParaRPr lang="en-CA"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Martin </a:t>
            </a:r>
            <a:r>
              <a:rPr lang="en-US" sz="1200" i="0" dirty="0" smtClean="0">
                <a:solidFill>
                  <a:srgbClr val="4C698D"/>
                </a:solidFill>
                <a:latin typeface="Times New Roman" pitchFamily="18" charset="0"/>
              </a:rPr>
              <a:t>Giroux-Cook</a:t>
            </a: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Kathryn Grond</a:t>
            </a:r>
            <a:endParaRPr lang="en-CA" sz="1200" i="0" dirty="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a:t>
            </a:r>
            <a:r>
              <a:rPr lang="en-CA" sz="1200" i="0" dirty="0" err="1">
                <a:solidFill>
                  <a:srgbClr val="4C698D"/>
                </a:solidFill>
                <a:latin typeface="Times New Roman" pitchFamily="18" charset="0"/>
              </a:rPr>
              <a:t>Ahsan</a:t>
            </a:r>
            <a:r>
              <a:rPr lang="en-CA" sz="1200" i="0" dirty="0">
                <a:solidFill>
                  <a:srgbClr val="4C698D"/>
                </a:solidFill>
                <a:latin typeface="Times New Roman" pitchFamily="18" charset="0"/>
              </a:rPr>
              <a:t> </a:t>
            </a:r>
            <a:r>
              <a:rPr lang="en-CA" sz="1200" i="0" dirty="0" err="1">
                <a:solidFill>
                  <a:srgbClr val="4C698D"/>
                </a:solidFill>
                <a:latin typeface="Times New Roman" pitchFamily="18" charset="0"/>
              </a:rPr>
              <a:t>Habib</a:t>
            </a:r>
            <a:endParaRPr lang="en-CA" sz="1200" i="0" dirty="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Khandker </a:t>
            </a:r>
            <a:r>
              <a:rPr lang="en-CA" sz="1200" i="0" dirty="0" smtClean="0">
                <a:solidFill>
                  <a:srgbClr val="4C698D"/>
                </a:solidFill>
                <a:latin typeface="Times New Roman" pitchFamily="18" charset="0"/>
              </a:rPr>
              <a:t>Habib</a:t>
            </a:r>
          </a:p>
          <a:p>
            <a:pPr>
              <a:buFontTx/>
              <a:buChar char="•"/>
            </a:pPr>
            <a:r>
              <a:rPr lang="en-CA" sz="1200" i="0" dirty="0">
                <a:solidFill>
                  <a:srgbClr val="4C698D"/>
                </a:solidFill>
                <a:latin typeface="Times New Roman" pitchFamily="18" charset="0"/>
              </a:rPr>
              <a:t> </a:t>
            </a:r>
            <a:r>
              <a:rPr lang="en-US" sz="1200" i="0" dirty="0" err="1">
                <a:solidFill>
                  <a:srgbClr val="4C698D"/>
                </a:solidFill>
                <a:latin typeface="Times New Roman" pitchFamily="18" charset="0"/>
              </a:rPr>
              <a:t>Torsten</a:t>
            </a:r>
            <a:r>
              <a:rPr lang="en-US" sz="1200" i="0" dirty="0">
                <a:solidFill>
                  <a:srgbClr val="4C698D"/>
                </a:solidFill>
                <a:latin typeface="Times New Roman" pitchFamily="18" charset="0"/>
              </a:rPr>
              <a:t> </a:t>
            </a:r>
            <a:r>
              <a:rPr lang="en-US" sz="1200" i="0" dirty="0" err="1">
                <a:solidFill>
                  <a:srgbClr val="4C698D"/>
                </a:solidFill>
                <a:latin typeface="Times New Roman" pitchFamily="18" charset="0"/>
              </a:rPr>
              <a:t>Hahmann</a:t>
            </a:r>
            <a:endParaRPr lang="en-CA"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a:t>
            </a:r>
            <a:r>
              <a:rPr lang="en-US" sz="1200" i="0" dirty="0" err="1">
                <a:solidFill>
                  <a:srgbClr val="4C698D"/>
                </a:solidFill>
                <a:latin typeface="Times New Roman" pitchFamily="18" charset="0"/>
              </a:rPr>
              <a:t>Murtaza</a:t>
            </a:r>
            <a:r>
              <a:rPr lang="en-US" sz="1200" i="0" dirty="0">
                <a:solidFill>
                  <a:srgbClr val="4C698D"/>
                </a:solidFill>
                <a:latin typeface="Times New Roman" pitchFamily="18" charset="0"/>
              </a:rPr>
              <a:t> </a:t>
            </a:r>
            <a:r>
              <a:rPr lang="en-US" sz="1200" i="0" dirty="0" err="1" smtClean="0">
                <a:solidFill>
                  <a:srgbClr val="4C698D"/>
                </a:solidFill>
                <a:latin typeface="Times New Roman" pitchFamily="18" charset="0"/>
              </a:rPr>
              <a:t>Haider</a:t>
            </a:r>
            <a:endParaRPr lang="en-US" sz="1200" i="0" dirty="0" smtClean="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Michael Hain</a:t>
            </a: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Ayad Hammadi</a:t>
            </a:r>
            <a:endParaRPr lang="en-CA" sz="1200" i="0" dirty="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Jiang </a:t>
            </a:r>
            <a:r>
              <a:rPr lang="en-CA" sz="1200" i="0" dirty="0" err="1" smtClean="0">
                <a:solidFill>
                  <a:srgbClr val="4C698D"/>
                </a:solidFill>
                <a:latin typeface="Times New Roman" pitchFamily="18" charset="0"/>
              </a:rPr>
              <a:t>Hao</a:t>
            </a:r>
            <a:endParaRPr lang="en-CA" sz="1200" i="0" dirty="0" smtClean="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Tony Harapin</a:t>
            </a:r>
          </a:p>
          <a:p>
            <a:pPr>
              <a:buFontTx/>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Chris Harding</a:t>
            </a:r>
          </a:p>
          <a:p>
            <a:pPr>
              <a:buFontTx/>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Adam Harmon</a:t>
            </a:r>
          </a:p>
          <a:p>
            <a:pPr>
              <a:buFontTx/>
              <a:buChar char="•"/>
            </a:pPr>
            <a:r>
              <a:rPr lang="en-CA" sz="1200" i="0" dirty="0">
                <a:solidFill>
                  <a:srgbClr val="4C698D"/>
                </a:solidFill>
                <a:latin typeface="Times New Roman" pitchFamily="18" charset="0"/>
              </a:rPr>
              <a:t> </a:t>
            </a:r>
            <a:r>
              <a:rPr lang="en-CA" sz="1200" i="0" dirty="0" smtClean="0">
                <a:solidFill>
                  <a:srgbClr val="4C698D"/>
                </a:solidFill>
                <a:latin typeface="Times New Roman" pitchFamily="18" charset="0"/>
              </a:rPr>
              <a:t>He </a:t>
            </a:r>
            <a:r>
              <a:rPr lang="en-CA" sz="1200" i="0" dirty="0" err="1" smtClean="0">
                <a:solidFill>
                  <a:srgbClr val="4C698D"/>
                </a:solidFill>
                <a:latin typeface="Times New Roman" pitchFamily="18" charset="0"/>
              </a:rPr>
              <a:t>He</a:t>
            </a:r>
            <a:endParaRPr lang="en-CA" sz="1200" i="0" dirty="0">
              <a:solidFill>
                <a:srgbClr val="4C698D"/>
              </a:solidFill>
              <a:latin typeface="Times New Roman" pitchFamily="18" charset="0"/>
            </a:endParaRPr>
          </a:p>
          <a:p>
            <a:pPr>
              <a:buFontTx/>
              <a:buChar char="•"/>
            </a:pPr>
            <a:r>
              <a:rPr lang="en-CA" sz="1200" i="0" dirty="0">
                <a:solidFill>
                  <a:srgbClr val="4C698D"/>
                </a:solidFill>
                <a:latin typeface="Times New Roman" pitchFamily="18" charset="0"/>
              </a:rPr>
              <a:t> Marianne </a:t>
            </a:r>
            <a:r>
              <a:rPr lang="en-CA" sz="1200" i="0" dirty="0" err="1">
                <a:solidFill>
                  <a:srgbClr val="4C698D"/>
                </a:solidFill>
                <a:latin typeface="Times New Roman" pitchFamily="18" charset="0"/>
              </a:rPr>
              <a:t>Hatzopoulou</a:t>
            </a:r>
            <a:endParaRPr lang="en-CA"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Brian </a:t>
            </a:r>
            <a:r>
              <a:rPr lang="en-US" sz="1200" i="0" dirty="0" err="1">
                <a:solidFill>
                  <a:srgbClr val="4C698D"/>
                </a:solidFill>
                <a:latin typeface="Times New Roman" pitchFamily="18" charset="0"/>
              </a:rPr>
              <a:t>Hollingworth</a:t>
            </a:r>
            <a:endParaRPr lang="en-CA"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Nik </a:t>
            </a:r>
            <a:r>
              <a:rPr lang="en-US" sz="1200" i="0" dirty="0" err="1" smtClean="0">
                <a:solidFill>
                  <a:srgbClr val="4C698D"/>
                </a:solidFill>
                <a:latin typeface="Times New Roman" pitchFamily="18" charset="0"/>
              </a:rPr>
              <a:t>Krameric</a:t>
            </a:r>
            <a:endParaRPr lang="en-US" sz="1200" i="0" dirty="0" smtClean="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a:t>
            </a:r>
            <a:r>
              <a:rPr lang="en-US" sz="1200" i="0" dirty="0" smtClean="0">
                <a:solidFill>
                  <a:srgbClr val="4C698D"/>
                </a:solidFill>
                <a:latin typeface="Times New Roman" pitchFamily="18" charset="0"/>
              </a:rPr>
              <a:t>David King</a:t>
            </a:r>
            <a:endParaRPr lang="en-US" sz="1200" i="0" dirty="0">
              <a:solidFill>
                <a:srgbClr val="4C698D"/>
              </a:solidFill>
              <a:latin typeface="Times New Roman" pitchFamily="18" charset="0"/>
            </a:endParaRPr>
          </a:p>
          <a:p>
            <a:pPr>
              <a:buFontTx/>
              <a:buChar char="•"/>
            </a:pPr>
            <a:r>
              <a:rPr lang="en-US" sz="1200" i="0" dirty="0">
                <a:solidFill>
                  <a:srgbClr val="4C698D"/>
                </a:solidFill>
                <a:latin typeface="Times New Roman" pitchFamily="18" charset="0"/>
              </a:rPr>
              <a:t> Peter </a:t>
            </a:r>
            <a:r>
              <a:rPr lang="en-US" sz="1200" i="0" dirty="0" smtClean="0">
                <a:solidFill>
                  <a:srgbClr val="4C698D"/>
                </a:solidFill>
                <a:latin typeface="Times New Roman" pitchFamily="18" charset="0"/>
              </a:rPr>
              <a:t>Kucirek</a:t>
            </a:r>
            <a:endParaRPr lang="en-US" sz="1200" i="0" dirty="0">
              <a:solidFill>
                <a:srgbClr val="4C698D"/>
              </a:solidFill>
              <a:latin typeface="Times New Roman" pitchFamily="18" charset="0"/>
            </a:endParaRPr>
          </a:p>
        </p:txBody>
      </p:sp>
      <p:sp>
        <p:nvSpPr>
          <p:cNvPr id="7" name="TextBox 6"/>
          <p:cNvSpPr txBox="1"/>
          <p:nvPr/>
        </p:nvSpPr>
        <p:spPr>
          <a:xfrm>
            <a:off x="1713543" y="267908"/>
            <a:ext cx="1702710" cy="3970318"/>
          </a:xfrm>
          <a:prstGeom prst="rect">
            <a:avLst/>
          </a:prstGeom>
          <a:noFill/>
        </p:spPr>
        <p:txBody>
          <a:bodyPr wrap="none" rtlCol="0">
            <a:spAutoFit/>
          </a:bodyPr>
          <a:lstStyle/>
          <a:p>
            <a:pPr>
              <a:buFontTx/>
              <a:buChar char="•"/>
            </a:pPr>
            <a:r>
              <a:rPr lang="en-US" sz="1200" dirty="0">
                <a:solidFill>
                  <a:srgbClr val="4C698D"/>
                </a:solidFill>
                <a:latin typeface="Times New Roman" pitchFamily="18" charset="0"/>
              </a:rPr>
              <a:t> Marek Litwin</a:t>
            </a:r>
          </a:p>
          <a:p>
            <a:pPr>
              <a:buFontTx/>
              <a:buChar char="•"/>
            </a:pPr>
            <a:r>
              <a:rPr lang="en-US" sz="1200" dirty="0">
                <a:solidFill>
                  <a:srgbClr val="4C698D"/>
                </a:solidFill>
                <a:latin typeface="Times New Roman" pitchFamily="18" charset="0"/>
              </a:rPr>
              <a:t> </a:t>
            </a:r>
            <a:r>
              <a:rPr lang="en-US" sz="1200" dirty="0" err="1">
                <a:solidFill>
                  <a:srgbClr val="4C698D"/>
                </a:solidFill>
                <a:latin typeface="Times New Roman" pitchFamily="18" charset="0"/>
              </a:rPr>
              <a:t>Wenzhu</a:t>
            </a:r>
            <a:r>
              <a:rPr lang="en-US" sz="1200" dirty="0">
                <a:solidFill>
                  <a:srgbClr val="4C698D"/>
                </a:solidFill>
                <a:latin typeface="Times New Roman" pitchFamily="18" charset="0"/>
              </a:rPr>
              <a:t> Liu</a:t>
            </a:r>
          </a:p>
          <a:p>
            <a:pPr>
              <a:buFontTx/>
              <a:buChar char="•"/>
            </a:pPr>
            <a:r>
              <a:rPr lang="en-US" sz="1200" dirty="0">
                <a:solidFill>
                  <a:srgbClr val="4C698D"/>
                </a:solidFill>
                <a:latin typeface="Times New Roman" pitchFamily="18" charset="0"/>
              </a:rPr>
              <a:t> Greg Lue</a:t>
            </a:r>
          </a:p>
          <a:p>
            <a:pPr>
              <a:buFontTx/>
              <a:buChar char="•"/>
            </a:pPr>
            <a:r>
              <a:rPr lang="en-US" sz="1200" dirty="0">
                <a:solidFill>
                  <a:srgbClr val="4C698D"/>
                </a:solidFill>
                <a:latin typeface="Times New Roman" pitchFamily="18" charset="0"/>
              </a:rPr>
              <a:t> Kouros Mohammadian</a:t>
            </a:r>
            <a:endParaRPr lang="en-CA" sz="1200" dirty="0">
              <a:solidFill>
                <a:srgbClr val="4C698D"/>
              </a:solidFill>
              <a:latin typeface="Times New Roman" pitchFamily="18" charset="0"/>
            </a:endParaRPr>
          </a:p>
          <a:p>
            <a:pPr>
              <a:buFontTx/>
              <a:buChar char="•"/>
            </a:pPr>
            <a:r>
              <a:rPr lang="en-CA" sz="1200" dirty="0">
                <a:solidFill>
                  <a:srgbClr val="4C698D"/>
                </a:solidFill>
                <a:latin typeface="Times New Roman" pitchFamily="18" charset="0"/>
              </a:rPr>
              <a:t> David McElroy</a:t>
            </a:r>
          </a:p>
          <a:p>
            <a:pPr>
              <a:buFontTx/>
              <a:buChar char="•"/>
            </a:pPr>
            <a:r>
              <a:rPr lang="en-CA" sz="1200" dirty="0">
                <a:solidFill>
                  <a:srgbClr val="4C698D"/>
                </a:solidFill>
                <a:latin typeface="Times New Roman" pitchFamily="18" charset="0"/>
              </a:rPr>
              <a:t> Monika Nasterska</a:t>
            </a:r>
          </a:p>
          <a:p>
            <a:pPr>
              <a:buFontTx/>
              <a:buChar char="•"/>
            </a:pPr>
            <a:r>
              <a:rPr lang="en-CA" sz="1200" dirty="0">
                <a:solidFill>
                  <a:srgbClr val="4C698D"/>
                </a:solidFill>
                <a:latin typeface="Times New Roman" pitchFamily="18" charset="0"/>
              </a:rPr>
              <a:t> Trajce Nokolov</a:t>
            </a:r>
          </a:p>
          <a:p>
            <a:pPr>
              <a:buFontTx/>
              <a:buChar char="•"/>
            </a:pPr>
            <a:r>
              <a:rPr lang="en-CA" sz="1200" dirty="0">
                <a:solidFill>
                  <a:srgbClr val="4C698D"/>
                </a:solidFill>
                <a:latin typeface="Times New Roman" pitchFamily="18" charset="0"/>
              </a:rPr>
              <a:t> Gurbani Paintal</a:t>
            </a:r>
          </a:p>
          <a:p>
            <a:pPr>
              <a:buFontTx/>
              <a:buChar char="•"/>
            </a:pPr>
            <a:r>
              <a:rPr lang="en-US" sz="1200" dirty="0" smtClean="0">
                <a:solidFill>
                  <a:srgbClr val="4C698D"/>
                </a:solidFill>
                <a:latin typeface="Times New Roman" pitchFamily="18" charset="0"/>
              </a:rPr>
              <a:t>Winnie </a:t>
            </a:r>
            <a:r>
              <a:rPr lang="en-US" sz="1200" dirty="0">
                <a:solidFill>
                  <a:srgbClr val="4C698D"/>
                </a:solidFill>
                <a:latin typeface="Times New Roman" pitchFamily="18" charset="0"/>
              </a:rPr>
              <a:t>Poon</a:t>
            </a:r>
            <a:endParaRPr lang="en-CA" sz="1200" dirty="0">
              <a:solidFill>
                <a:srgbClr val="4C698D"/>
              </a:solidFill>
              <a:latin typeface="Times New Roman" pitchFamily="18" charset="0"/>
            </a:endParaRPr>
          </a:p>
          <a:p>
            <a:pPr>
              <a:buFontTx/>
              <a:buChar char="•"/>
            </a:pPr>
            <a:r>
              <a:rPr lang="en-US" sz="1200" dirty="0" smtClean="0">
                <a:solidFill>
                  <a:srgbClr val="4C698D"/>
                </a:solidFill>
                <a:latin typeface="Times New Roman" pitchFamily="18" charset="0"/>
              </a:rPr>
              <a:t> David Pritchard</a:t>
            </a:r>
          </a:p>
          <a:p>
            <a:pPr>
              <a:buFontTx/>
              <a:buChar char="•"/>
            </a:pPr>
            <a:r>
              <a:rPr lang="en-US" sz="1200" dirty="0">
                <a:solidFill>
                  <a:srgbClr val="4C698D"/>
                </a:solidFill>
                <a:latin typeface="Times New Roman" pitchFamily="18" charset="0"/>
              </a:rPr>
              <a:t> </a:t>
            </a:r>
            <a:r>
              <a:rPr lang="en-US" sz="1200" dirty="0" smtClean="0">
                <a:solidFill>
                  <a:srgbClr val="4C698D"/>
                </a:solidFill>
                <a:latin typeface="Times New Roman" pitchFamily="18" charset="0"/>
              </a:rPr>
              <a:t>Anna </a:t>
            </a:r>
            <a:r>
              <a:rPr lang="en-US" sz="1200" dirty="0">
                <a:solidFill>
                  <a:srgbClr val="4C698D"/>
                </a:solidFill>
                <a:latin typeface="Times New Roman" pitchFamily="18" charset="0"/>
              </a:rPr>
              <a:t>Pushkar</a:t>
            </a:r>
            <a:endParaRPr lang="en-CA" sz="1200" dirty="0">
              <a:solidFill>
                <a:srgbClr val="4C698D"/>
              </a:solidFill>
              <a:latin typeface="Times New Roman" pitchFamily="18" charset="0"/>
            </a:endParaRPr>
          </a:p>
          <a:p>
            <a:pPr>
              <a:buFontTx/>
              <a:buChar char="•"/>
            </a:pPr>
            <a:r>
              <a:rPr lang="en-CA" sz="1200" dirty="0">
                <a:solidFill>
                  <a:srgbClr val="4C698D"/>
                </a:solidFill>
                <a:latin typeface="Times New Roman" pitchFamily="18" charset="0"/>
              </a:rPr>
              <a:t> Matt Roorda</a:t>
            </a:r>
          </a:p>
          <a:p>
            <a:pPr>
              <a:buFontTx/>
              <a:buChar char="•"/>
            </a:pPr>
            <a:r>
              <a:rPr lang="en-CA" sz="1200" dirty="0">
                <a:solidFill>
                  <a:srgbClr val="4C698D"/>
                </a:solidFill>
                <a:latin typeface="Times New Roman" pitchFamily="18" charset="0"/>
              </a:rPr>
              <a:t> Adam Rosenfield</a:t>
            </a:r>
          </a:p>
          <a:p>
            <a:pPr>
              <a:buFontTx/>
              <a:buChar char="•"/>
            </a:pPr>
            <a:r>
              <a:rPr lang="en-US" sz="1200" dirty="0" smtClean="0">
                <a:solidFill>
                  <a:srgbClr val="4C698D"/>
                </a:solidFill>
                <a:latin typeface="Times New Roman" pitchFamily="18" charset="0"/>
              </a:rPr>
              <a:t> Paul Salvini</a:t>
            </a:r>
          </a:p>
          <a:p>
            <a:pPr>
              <a:buFontTx/>
              <a:buChar char="•"/>
            </a:pPr>
            <a:r>
              <a:rPr lang="en-US" sz="1200" dirty="0" smtClean="0">
                <a:solidFill>
                  <a:srgbClr val="4C698D"/>
                </a:solidFill>
                <a:latin typeface="Times New Roman" pitchFamily="18" charset="0"/>
              </a:rPr>
              <a:t> Bruno Santos</a:t>
            </a:r>
          </a:p>
          <a:p>
            <a:pPr>
              <a:buFontTx/>
              <a:buChar char="•"/>
            </a:pPr>
            <a:r>
              <a:rPr lang="en-US" sz="1200" dirty="0">
                <a:solidFill>
                  <a:srgbClr val="4C698D"/>
                </a:solidFill>
                <a:latin typeface="Times New Roman" pitchFamily="18" charset="0"/>
              </a:rPr>
              <a:t> </a:t>
            </a:r>
            <a:r>
              <a:rPr lang="en-US" sz="1200" dirty="0" smtClean="0">
                <a:solidFill>
                  <a:srgbClr val="4C698D"/>
                </a:solidFill>
                <a:latin typeface="Times New Roman" pitchFamily="18" charset="0"/>
              </a:rPr>
              <a:t>Fernanda Soares</a:t>
            </a:r>
          </a:p>
          <a:p>
            <a:pPr>
              <a:buFontTx/>
              <a:buChar char="•"/>
            </a:pPr>
            <a:r>
              <a:rPr lang="en-CA" sz="1200" dirty="0" smtClean="0">
                <a:solidFill>
                  <a:srgbClr val="4C698D"/>
                </a:solidFill>
                <a:latin typeface="Times New Roman" pitchFamily="18" charset="0"/>
              </a:rPr>
              <a:t> James Vaughan</a:t>
            </a:r>
          </a:p>
          <a:p>
            <a:pPr>
              <a:buFontTx/>
              <a:buChar char="•"/>
            </a:pPr>
            <a:r>
              <a:rPr lang="en-US" sz="1200" dirty="0" smtClean="0">
                <a:solidFill>
                  <a:srgbClr val="4C698D"/>
                </a:solidFill>
                <a:latin typeface="Times New Roman" pitchFamily="18" charset="0"/>
              </a:rPr>
              <a:t> David </a:t>
            </a:r>
            <a:r>
              <a:rPr lang="en-US" sz="1200" dirty="0">
                <a:solidFill>
                  <a:srgbClr val="4C698D"/>
                </a:solidFill>
                <a:latin typeface="Times New Roman" pitchFamily="18" charset="0"/>
              </a:rPr>
              <a:t>Wang</a:t>
            </a:r>
          </a:p>
          <a:p>
            <a:pPr>
              <a:buFontTx/>
              <a:buChar char="•"/>
            </a:pPr>
            <a:r>
              <a:rPr lang="en-US" sz="1200" dirty="0">
                <a:solidFill>
                  <a:srgbClr val="4C698D"/>
                </a:solidFill>
                <a:latin typeface="Times New Roman" pitchFamily="18" charset="0"/>
              </a:rPr>
              <a:t> Joshua Wang</a:t>
            </a:r>
          </a:p>
          <a:p>
            <a:pPr>
              <a:buFontTx/>
              <a:buChar char="•"/>
            </a:pPr>
            <a:r>
              <a:rPr lang="en-US" sz="1200" dirty="0">
                <a:solidFill>
                  <a:srgbClr val="4C698D"/>
                </a:solidFill>
                <a:latin typeface="Times New Roman" pitchFamily="18" charset="0"/>
              </a:rPr>
              <a:t> Marcus </a:t>
            </a:r>
            <a:r>
              <a:rPr lang="en-US" sz="1200" dirty="0" smtClean="0">
                <a:solidFill>
                  <a:srgbClr val="4C698D"/>
                </a:solidFill>
                <a:latin typeface="Times New Roman" pitchFamily="18" charset="0"/>
              </a:rPr>
              <a:t>Williams</a:t>
            </a:r>
          </a:p>
          <a:p>
            <a:pPr>
              <a:buFontTx/>
              <a:buChar char="•"/>
            </a:pPr>
            <a:r>
              <a:rPr lang="en-US" sz="1200" dirty="0">
                <a:solidFill>
                  <a:srgbClr val="4C698D"/>
                </a:solidFill>
                <a:latin typeface="Times New Roman" pitchFamily="18" charset="0"/>
              </a:rPr>
              <a:t> </a:t>
            </a:r>
            <a:r>
              <a:rPr lang="en-US" sz="1200" dirty="0" smtClean="0">
                <a:solidFill>
                  <a:srgbClr val="4C698D"/>
                </a:solidFill>
                <a:latin typeface="Times New Roman" pitchFamily="18" charset="0"/>
              </a:rPr>
              <a:t>Yunfei Zhang</a:t>
            </a:r>
            <a:endParaRPr lang="en-CA" sz="1200" dirty="0">
              <a:solidFill>
                <a:srgbClr val="4C698D"/>
              </a:solidFill>
              <a:latin typeface="Times New Roman" pitchFamily="18" charset="0"/>
            </a:endParaRPr>
          </a:p>
        </p:txBody>
      </p:sp>
    </p:spTree>
    <p:extLst>
      <p:ext uri="{BB962C8B-B14F-4D97-AF65-F5344CB8AC3E}">
        <p14:creationId xmlns:p14="http://schemas.microsoft.com/office/powerpoint/2010/main" val="498205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74" y="2545373"/>
            <a:ext cx="8269486" cy="1657350"/>
          </a:xfrm>
          <a:prstGeom prst="rect">
            <a:avLst/>
          </a:prstGeom>
        </p:spPr>
      </p:pic>
    </p:spTree>
    <p:extLst>
      <p:ext uri="{BB962C8B-B14F-4D97-AF65-F5344CB8AC3E}">
        <p14:creationId xmlns:p14="http://schemas.microsoft.com/office/powerpoint/2010/main" val="1758140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272910" y="1361206"/>
            <a:ext cx="6984337" cy="1043684"/>
          </a:xfrm>
        </p:spPr>
        <p:txBody>
          <a:bodyPr>
            <a:normAutofit/>
          </a:bodyPr>
          <a:lstStyle/>
          <a:p>
            <a:r>
              <a:rPr lang="sv-SE" sz="3200" dirty="0" err="1" smtClean="0"/>
              <a:t>Achieving</a:t>
            </a:r>
            <a:r>
              <a:rPr lang="sv-SE" sz="3200" dirty="0" smtClean="0"/>
              <a:t> </a:t>
            </a:r>
            <a:r>
              <a:rPr lang="sv-SE" sz="3200" dirty="0" err="1" smtClean="0"/>
              <a:t>efficient</a:t>
            </a:r>
            <a:r>
              <a:rPr lang="sv-SE" sz="3200" dirty="0" smtClean="0"/>
              <a:t> public </a:t>
            </a:r>
            <a:r>
              <a:rPr lang="sv-SE" sz="3200" dirty="0" err="1" smtClean="0"/>
              <a:t>decisions</a:t>
            </a:r>
            <a:r>
              <a:rPr lang="sv-SE" sz="3200" dirty="0" smtClean="0"/>
              <a:t> in the transport </a:t>
            </a:r>
            <a:r>
              <a:rPr lang="sv-SE" sz="3200" dirty="0" err="1" smtClean="0"/>
              <a:t>sector</a:t>
            </a:r>
            <a:endParaRPr lang="sv-SE" sz="3200" dirty="0"/>
          </a:p>
        </p:txBody>
      </p:sp>
      <p:sp>
        <p:nvSpPr>
          <p:cNvPr id="3" name="Underrubrik 2"/>
          <p:cNvSpPr>
            <a:spLocks noGrp="1"/>
          </p:cNvSpPr>
          <p:nvPr>
            <p:ph type="subTitle" idx="1"/>
          </p:nvPr>
        </p:nvSpPr>
        <p:spPr>
          <a:xfrm>
            <a:off x="1225063" y="2505472"/>
            <a:ext cx="6987075" cy="1285478"/>
          </a:xfrm>
        </p:spPr>
        <p:txBody>
          <a:bodyPr/>
          <a:lstStyle/>
          <a:p>
            <a:r>
              <a:rPr lang="sv-SE" dirty="0" smtClean="0"/>
              <a:t>Jonas Eliasson</a:t>
            </a:r>
          </a:p>
          <a:p>
            <a:r>
              <a:rPr lang="sv-SE" sz="1800" dirty="0" smtClean="0"/>
              <a:t>Professor Transport Systems </a:t>
            </a:r>
            <a:r>
              <a:rPr lang="sv-SE" sz="1800" dirty="0" err="1" smtClean="0"/>
              <a:t>Analysis</a:t>
            </a:r>
            <a:r>
              <a:rPr lang="sv-SE" sz="1800" dirty="0" smtClean="0"/>
              <a:t>, KTH</a:t>
            </a:r>
          </a:p>
          <a:p>
            <a:r>
              <a:rPr lang="sv-SE" sz="1400" dirty="0" err="1" smtClean="0"/>
              <a:t>Department</a:t>
            </a:r>
            <a:r>
              <a:rPr lang="sv-SE" sz="1400" dirty="0" smtClean="0"/>
              <a:t> for Transport Science &amp; Centre for Transport Studies</a:t>
            </a:r>
            <a:endParaRPr lang="sv-SE" sz="1400" dirty="0"/>
          </a:p>
        </p:txBody>
      </p:sp>
    </p:spTree>
    <p:extLst>
      <p:ext uri="{BB962C8B-B14F-4D97-AF65-F5344CB8AC3E}">
        <p14:creationId xmlns:p14="http://schemas.microsoft.com/office/powerpoint/2010/main" val="651496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0129" y="1833620"/>
            <a:ext cx="7294409" cy="668338"/>
          </a:xfrm>
        </p:spPr>
        <p:txBody>
          <a:bodyPr/>
          <a:lstStyle/>
          <a:p>
            <a:r>
              <a:rPr lang="sv-SE" dirty="0" smtClean="0"/>
              <a:t>The benefits </a:t>
            </a:r>
            <a:r>
              <a:rPr lang="sv-SE" dirty="0" err="1" smtClean="0"/>
              <a:t>of</a:t>
            </a:r>
            <a:r>
              <a:rPr lang="sv-SE" dirty="0" smtClean="0"/>
              <a:t> formal </a:t>
            </a:r>
            <a:r>
              <a:rPr lang="sv-SE" dirty="0" err="1" smtClean="0"/>
              <a:t>cost</a:t>
            </a:r>
            <a:r>
              <a:rPr lang="sv-SE" dirty="0" smtClean="0"/>
              <a:t>-benefit </a:t>
            </a:r>
            <a:r>
              <a:rPr lang="sv-SE" dirty="0" err="1" smtClean="0"/>
              <a:t>analysis</a:t>
            </a:r>
            <a:endParaRPr lang="sv-SE" dirty="0"/>
          </a:p>
        </p:txBody>
      </p:sp>
      <p:sp>
        <p:nvSpPr>
          <p:cNvPr id="6" name="Content Placeholder 5"/>
          <p:cNvSpPr>
            <a:spLocks noGrp="1"/>
          </p:cNvSpPr>
          <p:nvPr>
            <p:ph idx="1"/>
          </p:nvPr>
        </p:nvSpPr>
        <p:spPr>
          <a:xfrm>
            <a:off x="581025" y="3019425"/>
            <a:ext cx="7974013" cy="2641600"/>
          </a:xfrm>
        </p:spPr>
        <p:txBody>
          <a:bodyPr/>
          <a:lstStyle/>
          <a:p>
            <a:pPr marL="0" indent="0">
              <a:buNone/>
            </a:pPr>
            <a:r>
              <a:rPr lang="en-US" dirty="0" smtClean="0"/>
              <a:t>What </a:t>
            </a:r>
            <a:r>
              <a:rPr lang="en-US" dirty="0"/>
              <a:t>does experience in metropolitan areas internationally tell us about the strengths and weaknesses of cost‐benefit analysis or other decision rules in assessing the short‐ and long‐term factors to be considered in decision‐making about urban transportation</a:t>
            </a:r>
            <a:r>
              <a:rPr lang="en-US" dirty="0" smtClean="0"/>
              <a:t>?</a:t>
            </a:r>
            <a:endParaRPr lang="en-US" dirty="0"/>
          </a:p>
          <a:p>
            <a:endParaRPr lang="sv-SE" dirty="0"/>
          </a:p>
        </p:txBody>
      </p:sp>
    </p:spTree>
    <p:extLst>
      <p:ext uri="{BB962C8B-B14F-4D97-AF65-F5344CB8AC3E}">
        <p14:creationId xmlns:p14="http://schemas.microsoft.com/office/powerpoint/2010/main" val="316621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6099" y="453723"/>
            <a:ext cx="9028843" cy="782482"/>
          </a:xfrm>
        </p:spPr>
        <p:txBody>
          <a:bodyPr/>
          <a:lstStyle/>
          <a:p>
            <a:r>
              <a:rPr lang="sv-SE" sz="2500" dirty="0" smtClean="0"/>
              <a:t>Benefit/cost ratios of 500 investment candidates</a:t>
            </a:r>
            <a:endParaRPr lang="sv-SE" sz="2500" dirty="0"/>
          </a:p>
        </p:txBody>
      </p:sp>
      <p:pic>
        <p:nvPicPr>
          <p:cNvPr id="153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822" b="8085"/>
          <a:stretch/>
        </p:blipFill>
        <p:spPr bwMode="auto">
          <a:xfrm>
            <a:off x="336623" y="1497027"/>
            <a:ext cx="8422432" cy="448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flipH="1">
            <a:off x="3361676" y="3576669"/>
            <a:ext cx="10158" cy="144039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3042545" y="2908245"/>
            <a:ext cx="671699" cy="634947"/>
          </a:xfrm>
          <a:prstGeom prst="rect">
            <a:avLst/>
          </a:prstGeom>
          <a:solidFill>
            <a:schemeClr val="bg1"/>
          </a:solidFill>
        </p:spPr>
        <p:txBody>
          <a:bodyPr wrap="square" lIns="80165" tIns="40083" rIns="80165" bIns="40083" rtlCol="0">
            <a:spAutoFit/>
          </a:bodyPr>
          <a:lstStyle/>
          <a:p>
            <a:pPr algn="ctr"/>
            <a:r>
              <a:rPr lang="sv-SE" dirty="0"/>
              <a:t>Top 150</a:t>
            </a:r>
          </a:p>
        </p:txBody>
      </p:sp>
      <p:sp>
        <p:nvSpPr>
          <p:cNvPr id="14" name="TextBox 13"/>
          <p:cNvSpPr txBox="1"/>
          <p:nvPr/>
        </p:nvSpPr>
        <p:spPr>
          <a:xfrm>
            <a:off x="2027170" y="5344103"/>
            <a:ext cx="5041338" cy="634947"/>
          </a:xfrm>
          <a:prstGeom prst="rect">
            <a:avLst/>
          </a:prstGeom>
          <a:solidFill>
            <a:schemeClr val="bg1"/>
          </a:solidFill>
          <a:ln>
            <a:solidFill>
              <a:schemeClr val="tx1"/>
            </a:solidFill>
          </a:ln>
        </p:spPr>
        <p:txBody>
          <a:bodyPr wrap="square" lIns="80165" tIns="40083" rIns="80165" bIns="40083" rtlCol="0">
            <a:spAutoFit/>
          </a:bodyPr>
          <a:lstStyle/>
          <a:p>
            <a:pPr algn="ctr"/>
            <a:r>
              <a:rPr lang="sv-SE" dirty="0">
                <a:latin typeface="Arial" pitchFamily="34" charset="0"/>
                <a:cs typeface="Arial" pitchFamily="34" charset="0"/>
              </a:rPr>
              <a:t>The ”</a:t>
            </a:r>
            <a:r>
              <a:rPr lang="sv-SE" dirty="0" err="1">
                <a:latin typeface="Arial" pitchFamily="34" charset="0"/>
                <a:cs typeface="Arial" pitchFamily="34" charset="0"/>
              </a:rPr>
              <a:t>good</a:t>
            </a:r>
            <a:r>
              <a:rPr lang="sv-SE" dirty="0">
                <a:latin typeface="Arial" pitchFamily="34" charset="0"/>
                <a:cs typeface="Arial" pitchFamily="34" charset="0"/>
              </a:rPr>
              <a:t>” </a:t>
            </a:r>
            <a:r>
              <a:rPr lang="sv-SE" dirty="0" err="1">
                <a:latin typeface="Arial" pitchFamily="34" charset="0"/>
                <a:cs typeface="Arial" pitchFamily="34" charset="0"/>
              </a:rPr>
              <a:t>are</a:t>
            </a:r>
            <a:r>
              <a:rPr lang="sv-SE" dirty="0">
                <a:latin typeface="Arial" pitchFamily="34" charset="0"/>
                <a:cs typeface="Arial" pitchFamily="34" charset="0"/>
              </a:rPr>
              <a:t> </a:t>
            </a:r>
            <a:r>
              <a:rPr lang="sv-SE" i="1" dirty="0" err="1">
                <a:latin typeface="Arial" pitchFamily="34" charset="0"/>
                <a:cs typeface="Arial" pitchFamily="34" charset="0"/>
              </a:rPr>
              <a:t>much</a:t>
            </a:r>
            <a:r>
              <a:rPr lang="sv-SE" i="1" dirty="0">
                <a:latin typeface="Arial" pitchFamily="34" charset="0"/>
                <a:cs typeface="Arial" pitchFamily="34" charset="0"/>
              </a:rPr>
              <a:t> </a:t>
            </a:r>
            <a:r>
              <a:rPr lang="sv-SE" dirty="0" err="1">
                <a:latin typeface="Arial" pitchFamily="34" charset="0"/>
                <a:cs typeface="Arial" pitchFamily="34" charset="0"/>
              </a:rPr>
              <a:t>better</a:t>
            </a:r>
            <a:r>
              <a:rPr lang="sv-SE" dirty="0">
                <a:latin typeface="Arial" pitchFamily="34" charset="0"/>
                <a:cs typeface="Arial" pitchFamily="34" charset="0"/>
              </a:rPr>
              <a:t> </a:t>
            </a:r>
            <a:r>
              <a:rPr lang="sv-SE" dirty="0" err="1">
                <a:latin typeface="Arial" pitchFamily="34" charset="0"/>
                <a:cs typeface="Arial" pitchFamily="34" charset="0"/>
              </a:rPr>
              <a:t>than</a:t>
            </a:r>
            <a:r>
              <a:rPr lang="sv-SE" dirty="0">
                <a:latin typeface="Arial" pitchFamily="34" charset="0"/>
                <a:cs typeface="Arial" pitchFamily="34" charset="0"/>
              </a:rPr>
              <a:t> the ”bad” – </a:t>
            </a:r>
          </a:p>
          <a:p>
            <a:pPr algn="ctr"/>
            <a:r>
              <a:rPr lang="sv-SE" dirty="0" err="1">
                <a:latin typeface="Arial" pitchFamily="34" charset="0"/>
                <a:cs typeface="Arial" pitchFamily="34" charset="0"/>
              </a:rPr>
              <a:t>despite</a:t>
            </a:r>
            <a:r>
              <a:rPr lang="sv-SE" dirty="0">
                <a:latin typeface="Arial" pitchFamily="34" charset="0"/>
                <a:cs typeface="Arial" pitchFamily="34" charset="0"/>
              </a:rPr>
              <a:t> </a:t>
            </a:r>
            <a:r>
              <a:rPr lang="sv-SE" dirty="0" err="1">
                <a:latin typeface="Arial" pitchFamily="34" charset="0"/>
                <a:cs typeface="Arial" pitchFamily="34" charset="0"/>
              </a:rPr>
              <a:t>being</a:t>
            </a:r>
            <a:r>
              <a:rPr lang="sv-SE" dirty="0">
                <a:latin typeface="Arial" pitchFamily="34" charset="0"/>
                <a:cs typeface="Arial" pitchFamily="34" charset="0"/>
              </a:rPr>
              <a:t> </a:t>
            </a:r>
            <a:r>
              <a:rPr lang="sv-SE" dirty="0" err="1">
                <a:latin typeface="Arial" pitchFamily="34" charset="0"/>
                <a:cs typeface="Arial" pitchFamily="34" charset="0"/>
              </a:rPr>
              <a:t>shortlisted</a:t>
            </a:r>
            <a:r>
              <a:rPr lang="sv-SE" dirty="0">
                <a:latin typeface="Arial" pitchFamily="34" charset="0"/>
                <a:cs typeface="Arial" pitchFamily="34" charset="0"/>
              </a:rPr>
              <a:t> by </a:t>
            </a:r>
            <a:r>
              <a:rPr lang="sv-SE" dirty="0" err="1">
                <a:latin typeface="Arial" pitchFamily="34" charset="0"/>
                <a:cs typeface="Arial" pitchFamily="34" charset="0"/>
              </a:rPr>
              <a:t>professionals</a:t>
            </a:r>
            <a:r>
              <a:rPr lang="sv-SE" dirty="0">
                <a:latin typeface="Arial" pitchFamily="34" charset="0"/>
                <a:cs typeface="Arial" pitchFamily="34" charset="0"/>
              </a:rPr>
              <a:t>!</a:t>
            </a:r>
          </a:p>
        </p:txBody>
      </p:sp>
    </p:spTree>
    <p:extLst>
      <p:ext uri="{BB962C8B-B14F-4D97-AF65-F5344CB8AC3E}">
        <p14:creationId xmlns:p14="http://schemas.microsoft.com/office/powerpoint/2010/main" val="108921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7587" y="402733"/>
            <a:ext cx="8050979" cy="632545"/>
          </a:xfrm>
        </p:spPr>
        <p:txBody>
          <a:bodyPr/>
          <a:lstStyle/>
          <a:p>
            <a:r>
              <a:rPr lang="en-US" dirty="0" smtClean="0"/>
              <a:t>The ranking is </a:t>
            </a:r>
            <a:r>
              <a:rPr lang="en-US" i="1" dirty="0" smtClean="0"/>
              <a:t>not</a:t>
            </a:r>
            <a:r>
              <a:rPr lang="en-US" dirty="0" smtClean="0"/>
              <a:t> very sensitive to assumptions</a:t>
            </a:r>
            <a:endParaRPr lang="en-US" i="1" dirty="0"/>
          </a:p>
        </p:txBody>
      </p:sp>
      <p:graphicFrame>
        <p:nvGraphicFramePr>
          <p:cNvPr id="3" name="Table 2"/>
          <p:cNvGraphicFramePr>
            <a:graphicFrameLocks noGrp="1"/>
          </p:cNvGraphicFramePr>
          <p:nvPr>
            <p:extLst>
              <p:ext uri="{D42A27DB-BD31-4B8C-83A1-F6EECF244321}">
                <p14:modId xmlns:p14="http://schemas.microsoft.com/office/powerpoint/2010/main" val="3619023469"/>
              </p:ext>
            </p:extLst>
          </p:nvPr>
        </p:nvGraphicFramePr>
        <p:xfrm>
          <a:off x="1454455" y="964841"/>
          <a:ext cx="6403670" cy="4744048"/>
        </p:xfrm>
        <a:graphic>
          <a:graphicData uri="http://schemas.openxmlformats.org/drawingml/2006/table">
            <a:tbl>
              <a:tblPr firstRow="1" firstCol="1" bandRow="1">
                <a:tableStyleId>{5940675A-B579-460E-94D1-54222C63F5DA}</a:tableStyleId>
              </a:tblPr>
              <a:tblGrid>
                <a:gridCol w="5057261"/>
                <a:gridCol w="1346409"/>
              </a:tblGrid>
              <a:tr h="452384">
                <a:tc>
                  <a:txBody>
                    <a:bodyPr/>
                    <a:lstStyle/>
                    <a:p>
                      <a:pPr>
                        <a:lnSpc>
                          <a:spcPct val="115000"/>
                        </a:lnSpc>
                        <a:spcAft>
                          <a:spcPts val="0"/>
                        </a:spcAft>
                      </a:pPr>
                      <a:r>
                        <a:rPr lang="en-US" sz="2000" dirty="0" smtClean="0">
                          <a:effectLst/>
                        </a:rPr>
                        <a:t> </a:t>
                      </a:r>
                      <a:endParaRPr lang="sv-SE" sz="3200" dirty="0">
                        <a:solidFill>
                          <a:schemeClr val="tx1"/>
                        </a:solidFill>
                        <a:effectLst/>
                        <a:latin typeface="Times New Roman"/>
                        <a:ea typeface="Times New Roman"/>
                        <a:cs typeface="Times New Roman"/>
                      </a:endParaRPr>
                    </a:p>
                  </a:txBody>
                  <a:tcPr marL="38015" marR="38015" marT="0" marB="0" anchor="b"/>
                </a:tc>
                <a:tc>
                  <a:txBody>
                    <a:bodyPr/>
                    <a:lstStyle/>
                    <a:p>
                      <a:pPr>
                        <a:lnSpc>
                          <a:spcPct val="115000"/>
                        </a:lnSpc>
                        <a:spcAft>
                          <a:spcPts val="0"/>
                        </a:spcAft>
                      </a:pPr>
                      <a:r>
                        <a:rPr lang="en-US" sz="2000" b="1" dirty="0" smtClean="0">
                          <a:effectLst/>
                        </a:rPr>
                        <a:t>Changes in Top 150</a:t>
                      </a:r>
                      <a:endParaRPr lang="sv-SE" sz="3200" b="1" dirty="0">
                        <a:solidFill>
                          <a:schemeClr val="tx1"/>
                        </a:solidFill>
                        <a:effectLst/>
                        <a:latin typeface="Times New Roman"/>
                        <a:ea typeface="Times New Roman"/>
                        <a:cs typeface="Times New Roman"/>
                      </a:endParaRPr>
                    </a:p>
                  </a:txBody>
                  <a:tcPr marL="38015" marR="38015" marT="0" marB="0" anchor="b"/>
                </a:tc>
              </a:tr>
              <a:tr h="452384">
                <a:tc>
                  <a:txBody>
                    <a:bodyPr/>
                    <a:lstStyle/>
                    <a:p>
                      <a:pPr>
                        <a:lnSpc>
                          <a:spcPct val="115000"/>
                        </a:lnSpc>
                        <a:spcAft>
                          <a:spcPts val="0"/>
                        </a:spcAft>
                      </a:pPr>
                      <a:r>
                        <a:rPr lang="en-GB" sz="2400" dirty="0" smtClean="0">
                          <a:effectLst/>
                        </a:rPr>
                        <a:t>Double freight benefits</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en-US" sz="2400" dirty="0" smtClean="0">
                          <a:effectLst/>
                        </a:rPr>
                        <a:t>14</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en-GB" sz="2400" dirty="0" smtClean="0">
                          <a:effectLst/>
                        </a:rPr>
                        <a:t>Double safety benefits</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en-US" sz="2400" dirty="0" smtClean="0">
                          <a:effectLst/>
                        </a:rPr>
                        <a:t>22</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sv-SE" sz="2400" kern="1200" dirty="0" smtClean="0">
                          <a:effectLst/>
                        </a:rPr>
                        <a:t>Double</a:t>
                      </a:r>
                      <a:r>
                        <a:rPr lang="sv-SE" sz="2400" kern="1200" baseline="0" dirty="0" smtClean="0">
                          <a:effectLst/>
                        </a:rPr>
                        <a:t> emission benefits</a:t>
                      </a:r>
                      <a:endParaRPr lang="sv-SE" sz="2400" b="1" kern="1200" dirty="0" smtClean="0">
                        <a:solidFill>
                          <a:schemeClr val="tx1"/>
                        </a:solidFill>
                        <a:effectLst/>
                        <a:latin typeface="+mj-lt"/>
                        <a:ea typeface="+mn-ea"/>
                        <a:cs typeface="+mn-cs"/>
                      </a:endParaRPr>
                    </a:p>
                  </a:txBody>
                  <a:tcPr marL="38015" marR="38015" marT="0" marB="0" anchor="b"/>
                </a:tc>
                <a:tc>
                  <a:txBody>
                    <a:bodyPr/>
                    <a:lstStyle/>
                    <a:p>
                      <a:pPr algn="ctr">
                        <a:lnSpc>
                          <a:spcPct val="115000"/>
                        </a:lnSpc>
                        <a:spcAft>
                          <a:spcPts val="0"/>
                        </a:spcAft>
                      </a:pPr>
                      <a:r>
                        <a:rPr lang="en-US" sz="2400" kern="1200" dirty="0" smtClean="0">
                          <a:effectLst/>
                        </a:rPr>
                        <a:t>5</a:t>
                      </a:r>
                      <a:endParaRPr lang="sv-SE" sz="2400" kern="1200" dirty="0">
                        <a:solidFill>
                          <a:schemeClr val="tx1"/>
                        </a:solidFill>
                        <a:effectLst/>
                        <a:latin typeface="+mj-lt"/>
                        <a:ea typeface="+mn-ea"/>
                        <a:cs typeface="+mn-cs"/>
                      </a:endParaRPr>
                    </a:p>
                  </a:txBody>
                  <a:tcPr marL="38015" marR="38015" marT="0" marB="0" anchor="b"/>
                </a:tc>
              </a:tr>
              <a:tr h="452384">
                <a:tc>
                  <a:txBody>
                    <a:bodyPr/>
                    <a:lstStyle/>
                    <a:p>
                      <a:pPr>
                        <a:lnSpc>
                          <a:spcPct val="115000"/>
                        </a:lnSpc>
                        <a:spcAft>
                          <a:spcPts val="0"/>
                        </a:spcAft>
                      </a:pPr>
                      <a:r>
                        <a:rPr lang="en-US" sz="2400" dirty="0" smtClean="0">
                          <a:effectLst/>
                        </a:rPr>
                        <a:t>Double</a:t>
                      </a:r>
                      <a:r>
                        <a:rPr lang="en-US" sz="2400" baseline="0" dirty="0" smtClean="0">
                          <a:effectLst/>
                        </a:rPr>
                        <a:t> person travel benefits</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sv-SE" sz="2400" dirty="0" smtClean="0">
                          <a:effectLst/>
                        </a:rPr>
                        <a:t>11</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sv-SE" sz="2400" dirty="0" smtClean="0">
                          <a:effectLst/>
                        </a:rPr>
                        <a:t>Differentiated VoT’s</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sv-SE" sz="2400" dirty="0" smtClean="0">
                          <a:effectLst/>
                        </a:rPr>
                        <a:t>5</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sv-SE" sz="2400" dirty="0" smtClean="0">
                          <a:effectLst/>
                        </a:rPr>
                        <a:t>Double oil price</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sv-SE" sz="2400" dirty="0" smtClean="0">
                          <a:effectLst/>
                        </a:rPr>
                        <a:t>2</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sv-SE" sz="2400" dirty="0" smtClean="0">
                          <a:effectLst/>
                        </a:rPr>
                        <a:t>No plugin</a:t>
                      </a:r>
                      <a:r>
                        <a:rPr lang="sv-SE" sz="2400" baseline="0" dirty="0" smtClean="0">
                          <a:effectLst/>
                        </a:rPr>
                        <a:t> hybrids</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sv-SE" sz="2400" dirty="0" smtClean="0">
                          <a:effectLst/>
                        </a:rPr>
                        <a:t>1</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sv-SE" sz="2400" dirty="0" smtClean="0">
                          <a:effectLst/>
                        </a:rPr>
                        <a:t>Tren</a:t>
                      </a:r>
                      <a:r>
                        <a:rPr lang="sv-SE" sz="2400" baseline="0" dirty="0" smtClean="0">
                          <a:effectLst/>
                        </a:rPr>
                        <a:t>d break in car ownership</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sv-SE" sz="2400" dirty="0" smtClean="0">
                          <a:effectLst/>
                        </a:rPr>
                        <a:t>2</a:t>
                      </a:r>
                      <a:endParaRPr lang="sv-SE" sz="2400" dirty="0">
                        <a:solidFill>
                          <a:schemeClr val="tx1"/>
                        </a:solidFill>
                        <a:effectLst/>
                        <a:latin typeface="+mj-lt"/>
                        <a:ea typeface="Times New Roman"/>
                        <a:cs typeface="Times New Roman"/>
                      </a:endParaRPr>
                    </a:p>
                  </a:txBody>
                  <a:tcPr marL="38015" marR="38015" marT="0" marB="0" anchor="b"/>
                </a:tc>
              </a:tr>
              <a:tr h="452384">
                <a:tc>
                  <a:txBody>
                    <a:bodyPr/>
                    <a:lstStyle/>
                    <a:p>
                      <a:pPr>
                        <a:lnSpc>
                          <a:spcPct val="115000"/>
                        </a:lnSpc>
                        <a:spcAft>
                          <a:spcPts val="0"/>
                        </a:spcAft>
                      </a:pPr>
                      <a:r>
                        <a:rPr lang="sv-SE" sz="2400" dirty="0" smtClean="0">
                          <a:effectLst/>
                        </a:rPr>
                        <a:t>Strong carbon</a:t>
                      </a:r>
                      <a:r>
                        <a:rPr lang="sv-SE" sz="2400" baseline="0" dirty="0" smtClean="0">
                          <a:effectLst/>
                        </a:rPr>
                        <a:t> policy package</a:t>
                      </a:r>
                      <a:endParaRPr lang="sv-SE" sz="2400" dirty="0">
                        <a:solidFill>
                          <a:schemeClr val="tx1"/>
                        </a:solidFill>
                        <a:effectLst/>
                        <a:latin typeface="+mj-lt"/>
                        <a:ea typeface="Times New Roman"/>
                        <a:cs typeface="Times New Roman"/>
                      </a:endParaRPr>
                    </a:p>
                  </a:txBody>
                  <a:tcPr marL="38015" marR="38015" marT="0" marB="0" anchor="b"/>
                </a:tc>
                <a:tc>
                  <a:txBody>
                    <a:bodyPr/>
                    <a:lstStyle/>
                    <a:p>
                      <a:pPr algn="ctr">
                        <a:lnSpc>
                          <a:spcPct val="115000"/>
                        </a:lnSpc>
                        <a:spcAft>
                          <a:spcPts val="0"/>
                        </a:spcAft>
                      </a:pPr>
                      <a:r>
                        <a:rPr lang="sv-SE" sz="2400" dirty="0" smtClean="0">
                          <a:effectLst/>
                        </a:rPr>
                        <a:t>3</a:t>
                      </a:r>
                      <a:endParaRPr lang="sv-SE" sz="2400" dirty="0">
                        <a:solidFill>
                          <a:schemeClr val="tx1"/>
                        </a:solidFill>
                        <a:effectLst/>
                        <a:latin typeface="+mj-lt"/>
                        <a:ea typeface="Times New Roman"/>
                        <a:cs typeface="Times New Roman"/>
                      </a:endParaRPr>
                    </a:p>
                  </a:txBody>
                  <a:tcPr marL="38015" marR="38015" marT="0" marB="0" anchor="b"/>
                </a:tc>
              </a:tr>
            </a:tbl>
          </a:graphicData>
        </a:graphic>
      </p:graphicFrame>
    </p:spTree>
    <p:extLst>
      <p:ext uri="{BB962C8B-B14F-4D97-AF65-F5344CB8AC3E}">
        <p14:creationId xmlns:p14="http://schemas.microsoft.com/office/powerpoint/2010/main" val="3907314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171575"/>
            <a:ext cx="8353425" cy="469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Grp="1" noChangeArrowheads="1"/>
          </p:cNvSpPr>
          <p:nvPr>
            <p:ph type="title"/>
          </p:nvPr>
        </p:nvSpPr>
        <p:spPr>
          <a:xfrm>
            <a:off x="1060654" y="428625"/>
            <a:ext cx="8404062" cy="577412"/>
          </a:xfrm>
        </p:spPr>
        <p:txBody>
          <a:bodyPr/>
          <a:lstStyle/>
          <a:p>
            <a:r>
              <a:rPr lang="sv-SE" altLang="sv-SE" sz="2800" dirty="0" smtClean="0">
                <a:ea typeface="ＭＳ Ｐゴシック" pitchFamily="34" charset="-128"/>
              </a:rPr>
              <a:t>… </a:t>
            </a:r>
            <a:r>
              <a:rPr lang="sv-SE" altLang="sv-SE" sz="2800" dirty="0" err="1" smtClean="0">
                <a:ea typeface="ＭＳ Ｐゴシック" pitchFamily="34" charset="-128"/>
              </a:rPr>
              <a:t>but</a:t>
            </a:r>
            <a:r>
              <a:rPr lang="sv-SE" altLang="sv-SE" sz="2800" dirty="0" smtClean="0">
                <a:ea typeface="ＭＳ Ｐゴシック" pitchFamily="34" charset="-128"/>
              </a:rPr>
              <a:t> </a:t>
            </a:r>
            <a:r>
              <a:rPr lang="sv-SE" altLang="sv-SE" sz="2800" dirty="0" err="1" smtClean="0">
                <a:ea typeface="ＭＳ Ｐゴシック" pitchFamily="34" charset="-128"/>
              </a:rPr>
              <a:t>cost</a:t>
            </a:r>
            <a:r>
              <a:rPr lang="sv-SE" altLang="sv-SE" sz="2800" dirty="0" smtClean="0">
                <a:ea typeface="ＭＳ Ｐゴシック" pitchFamily="34" charset="-128"/>
              </a:rPr>
              <a:t>/benefit </a:t>
            </a:r>
            <a:r>
              <a:rPr lang="sv-SE" altLang="sv-SE" sz="2800" dirty="0" err="1" smtClean="0">
                <a:ea typeface="ＭＳ Ｐゴシック" pitchFamily="34" charset="-128"/>
              </a:rPr>
              <a:t>efficiency</a:t>
            </a:r>
            <a:r>
              <a:rPr lang="sv-SE" altLang="sv-SE" sz="2800" dirty="0" smtClean="0">
                <a:ea typeface="ＭＳ Ｐゴシック" pitchFamily="34" charset="-128"/>
              </a:rPr>
              <a:t> has </a:t>
            </a:r>
            <a:r>
              <a:rPr lang="sv-SE" altLang="sv-SE" sz="2800" dirty="0" err="1" smtClean="0">
                <a:ea typeface="ＭＳ Ｐゴシック" pitchFamily="34" charset="-128"/>
              </a:rPr>
              <a:t>limited</a:t>
            </a:r>
            <a:r>
              <a:rPr lang="sv-SE" altLang="sv-SE" sz="2800" dirty="0" smtClean="0">
                <a:ea typeface="ＭＳ Ｐゴシック" pitchFamily="34" charset="-128"/>
              </a:rPr>
              <a:t> </a:t>
            </a:r>
            <a:r>
              <a:rPr lang="sv-SE" altLang="sv-SE" sz="2800" dirty="0" err="1" smtClean="0">
                <a:ea typeface="ＭＳ Ｐゴシック" pitchFamily="34" charset="-128"/>
              </a:rPr>
              <a:t>effect</a:t>
            </a:r>
            <a:endParaRPr lang="sv-SE" altLang="sv-SE" sz="2800" dirty="0">
              <a:ea typeface="ＭＳ Ｐゴシック" pitchFamily="34" charset="-128"/>
            </a:endParaRPr>
          </a:p>
        </p:txBody>
      </p:sp>
      <p:sp>
        <p:nvSpPr>
          <p:cNvPr id="4" name="TextBox 3"/>
          <p:cNvSpPr txBox="1"/>
          <p:nvPr/>
        </p:nvSpPr>
        <p:spPr>
          <a:xfrm>
            <a:off x="1293474" y="5084509"/>
            <a:ext cx="1396475" cy="327170"/>
          </a:xfrm>
          <a:prstGeom prst="rect">
            <a:avLst/>
          </a:prstGeom>
          <a:noFill/>
        </p:spPr>
        <p:txBody>
          <a:bodyPr wrap="square" lIns="80165" tIns="40083" rIns="80165" bIns="40083" rtlCol="0">
            <a:spAutoFit/>
          </a:bodyPr>
          <a:lstStyle/>
          <a:p>
            <a:pPr algn="ctr"/>
            <a:r>
              <a:rPr lang="sv-SE" sz="1600" b="1" dirty="0" err="1" smtClean="0">
                <a:latin typeface="Arial" panose="020B0604020202020204" pitchFamily="34" charset="0"/>
                <a:cs typeface="Arial" panose="020B0604020202020204" pitchFamily="34" charset="0"/>
              </a:rPr>
              <a:t>Government</a:t>
            </a:r>
            <a:endParaRPr lang="sv-SE" sz="1600" b="1" dirty="0">
              <a:latin typeface="Arial" panose="020B0604020202020204" pitchFamily="34" charset="0"/>
              <a:cs typeface="Arial" panose="020B0604020202020204" pitchFamily="34" charset="0"/>
            </a:endParaRPr>
          </a:p>
        </p:txBody>
      </p:sp>
      <p:sp>
        <p:nvSpPr>
          <p:cNvPr id="13" name="TextBox 12"/>
          <p:cNvSpPr txBox="1"/>
          <p:nvPr/>
        </p:nvSpPr>
        <p:spPr>
          <a:xfrm>
            <a:off x="2879808" y="5113382"/>
            <a:ext cx="1749342" cy="573391"/>
          </a:xfrm>
          <a:prstGeom prst="rect">
            <a:avLst/>
          </a:prstGeom>
          <a:noFill/>
        </p:spPr>
        <p:txBody>
          <a:bodyPr wrap="square" lIns="80165" tIns="40083" rIns="80165" bIns="40083" rtlCol="0">
            <a:spAutoFit/>
          </a:bodyPr>
          <a:lstStyle/>
          <a:p>
            <a:r>
              <a:rPr lang="sv-SE" sz="1600" b="1" dirty="0" smtClean="0">
                <a:latin typeface="Arial" panose="020B0604020202020204" pitchFamily="34" charset="0"/>
                <a:cs typeface="Arial" panose="020B0604020202020204" pitchFamily="34" charset="0"/>
              </a:rPr>
              <a:t>Transport</a:t>
            </a:r>
          </a:p>
          <a:p>
            <a:r>
              <a:rPr lang="sv-SE" sz="1600" b="1" dirty="0" smtClean="0">
                <a:latin typeface="Arial" panose="020B0604020202020204" pitchFamily="34" charset="0"/>
                <a:cs typeface="Arial" panose="020B0604020202020204" pitchFamily="34" charset="0"/>
              </a:rPr>
              <a:t>Administration</a:t>
            </a:r>
            <a:endParaRPr lang="sv-SE" sz="1600" b="1" dirty="0">
              <a:latin typeface="Arial" panose="020B0604020202020204" pitchFamily="34" charset="0"/>
              <a:cs typeface="Arial" panose="020B0604020202020204" pitchFamily="34" charset="0"/>
            </a:endParaRPr>
          </a:p>
        </p:txBody>
      </p:sp>
      <p:sp>
        <p:nvSpPr>
          <p:cNvPr id="14" name="TextBox 13"/>
          <p:cNvSpPr txBox="1"/>
          <p:nvPr/>
        </p:nvSpPr>
        <p:spPr>
          <a:xfrm>
            <a:off x="5769678" y="5113382"/>
            <a:ext cx="1707447" cy="327170"/>
          </a:xfrm>
          <a:prstGeom prst="rect">
            <a:avLst/>
          </a:prstGeom>
          <a:noFill/>
        </p:spPr>
        <p:txBody>
          <a:bodyPr wrap="square" lIns="80165" tIns="40083" rIns="80165" bIns="40083" rtlCol="0">
            <a:spAutoFit/>
          </a:bodyPr>
          <a:lstStyle/>
          <a:p>
            <a:r>
              <a:rPr lang="sv-SE" sz="1600" b="1" dirty="0" err="1" smtClean="0">
                <a:latin typeface="Arial" panose="020B0604020202020204" pitchFamily="34" charset="0"/>
                <a:cs typeface="Arial" panose="020B0604020202020204" pitchFamily="34" charset="0"/>
              </a:rPr>
              <a:t>Left</a:t>
            </a:r>
            <a:r>
              <a:rPr lang="sv-SE" sz="1600" b="1" dirty="0" smtClean="0">
                <a:latin typeface="Arial" panose="020B0604020202020204" pitchFamily="34" charset="0"/>
                <a:cs typeface="Arial" panose="020B0604020202020204" pitchFamily="34" charset="0"/>
              </a:rPr>
              <a:t> </a:t>
            </a:r>
            <a:r>
              <a:rPr lang="sv-SE" sz="1600" b="1" dirty="0" err="1" smtClean="0">
                <a:latin typeface="Arial" panose="020B0604020202020204" pitchFamily="34" charset="0"/>
                <a:cs typeface="Arial" panose="020B0604020202020204" pitchFamily="34" charset="0"/>
              </a:rPr>
              <a:t>outside</a:t>
            </a:r>
            <a:endParaRPr lang="sv-S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388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3929" y="1471670"/>
            <a:ext cx="7294409" cy="668338"/>
          </a:xfrm>
        </p:spPr>
        <p:txBody>
          <a:bodyPr/>
          <a:lstStyle/>
          <a:p>
            <a:r>
              <a:rPr lang="sv-SE" dirty="0" err="1" smtClean="0"/>
              <a:t>Implementing</a:t>
            </a:r>
            <a:r>
              <a:rPr lang="sv-SE" dirty="0" smtClean="0"/>
              <a:t> </a:t>
            </a:r>
            <a:r>
              <a:rPr lang="sv-SE" dirty="0" err="1" smtClean="0"/>
              <a:t>efficient</a:t>
            </a:r>
            <a:r>
              <a:rPr lang="sv-SE" dirty="0" smtClean="0"/>
              <a:t> </a:t>
            </a:r>
            <a:r>
              <a:rPr lang="sv-SE" dirty="0" err="1" smtClean="0"/>
              <a:t>but</a:t>
            </a:r>
            <a:r>
              <a:rPr lang="sv-SE" dirty="0" smtClean="0"/>
              <a:t> </a:t>
            </a:r>
            <a:r>
              <a:rPr lang="sv-SE" dirty="0" err="1" smtClean="0"/>
              <a:t>unpopular</a:t>
            </a:r>
            <a:r>
              <a:rPr lang="sv-SE" dirty="0" smtClean="0"/>
              <a:t> </a:t>
            </a:r>
            <a:r>
              <a:rPr lang="sv-SE" dirty="0" err="1" smtClean="0"/>
              <a:t>policies</a:t>
            </a:r>
            <a:endParaRPr lang="sv-SE" dirty="0"/>
          </a:p>
        </p:txBody>
      </p:sp>
      <p:sp>
        <p:nvSpPr>
          <p:cNvPr id="5" name="Content Placeholder 4"/>
          <p:cNvSpPr>
            <a:spLocks noGrp="1"/>
          </p:cNvSpPr>
          <p:nvPr>
            <p:ph idx="1"/>
          </p:nvPr>
        </p:nvSpPr>
        <p:spPr>
          <a:xfrm>
            <a:off x="1269507" y="2643511"/>
            <a:ext cx="7285531" cy="3061964"/>
          </a:xfrm>
        </p:spPr>
        <p:txBody>
          <a:bodyPr>
            <a:normAutofit/>
          </a:bodyPr>
          <a:lstStyle/>
          <a:p>
            <a:r>
              <a:rPr lang="en-US" sz="2400" dirty="0"/>
              <a:t>What do we know about how the framing and communication of issues affects public attitudes toward various urban transportation options? </a:t>
            </a:r>
            <a:endParaRPr lang="en-US" sz="2400" dirty="0" smtClean="0"/>
          </a:p>
          <a:p>
            <a:r>
              <a:rPr lang="en-US" sz="2400" dirty="0" smtClean="0"/>
              <a:t>Is </a:t>
            </a:r>
            <a:r>
              <a:rPr lang="en-US" sz="2400" dirty="0"/>
              <a:t>there a bias toward the status quo? </a:t>
            </a:r>
            <a:endParaRPr lang="en-US" sz="2400" dirty="0" smtClean="0"/>
          </a:p>
          <a:p>
            <a:r>
              <a:rPr lang="en-US" sz="2400" dirty="0" smtClean="0"/>
              <a:t>How </a:t>
            </a:r>
            <a:r>
              <a:rPr lang="en-US" sz="2400" dirty="0"/>
              <a:t>can public trust be built, in a context of uncertainty about the projected costs and benefits of urban transportation options?</a:t>
            </a:r>
            <a:endParaRPr lang="sv-SE" sz="2400" dirty="0"/>
          </a:p>
        </p:txBody>
      </p:sp>
    </p:spTree>
    <p:extLst>
      <p:ext uri="{BB962C8B-B14F-4D97-AF65-F5344CB8AC3E}">
        <p14:creationId xmlns:p14="http://schemas.microsoft.com/office/powerpoint/2010/main" val="3524229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33" y="340560"/>
            <a:ext cx="7698066" cy="782482"/>
          </a:xfrm>
        </p:spPr>
        <p:txBody>
          <a:bodyPr/>
          <a:lstStyle/>
          <a:p>
            <a:r>
              <a:rPr lang="sv-SE" sz="3200" dirty="0" smtClean="0"/>
              <a:t>Congestion pricing: It </a:t>
            </a:r>
            <a:r>
              <a:rPr lang="sv-SE" sz="3200" dirty="0"/>
              <a:t>works.</a:t>
            </a:r>
            <a:br>
              <a:rPr lang="sv-SE" sz="3200" dirty="0"/>
            </a:br>
            <a:r>
              <a:rPr lang="sv-SE" sz="2100" dirty="0" smtClean="0">
                <a:ea typeface="ＭＳ Ｐゴシック" pitchFamily="-106" charset="-128"/>
              </a:rPr>
              <a:t>Stable decrease </a:t>
            </a:r>
            <a:r>
              <a:rPr lang="sv-SE" sz="2100" dirty="0" smtClean="0">
                <a:ea typeface="ＭＳ Ｐゴシック" pitchFamily="-106" charset="-128"/>
                <a:sym typeface="Symbol" pitchFamily="18" charset="2"/>
              </a:rPr>
              <a:t></a:t>
            </a:r>
            <a:r>
              <a:rPr lang="sv-SE" sz="2100" dirty="0">
                <a:ea typeface="ＭＳ Ｐゴシック" pitchFamily="-106" charset="-128"/>
                <a:sym typeface="Symbol" pitchFamily="18" charset="2"/>
              </a:rPr>
              <a:t>20% across </a:t>
            </a:r>
            <a:r>
              <a:rPr lang="sv-SE" sz="2100" dirty="0" smtClean="0">
                <a:ea typeface="ＭＳ Ｐゴシック" pitchFamily="-106" charset="-128"/>
                <a:sym typeface="Symbol" pitchFamily="18" charset="2"/>
              </a:rPr>
              <a:t>cordon</a:t>
            </a:r>
            <a:endParaRPr lang="sv-SE" sz="21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23" y="1647877"/>
            <a:ext cx="8742012" cy="466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617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9" t="22449" r="37091" b="26368"/>
          <a:stretch/>
        </p:blipFill>
        <p:spPr bwMode="auto">
          <a:xfrm>
            <a:off x="878313" y="1075538"/>
            <a:ext cx="8014833" cy="514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080945" y="98354"/>
            <a:ext cx="7698066" cy="782482"/>
          </a:xfrm>
        </p:spPr>
        <p:txBody>
          <a:bodyPr/>
          <a:lstStyle/>
          <a:p>
            <a:r>
              <a:rPr lang="sv-SE" dirty="0" err="1" smtClean="0"/>
              <a:t>What</a:t>
            </a:r>
            <a:r>
              <a:rPr lang="sv-SE" dirty="0" smtClean="0"/>
              <a:t> 20% less </a:t>
            </a:r>
            <a:r>
              <a:rPr lang="sv-SE" dirty="0" err="1" smtClean="0"/>
              <a:t>traffic</a:t>
            </a:r>
            <a:r>
              <a:rPr lang="sv-SE" dirty="0" smtClean="0"/>
              <a:t> </a:t>
            </a:r>
            <a:r>
              <a:rPr lang="sv-SE" dirty="0" err="1" smtClean="0"/>
              <a:t>does</a:t>
            </a:r>
            <a:r>
              <a:rPr lang="sv-SE" dirty="0" smtClean="0"/>
              <a:t> </a:t>
            </a:r>
            <a:r>
              <a:rPr lang="sv-SE" dirty="0" err="1" smtClean="0"/>
              <a:t>to</a:t>
            </a:r>
            <a:r>
              <a:rPr lang="sv-SE" dirty="0" smtClean="0"/>
              <a:t> </a:t>
            </a:r>
            <a:r>
              <a:rPr lang="sv-SE" dirty="0" err="1" smtClean="0"/>
              <a:t>congestion</a:t>
            </a:r>
            <a:endParaRPr lang="sv-SE" dirty="0"/>
          </a:p>
        </p:txBody>
      </p:sp>
    </p:spTree>
    <p:extLst>
      <p:ext uri="{BB962C8B-B14F-4D97-AF65-F5344CB8AC3E}">
        <p14:creationId xmlns:p14="http://schemas.microsoft.com/office/powerpoint/2010/main" val="227514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Modelling &amp; Decision-Making (1)</a:t>
            </a:r>
            <a:endParaRPr lang="en-CA" dirty="0"/>
          </a:p>
        </p:txBody>
      </p:sp>
      <p:sp>
        <p:nvSpPr>
          <p:cNvPr id="3" name="Content Placeholder 2"/>
          <p:cNvSpPr>
            <a:spLocks noGrp="1"/>
          </p:cNvSpPr>
          <p:nvPr>
            <p:ph idx="1"/>
          </p:nvPr>
        </p:nvSpPr>
        <p:spPr/>
        <p:txBody>
          <a:bodyPr/>
          <a:lstStyle/>
          <a:p>
            <a:r>
              <a:rPr lang="en-CA" dirty="0" smtClean="0"/>
              <a:t>The role of modelling in transportation infrastructure investment &amp; decision-making has been decidedly mixed (to say the least) over the years.</a:t>
            </a:r>
          </a:p>
          <a:p>
            <a:r>
              <a:rPr lang="en-CA" dirty="0" smtClean="0"/>
              <a:t>Certainly locally we have too many examples of politicians making decisions on the basis of essentially no evidence – more often than not with unwelcome results.</a:t>
            </a:r>
            <a:endParaRPr lang="en-CA" dirty="0"/>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4</a:t>
            </a:fld>
            <a:endParaRPr lang="en-CA">
              <a:solidFill>
                <a:srgbClr val="4C698D"/>
              </a:solidFill>
            </a:endParaRPr>
          </a:p>
        </p:txBody>
      </p:sp>
    </p:spTree>
    <p:extLst>
      <p:ext uri="{BB962C8B-B14F-4D97-AF65-F5344CB8AC3E}">
        <p14:creationId xmlns:p14="http://schemas.microsoft.com/office/powerpoint/2010/main" val="1998334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629" y="195320"/>
            <a:ext cx="7883371" cy="668338"/>
          </a:xfrm>
        </p:spPr>
        <p:txBody>
          <a:bodyPr/>
          <a:lstStyle/>
          <a:p>
            <a:r>
              <a:rPr lang="sv-SE" dirty="0" err="1" smtClean="0"/>
              <a:t>Difficult</a:t>
            </a:r>
            <a:r>
              <a:rPr lang="sv-SE" dirty="0" smtClean="0"/>
              <a:t> </a:t>
            </a:r>
            <a:r>
              <a:rPr lang="sv-SE" dirty="0" err="1" smtClean="0"/>
              <a:t>to</a:t>
            </a:r>
            <a:r>
              <a:rPr lang="sv-SE" dirty="0" smtClean="0"/>
              <a:t> </a:t>
            </a:r>
            <a:r>
              <a:rPr lang="sv-SE" dirty="0" err="1" smtClean="0"/>
              <a:t>predict</a:t>
            </a:r>
            <a:r>
              <a:rPr lang="sv-SE" dirty="0" smtClean="0"/>
              <a:t> or </a:t>
            </a:r>
            <a:r>
              <a:rPr lang="sv-SE" dirty="0" err="1" smtClean="0"/>
              <a:t>remember</a:t>
            </a:r>
            <a:r>
              <a:rPr lang="sv-SE" dirty="0" smtClean="0"/>
              <a:t> </a:t>
            </a:r>
            <a:r>
              <a:rPr lang="sv-SE" dirty="0" err="1" smtClean="0"/>
              <a:t>behaviour</a:t>
            </a:r>
            <a:endParaRPr lang="sv-SE" dirty="0"/>
          </a:p>
        </p:txBody>
      </p:sp>
      <p:sp>
        <p:nvSpPr>
          <p:cNvPr id="5" name="Content Placeholder 4"/>
          <p:cNvSpPr>
            <a:spLocks noGrp="1"/>
          </p:cNvSpPr>
          <p:nvPr>
            <p:ph idx="1"/>
          </p:nvPr>
        </p:nvSpPr>
        <p:spPr/>
        <p:txBody>
          <a:bodyPr/>
          <a:lstStyle/>
          <a:p>
            <a:r>
              <a:rPr lang="sv-SE" dirty="0" err="1" smtClean="0"/>
              <a:t>According</a:t>
            </a:r>
            <a:r>
              <a:rPr lang="sv-SE" dirty="0" smtClean="0"/>
              <a:t> </a:t>
            </a:r>
            <a:r>
              <a:rPr lang="sv-SE" dirty="0" err="1" smtClean="0"/>
              <a:t>to</a:t>
            </a:r>
            <a:r>
              <a:rPr lang="sv-SE" dirty="0" smtClean="0"/>
              <a:t> </a:t>
            </a:r>
            <a:r>
              <a:rPr lang="sv-SE" dirty="0" err="1" smtClean="0"/>
              <a:t>surveys</a:t>
            </a:r>
            <a:r>
              <a:rPr lang="sv-SE" dirty="0" smtClean="0"/>
              <a:t> </a:t>
            </a:r>
            <a:r>
              <a:rPr lang="sv-SE" i="1" dirty="0" err="1" smtClean="0"/>
              <a:t>before</a:t>
            </a:r>
            <a:r>
              <a:rPr lang="sv-SE" dirty="0" smtClean="0"/>
              <a:t>, </a:t>
            </a:r>
            <a:r>
              <a:rPr lang="sv-SE" dirty="0" err="1" smtClean="0"/>
              <a:t>traffic</a:t>
            </a:r>
            <a:r>
              <a:rPr lang="sv-SE" dirty="0" smtClean="0"/>
              <a:t> </a:t>
            </a:r>
            <a:r>
              <a:rPr lang="sv-SE" dirty="0" err="1" smtClean="0"/>
              <a:t>would</a:t>
            </a:r>
            <a:r>
              <a:rPr lang="sv-SE" dirty="0" smtClean="0"/>
              <a:t> </a:t>
            </a:r>
            <a:r>
              <a:rPr lang="sv-SE" dirty="0" err="1" smtClean="0"/>
              <a:t>decrese</a:t>
            </a:r>
            <a:r>
              <a:rPr lang="sv-SE" dirty="0" smtClean="0"/>
              <a:t> ~5%</a:t>
            </a:r>
          </a:p>
          <a:p>
            <a:r>
              <a:rPr lang="sv-SE" dirty="0" err="1" smtClean="0"/>
              <a:t>According</a:t>
            </a:r>
            <a:r>
              <a:rPr lang="sv-SE" dirty="0" smtClean="0"/>
              <a:t> </a:t>
            </a:r>
            <a:r>
              <a:rPr lang="sv-SE" dirty="0" err="1" smtClean="0"/>
              <a:t>to</a:t>
            </a:r>
            <a:r>
              <a:rPr lang="sv-SE" dirty="0" smtClean="0"/>
              <a:t> </a:t>
            </a:r>
            <a:r>
              <a:rPr lang="sv-SE" dirty="0" err="1" smtClean="0"/>
              <a:t>surveys</a:t>
            </a:r>
            <a:r>
              <a:rPr lang="sv-SE" dirty="0" smtClean="0"/>
              <a:t> </a:t>
            </a:r>
            <a:r>
              <a:rPr lang="sv-SE" i="1" dirty="0" err="1" smtClean="0"/>
              <a:t>after</a:t>
            </a:r>
            <a:r>
              <a:rPr lang="sv-SE" dirty="0" smtClean="0"/>
              <a:t>, </a:t>
            </a:r>
            <a:r>
              <a:rPr lang="sv-SE" dirty="0" err="1" smtClean="0"/>
              <a:t>traffic</a:t>
            </a:r>
            <a:r>
              <a:rPr lang="sv-SE" dirty="0" smtClean="0"/>
              <a:t> </a:t>
            </a:r>
            <a:r>
              <a:rPr lang="sv-SE" i="1" dirty="0" err="1" smtClean="0"/>
              <a:t>had</a:t>
            </a:r>
            <a:r>
              <a:rPr lang="sv-SE" dirty="0" smtClean="0"/>
              <a:t> </a:t>
            </a:r>
            <a:r>
              <a:rPr lang="sv-SE" dirty="0" err="1" smtClean="0"/>
              <a:t>decreased</a:t>
            </a:r>
            <a:r>
              <a:rPr lang="sv-SE" dirty="0" smtClean="0"/>
              <a:t> ~5%</a:t>
            </a:r>
          </a:p>
          <a:p>
            <a:endParaRPr lang="sv-SE" dirty="0"/>
          </a:p>
          <a:p>
            <a:r>
              <a:rPr lang="sv-SE" b="1" dirty="0" smtClean="0"/>
              <a:t>The </a:t>
            </a:r>
            <a:r>
              <a:rPr lang="sv-SE" b="1" i="1" dirty="0" smtClean="0"/>
              <a:t>real</a:t>
            </a:r>
            <a:r>
              <a:rPr lang="sv-SE" b="1" dirty="0" smtClean="0"/>
              <a:t> </a:t>
            </a:r>
            <a:r>
              <a:rPr lang="sv-SE" b="1" dirty="0" err="1" smtClean="0"/>
              <a:t>figure</a:t>
            </a:r>
            <a:r>
              <a:rPr lang="sv-SE" b="1" dirty="0" smtClean="0"/>
              <a:t> </a:t>
            </a:r>
            <a:r>
              <a:rPr lang="sv-SE" b="1" dirty="0" err="1" smtClean="0"/>
              <a:t>was</a:t>
            </a:r>
            <a:r>
              <a:rPr lang="sv-SE" b="1" dirty="0" smtClean="0"/>
              <a:t> 30%</a:t>
            </a:r>
          </a:p>
          <a:p>
            <a:endParaRPr lang="sv-SE" b="1" dirty="0"/>
          </a:p>
          <a:p>
            <a:r>
              <a:rPr lang="sv-SE" dirty="0" smtClean="0"/>
              <a:t>~30% switched from negative </a:t>
            </a:r>
            <a:r>
              <a:rPr lang="sv-SE" dirty="0" err="1" smtClean="0"/>
              <a:t>to</a:t>
            </a:r>
            <a:r>
              <a:rPr lang="sv-SE" dirty="0" smtClean="0"/>
              <a:t> positive </a:t>
            </a:r>
            <a:r>
              <a:rPr lang="sv-SE" dirty="0" err="1" smtClean="0"/>
              <a:t>during</a:t>
            </a:r>
            <a:r>
              <a:rPr lang="sv-SE" dirty="0" smtClean="0"/>
              <a:t> the </a:t>
            </a:r>
            <a:r>
              <a:rPr lang="sv-SE" dirty="0" err="1" smtClean="0"/>
              <a:t>first</a:t>
            </a:r>
            <a:r>
              <a:rPr lang="sv-SE" dirty="0" smtClean="0"/>
              <a:t> </a:t>
            </a:r>
            <a:r>
              <a:rPr lang="sv-SE" dirty="0" err="1" smtClean="0"/>
              <a:t>year</a:t>
            </a:r>
            <a:endParaRPr lang="sv-SE" dirty="0" smtClean="0"/>
          </a:p>
          <a:p>
            <a:r>
              <a:rPr lang="sv-SE" dirty="0" smtClean="0"/>
              <a:t>A </a:t>
            </a:r>
            <a:r>
              <a:rPr lang="sv-SE" dirty="0" err="1" smtClean="0"/>
              <a:t>year</a:t>
            </a:r>
            <a:r>
              <a:rPr lang="sv-SE" dirty="0" smtClean="0"/>
              <a:t> later, </a:t>
            </a:r>
            <a:r>
              <a:rPr lang="sv-SE" dirty="0" err="1"/>
              <a:t>h</a:t>
            </a:r>
            <a:r>
              <a:rPr lang="sv-SE" dirty="0" err="1" smtClean="0"/>
              <a:t>alf</a:t>
            </a:r>
            <a:r>
              <a:rPr lang="sv-SE" dirty="0" smtClean="0"/>
              <a:t> </a:t>
            </a:r>
            <a:r>
              <a:rPr lang="sv-SE" dirty="0" err="1" smtClean="0"/>
              <a:t>of</a:t>
            </a:r>
            <a:r>
              <a:rPr lang="sv-SE" dirty="0" smtClean="0"/>
              <a:t> </a:t>
            </a:r>
            <a:r>
              <a:rPr lang="sv-SE" dirty="0" err="1" smtClean="0"/>
              <a:t>those</a:t>
            </a:r>
            <a:r>
              <a:rPr lang="sv-SE" dirty="0" smtClean="0"/>
              <a:t> </a:t>
            </a:r>
            <a:r>
              <a:rPr lang="sv-SE" dirty="0" err="1" smtClean="0"/>
              <a:t>claimed</a:t>
            </a:r>
            <a:r>
              <a:rPr lang="sv-SE" dirty="0" smtClean="0"/>
              <a:t> </a:t>
            </a:r>
            <a:r>
              <a:rPr lang="sv-SE" dirty="0" err="1" smtClean="0"/>
              <a:t>that</a:t>
            </a:r>
            <a:r>
              <a:rPr lang="sv-SE" dirty="0" smtClean="0"/>
              <a:t> </a:t>
            </a:r>
            <a:r>
              <a:rPr lang="sv-SE" dirty="0" err="1" smtClean="0"/>
              <a:t>they</a:t>
            </a:r>
            <a:r>
              <a:rPr lang="sv-SE" dirty="0" smtClean="0"/>
              <a:t> </a:t>
            </a:r>
            <a:r>
              <a:rPr lang="sv-SE" dirty="0" err="1" smtClean="0"/>
              <a:t>had</a:t>
            </a:r>
            <a:r>
              <a:rPr lang="sv-SE" dirty="0" smtClean="0"/>
              <a:t> </a:t>
            </a:r>
            <a:r>
              <a:rPr lang="sv-SE" dirty="0" err="1" smtClean="0"/>
              <a:t>had</a:t>
            </a:r>
            <a:r>
              <a:rPr lang="sv-SE" dirty="0" smtClean="0"/>
              <a:t> the same opinion all </a:t>
            </a:r>
            <a:r>
              <a:rPr lang="sv-SE" dirty="0" err="1" smtClean="0"/>
              <a:t>along</a:t>
            </a:r>
            <a:endParaRPr lang="sv-SE" dirty="0"/>
          </a:p>
        </p:txBody>
      </p:sp>
    </p:spTree>
    <p:extLst>
      <p:ext uri="{BB962C8B-B14F-4D97-AF65-F5344CB8AC3E}">
        <p14:creationId xmlns:p14="http://schemas.microsoft.com/office/powerpoint/2010/main" val="31761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8577" y="449534"/>
            <a:ext cx="7698066" cy="782482"/>
          </a:xfrm>
        </p:spPr>
        <p:txBody>
          <a:bodyPr/>
          <a:lstStyle/>
          <a:p>
            <a:r>
              <a:rPr lang="sv-SE" dirty="0" smtClean="0"/>
              <a:t>The U-curve of support</a:t>
            </a:r>
            <a:endParaRPr lang="sv-SE" dirty="0"/>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986" y="1178309"/>
            <a:ext cx="7987094" cy="4882626"/>
          </a:xfrm>
          <a:prstGeom prst="rect">
            <a:avLst/>
          </a:prstGeom>
          <a:noFill/>
        </p:spPr>
      </p:pic>
      <p:sp>
        <p:nvSpPr>
          <p:cNvPr id="7" name="TextBox 6"/>
          <p:cNvSpPr txBox="1"/>
          <p:nvPr/>
        </p:nvSpPr>
        <p:spPr>
          <a:xfrm>
            <a:off x="1897692" y="1554881"/>
            <a:ext cx="995306" cy="335051"/>
          </a:xfrm>
          <a:prstGeom prst="rect">
            <a:avLst/>
          </a:prstGeom>
          <a:noFill/>
          <a:ln>
            <a:noFill/>
          </a:ln>
        </p:spPr>
        <p:txBody>
          <a:bodyPr wrap="square" lIns="80165" tIns="40083" rIns="80165" bIns="40083" rtlCol="0">
            <a:spAutoFit/>
          </a:bodyPr>
          <a:lstStyle/>
          <a:p>
            <a:r>
              <a:rPr lang="sv-SE" sz="1600" dirty="0">
                <a:solidFill>
                  <a:srgbClr val="FF0000"/>
                </a:solidFill>
                <a:latin typeface="Arial" pitchFamily="34" charset="0"/>
                <a:cs typeface="Arial" pitchFamily="34" charset="0"/>
              </a:rPr>
              <a:t>Decision</a:t>
            </a:r>
          </a:p>
        </p:txBody>
      </p:sp>
      <p:cxnSp>
        <p:nvCxnSpPr>
          <p:cNvPr id="17" name="Straight Arrow Connector 16"/>
          <p:cNvCxnSpPr/>
          <p:nvPr/>
        </p:nvCxnSpPr>
        <p:spPr bwMode="auto">
          <a:xfrm>
            <a:off x="2150386" y="1939457"/>
            <a:ext cx="1" cy="11839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3" name="TextBox 12"/>
          <p:cNvSpPr txBox="1"/>
          <p:nvPr/>
        </p:nvSpPr>
        <p:spPr>
          <a:xfrm>
            <a:off x="3125714" y="1840611"/>
            <a:ext cx="1195882" cy="586340"/>
          </a:xfrm>
          <a:prstGeom prst="rect">
            <a:avLst/>
          </a:prstGeom>
          <a:noFill/>
          <a:ln>
            <a:noFill/>
          </a:ln>
        </p:spPr>
        <p:txBody>
          <a:bodyPr wrap="square" lIns="80165" tIns="40083" rIns="80165" bIns="40083" rtlCol="0">
            <a:spAutoFit/>
          </a:bodyPr>
          <a:lstStyle/>
          <a:p>
            <a:r>
              <a:rPr lang="sv-SE" sz="1600" dirty="0">
                <a:solidFill>
                  <a:srgbClr val="FF0000"/>
                </a:solidFill>
                <a:latin typeface="Arial" pitchFamily="34" charset="0"/>
                <a:cs typeface="Arial" pitchFamily="34" charset="0"/>
              </a:rPr>
              <a:t>Charges </a:t>
            </a:r>
            <a:r>
              <a:rPr lang="sv-SE" sz="1600" dirty="0" err="1">
                <a:solidFill>
                  <a:srgbClr val="FF0000"/>
                </a:solidFill>
                <a:latin typeface="Arial" pitchFamily="34" charset="0"/>
                <a:cs typeface="Arial" pitchFamily="34" charset="0"/>
              </a:rPr>
              <a:t>introduced</a:t>
            </a:r>
            <a:endParaRPr lang="sv-SE" sz="1600" dirty="0">
              <a:solidFill>
                <a:srgbClr val="FF0000"/>
              </a:solidFill>
              <a:latin typeface="Arial" pitchFamily="34" charset="0"/>
              <a:cs typeface="Arial" pitchFamily="34" charset="0"/>
            </a:endParaRPr>
          </a:p>
        </p:txBody>
      </p:sp>
      <p:cxnSp>
        <p:nvCxnSpPr>
          <p:cNvPr id="14" name="Straight Arrow Connector 13"/>
          <p:cNvCxnSpPr/>
          <p:nvPr/>
        </p:nvCxnSpPr>
        <p:spPr bwMode="auto">
          <a:xfrm>
            <a:off x="3581711" y="2491687"/>
            <a:ext cx="0" cy="10195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8" name="TextBox 17"/>
          <p:cNvSpPr txBox="1"/>
          <p:nvPr/>
        </p:nvSpPr>
        <p:spPr>
          <a:xfrm>
            <a:off x="4277148" y="1457262"/>
            <a:ext cx="1380387" cy="335051"/>
          </a:xfrm>
          <a:prstGeom prst="rect">
            <a:avLst/>
          </a:prstGeom>
          <a:noFill/>
          <a:ln>
            <a:noFill/>
          </a:ln>
        </p:spPr>
        <p:txBody>
          <a:bodyPr wrap="square" lIns="80165" tIns="40083" rIns="80165" bIns="40083" rtlCol="0">
            <a:spAutoFit/>
          </a:bodyPr>
          <a:lstStyle/>
          <a:p>
            <a:r>
              <a:rPr lang="sv-SE" sz="1600" dirty="0">
                <a:solidFill>
                  <a:srgbClr val="FF0000"/>
                </a:solidFill>
                <a:latin typeface="Arial" pitchFamily="34" charset="0"/>
                <a:cs typeface="Arial" pitchFamily="34" charset="0"/>
              </a:rPr>
              <a:t>Referendum</a:t>
            </a:r>
          </a:p>
        </p:txBody>
      </p:sp>
      <p:cxnSp>
        <p:nvCxnSpPr>
          <p:cNvPr id="19" name="Straight Arrow Connector 18"/>
          <p:cNvCxnSpPr/>
          <p:nvPr/>
        </p:nvCxnSpPr>
        <p:spPr bwMode="auto">
          <a:xfrm>
            <a:off x="4758366" y="1779932"/>
            <a:ext cx="0" cy="85708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3" name="TextBox 22"/>
          <p:cNvSpPr txBox="1"/>
          <p:nvPr/>
        </p:nvSpPr>
        <p:spPr>
          <a:xfrm>
            <a:off x="5096052" y="3407586"/>
            <a:ext cx="1195882" cy="586340"/>
          </a:xfrm>
          <a:prstGeom prst="rect">
            <a:avLst/>
          </a:prstGeom>
          <a:noFill/>
          <a:ln>
            <a:noFill/>
          </a:ln>
        </p:spPr>
        <p:txBody>
          <a:bodyPr wrap="square" lIns="80165" tIns="40083" rIns="80165" bIns="40083" rtlCol="0">
            <a:spAutoFit/>
          </a:bodyPr>
          <a:lstStyle/>
          <a:p>
            <a:pPr algn="ctr"/>
            <a:r>
              <a:rPr lang="sv-SE" sz="1600" dirty="0" err="1">
                <a:solidFill>
                  <a:srgbClr val="FF0000"/>
                </a:solidFill>
                <a:latin typeface="Arial" pitchFamily="34" charset="0"/>
                <a:cs typeface="Arial" pitchFamily="34" charset="0"/>
              </a:rPr>
              <a:t>Govt</a:t>
            </a:r>
            <a:r>
              <a:rPr lang="sv-SE" sz="1600" dirty="0">
                <a:solidFill>
                  <a:srgbClr val="FF0000"/>
                </a:solidFill>
                <a:latin typeface="Arial" pitchFamily="34" charset="0"/>
                <a:cs typeface="Arial" pitchFamily="34" charset="0"/>
              </a:rPr>
              <a:t>. decision</a:t>
            </a:r>
          </a:p>
        </p:txBody>
      </p:sp>
      <p:cxnSp>
        <p:nvCxnSpPr>
          <p:cNvPr id="24" name="Straight Arrow Connector 23"/>
          <p:cNvCxnSpPr/>
          <p:nvPr/>
        </p:nvCxnSpPr>
        <p:spPr bwMode="auto">
          <a:xfrm flipV="1">
            <a:off x="5658193" y="2467575"/>
            <a:ext cx="1" cy="90357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 name="TextBox 1"/>
          <p:cNvSpPr txBox="1"/>
          <p:nvPr/>
        </p:nvSpPr>
        <p:spPr>
          <a:xfrm>
            <a:off x="129472" y="1624787"/>
            <a:ext cx="1068150" cy="369332"/>
          </a:xfrm>
          <a:prstGeom prst="rect">
            <a:avLst/>
          </a:prstGeom>
          <a:noFill/>
          <a:ln>
            <a:solidFill>
              <a:schemeClr val="tx1"/>
            </a:solidFill>
          </a:ln>
        </p:spPr>
        <p:txBody>
          <a:bodyPr wrap="square" rtlCol="0">
            <a:spAutoFit/>
          </a:bodyPr>
          <a:lstStyle/>
          <a:p>
            <a:r>
              <a:rPr lang="en-GB" b="1" dirty="0" smtClean="0"/>
              <a:t>Support</a:t>
            </a:r>
            <a:endParaRPr lang="en-GB" b="1" dirty="0"/>
          </a:p>
        </p:txBody>
      </p:sp>
    </p:spTree>
    <p:extLst>
      <p:ext uri="{BB962C8B-B14F-4D97-AF65-F5344CB8AC3E}">
        <p14:creationId xmlns:p14="http://schemas.microsoft.com/office/powerpoint/2010/main" val="1567200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629" y="214370"/>
            <a:ext cx="7294409" cy="668338"/>
          </a:xfrm>
        </p:spPr>
        <p:txBody>
          <a:bodyPr/>
          <a:lstStyle/>
          <a:p>
            <a:r>
              <a:rPr lang="sv-SE" dirty="0" smtClean="0"/>
              <a:t>So </a:t>
            </a:r>
            <a:r>
              <a:rPr lang="sv-SE" dirty="0" err="1" smtClean="0"/>
              <a:t>why</a:t>
            </a:r>
            <a:r>
              <a:rPr lang="sv-SE" dirty="0" smtClean="0"/>
              <a:t> is </a:t>
            </a:r>
            <a:r>
              <a:rPr lang="sv-SE" dirty="0" err="1" smtClean="0"/>
              <a:t>congestion</a:t>
            </a:r>
            <a:r>
              <a:rPr lang="sv-SE" dirty="0" smtClean="0"/>
              <a:t> </a:t>
            </a:r>
            <a:r>
              <a:rPr lang="sv-SE" dirty="0" err="1" smtClean="0"/>
              <a:t>pricing</a:t>
            </a:r>
            <a:r>
              <a:rPr lang="sv-SE" dirty="0" smtClean="0"/>
              <a:t> so </a:t>
            </a:r>
            <a:r>
              <a:rPr lang="sv-SE" dirty="0" err="1" smtClean="0"/>
              <a:t>uncommon</a:t>
            </a:r>
            <a:r>
              <a:rPr lang="sv-SE" dirty="0" smtClean="0"/>
              <a:t>? </a:t>
            </a:r>
            <a:endParaRPr lang="sv-SE" dirty="0"/>
          </a:p>
        </p:txBody>
      </p:sp>
      <p:sp>
        <p:nvSpPr>
          <p:cNvPr id="5" name="Content Placeholder 4"/>
          <p:cNvSpPr>
            <a:spLocks noGrp="1"/>
          </p:cNvSpPr>
          <p:nvPr>
            <p:ph idx="1"/>
          </p:nvPr>
        </p:nvSpPr>
        <p:spPr>
          <a:xfrm>
            <a:off x="1269507" y="1205236"/>
            <a:ext cx="7285531" cy="4293864"/>
          </a:xfrm>
        </p:spPr>
        <p:txBody>
          <a:bodyPr>
            <a:noAutofit/>
          </a:bodyPr>
          <a:lstStyle/>
          <a:p>
            <a:r>
              <a:rPr lang="sv-SE" sz="2400" dirty="0" err="1" smtClean="0"/>
              <a:t>Many</a:t>
            </a:r>
            <a:r>
              <a:rPr lang="sv-SE" sz="2400" dirty="0" smtClean="0"/>
              <a:t> </a:t>
            </a:r>
            <a:r>
              <a:rPr lang="sv-SE" sz="2400" dirty="0" err="1" smtClean="0"/>
              <a:t>win</a:t>
            </a:r>
            <a:r>
              <a:rPr lang="sv-SE" sz="2400" dirty="0" smtClean="0"/>
              <a:t> a </a:t>
            </a:r>
            <a:r>
              <a:rPr lang="sv-SE" sz="2400" dirty="0" err="1" smtClean="0"/>
              <a:t>little</a:t>
            </a:r>
            <a:r>
              <a:rPr lang="sv-SE" sz="2400" dirty="0" smtClean="0"/>
              <a:t>, a </a:t>
            </a:r>
            <a:r>
              <a:rPr lang="sv-SE" sz="2400" dirty="0" err="1" smtClean="0"/>
              <a:t>few</a:t>
            </a:r>
            <a:r>
              <a:rPr lang="sv-SE" sz="2400" dirty="0" smtClean="0"/>
              <a:t> </a:t>
            </a:r>
            <a:r>
              <a:rPr lang="sv-SE" sz="2400" dirty="0" err="1" smtClean="0"/>
              <a:t>lose</a:t>
            </a:r>
            <a:r>
              <a:rPr lang="sv-SE" sz="2400" dirty="0" smtClean="0"/>
              <a:t> a </a:t>
            </a:r>
            <a:r>
              <a:rPr lang="sv-SE" sz="2400" dirty="0" err="1" smtClean="0"/>
              <a:t>lot</a:t>
            </a:r>
            <a:r>
              <a:rPr lang="sv-SE" sz="2400" dirty="0" smtClean="0"/>
              <a:t> </a:t>
            </a:r>
            <a:endParaRPr lang="sv-SE" sz="2000" dirty="0"/>
          </a:p>
          <a:p>
            <a:endParaRPr lang="sv-SE" sz="2400" dirty="0" smtClean="0"/>
          </a:p>
          <a:p>
            <a:r>
              <a:rPr lang="sv-SE" sz="2400" dirty="0" smtClean="0"/>
              <a:t>Distribution </a:t>
            </a:r>
            <a:r>
              <a:rPr lang="sv-SE" sz="2400" dirty="0" err="1" smtClean="0"/>
              <a:t>of</a:t>
            </a:r>
            <a:r>
              <a:rPr lang="sv-SE" sz="2400" dirty="0" smtClean="0"/>
              <a:t> </a:t>
            </a:r>
            <a:r>
              <a:rPr lang="sv-SE" sz="2400" dirty="0" err="1" smtClean="0"/>
              <a:t>political</a:t>
            </a:r>
            <a:r>
              <a:rPr lang="sv-SE" sz="2400" dirty="0" smtClean="0"/>
              <a:t> </a:t>
            </a:r>
            <a:r>
              <a:rPr lang="sv-SE" sz="2400" dirty="0" err="1" smtClean="0"/>
              <a:t>power</a:t>
            </a:r>
            <a:r>
              <a:rPr lang="sv-SE" sz="2400" dirty="0" smtClean="0"/>
              <a:t>, </a:t>
            </a:r>
            <a:r>
              <a:rPr lang="sv-SE" sz="2400" dirty="0" err="1" smtClean="0"/>
              <a:t>costs</a:t>
            </a:r>
            <a:r>
              <a:rPr lang="sv-SE" sz="2400" dirty="0" smtClean="0"/>
              <a:t>, benefits</a:t>
            </a:r>
            <a:endParaRPr lang="sv-SE" sz="2000" dirty="0" smtClean="0"/>
          </a:p>
          <a:p>
            <a:endParaRPr lang="sv-SE" sz="2400" dirty="0" smtClean="0"/>
          </a:p>
          <a:p>
            <a:r>
              <a:rPr lang="sv-SE" sz="2400" dirty="0" smtClean="0"/>
              <a:t>Strong public emotions </a:t>
            </a:r>
            <a:r>
              <a:rPr lang="sv-SE" sz="2400" dirty="0" err="1" smtClean="0"/>
              <a:t>about</a:t>
            </a:r>
            <a:r>
              <a:rPr lang="sv-SE" sz="2400" dirty="0" smtClean="0"/>
              <a:t> </a:t>
            </a:r>
            <a:r>
              <a:rPr lang="sv-SE" sz="2400" dirty="0" err="1" smtClean="0"/>
              <a:t>congestion</a:t>
            </a:r>
            <a:r>
              <a:rPr lang="sv-SE" sz="2400" dirty="0" smtClean="0"/>
              <a:t> – </a:t>
            </a:r>
            <a:r>
              <a:rPr lang="sv-SE" sz="2400" dirty="0" err="1" smtClean="0"/>
              <a:t>but</a:t>
            </a:r>
            <a:r>
              <a:rPr lang="sv-SE" sz="2400" dirty="0" smtClean="0"/>
              <a:t> </a:t>
            </a:r>
            <a:r>
              <a:rPr lang="sv-SE" sz="2400" dirty="0" err="1" smtClean="0"/>
              <a:t>congestion</a:t>
            </a:r>
            <a:r>
              <a:rPr lang="sv-SE" sz="2400" dirty="0" smtClean="0"/>
              <a:t> </a:t>
            </a:r>
            <a:r>
              <a:rPr lang="sv-SE" sz="2400" dirty="0" err="1" smtClean="0"/>
              <a:t>pricing</a:t>
            </a:r>
            <a:r>
              <a:rPr lang="sv-SE" sz="2400" dirty="0" smtClean="0"/>
              <a:t> not </a:t>
            </a:r>
            <a:r>
              <a:rPr lang="sv-SE" sz="2400" dirty="0" err="1" smtClean="0"/>
              <a:t>perceived</a:t>
            </a:r>
            <a:r>
              <a:rPr lang="sv-SE" sz="2400" dirty="0" smtClean="0"/>
              <a:t> as solution</a:t>
            </a:r>
            <a:endParaRPr lang="sv-SE" sz="2000" dirty="0" smtClean="0"/>
          </a:p>
          <a:p>
            <a:endParaRPr lang="sv-SE" sz="2400" dirty="0" smtClean="0"/>
          </a:p>
          <a:p>
            <a:r>
              <a:rPr lang="sv-SE" sz="2400" dirty="0" err="1" smtClean="0"/>
              <a:t>Few</a:t>
            </a:r>
            <a:r>
              <a:rPr lang="sv-SE" sz="2400" dirty="0" smtClean="0"/>
              <a:t> </a:t>
            </a:r>
            <a:r>
              <a:rPr lang="sv-SE" sz="2400" dirty="0" err="1" smtClean="0"/>
              <a:t>have</a:t>
            </a:r>
            <a:r>
              <a:rPr lang="sv-SE" sz="2400" dirty="0" smtClean="0"/>
              <a:t> strong emotions for ”</a:t>
            </a:r>
            <a:r>
              <a:rPr lang="sv-SE" sz="2400" dirty="0" err="1" smtClean="0"/>
              <a:t>efficiency</a:t>
            </a:r>
            <a:r>
              <a:rPr lang="sv-SE" sz="2400" dirty="0" smtClean="0"/>
              <a:t>”; </a:t>
            </a:r>
            <a:r>
              <a:rPr lang="sv-SE" sz="2400" dirty="0" err="1" smtClean="0"/>
              <a:t>hence</a:t>
            </a:r>
            <a:r>
              <a:rPr lang="sv-SE" sz="2400" dirty="0" smtClean="0"/>
              <a:t> </a:t>
            </a:r>
            <a:r>
              <a:rPr lang="sv-SE" sz="2400" dirty="0" err="1" smtClean="0"/>
              <a:t>little</a:t>
            </a:r>
            <a:r>
              <a:rPr lang="sv-SE" sz="2400" dirty="0" smtClean="0"/>
              <a:t> </a:t>
            </a:r>
            <a:r>
              <a:rPr lang="sv-SE" sz="2400" dirty="0" err="1" smtClean="0"/>
              <a:t>political</a:t>
            </a:r>
            <a:r>
              <a:rPr lang="sv-SE" sz="2400" dirty="0" smtClean="0"/>
              <a:t> </a:t>
            </a:r>
            <a:r>
              <a:rPr lang="sv-SE" sz="2400" dirty="0" err="1" smtClean="0"/>
              <a:t>upside</a:t>
            </a:r>
            <a:endParaRPr lang="sv-SE" sz="2400" dirty="0" smtClean="0"/>
          </a:p>
        </p:txBody>
      </p:sp>
    </p:spTree>
    <p:extLst>
      <p:ext uri="{BB962C8B-B14F-4D97-AF65-F5344CB8AC3E}">
        <p14:creationId xmlns:p14="http://schemas.microsoft.com/office/powerpoint/2010/main" val="1841671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29" y="404870"/>
            <a:ext cx="7692871" cy="668338"/>
          </a:xfrm>
        </p:spPr>
        <p:txBody>
          <a:bodyPr/>
          <a:lstStyle/>
          <a:p>
            <a:r>
              <a:rPr lang="sv-SE" dirty="0" smtClean="0"/>
              <a:t>Determinants </a:t>
            </a:r>
            <a:r>
              <a:rPr lang="sv-SE" dirty="0" err="1" smtClean="0"/>
              <a:t>of</a:t>
            </a:r>
            <a:r>
              <a:rPr lang="sv-SE" dirty="0" smtClean="0"/>
              <a:t> support for </a:t>
            </a:r>
            <a:r>
              <a:rPr lang="sv-SE" dirty="0" err="1" smtClean="0"/>
              <a:t>congestion</a:t>
            </a:r>
            <a:r>
              <a:rPr lang="sv-SE" dirty="0" smtClean="0"/>
              <a:t> </a:t>
            </a:r>
            <a:r>
              <a:rPr lang="sv-SE" dirty="0" err="1" smtClean="0"/>
              <a:t>pricing</a:t>
            </a:r>
            <a:endParaRPr lang="sv-SE" dirty="0"/>
          </a:p>
        </p:txBody>
      </p:sp>
      <p:sp>
        <p:nvSpPr>
          <p:cNvPr id="3" name="Content Placeholder 2"/>
          <p:cNvSpPr>
            <a:spLocks noGrp="1"/>
          </p:cNvSpPr>
          <p:nvPr>
            <p:ph idx="1"/>
          </p:nvPr>
        </p:nvSpPr>
        <p:spPr/>
        <p:txBody>
          <a:bodyPr>
            <a:normAutofit/>
          </a:bodyPr>
          <a:lstStyle/>
          <a:p>
            <a:r>
              <a:rPr lang="sv-SE" sz="2400" dirty="0" smtClean="0"/>
              <a:t>Self-</a:t>
            </a:r>
            <a:r>
              <a:rPr lang="sv-SE" sz="2400" dirty="0" err="1" smtClean="0"/>
              <a:t>interest</a:t>
            </a:r>
            <a:r>
              <a:rPr lang="sv-SE" sz="2400" dirty="0" smtClean="0"/>
              <a:t>: Personal </a:t>
            </a:r>
            <a:r>
              <a:rPr lang="sv-SE" sz="2400" dirty="0" err="1" smtClean="0"/>
              <a:t>costs</a:t>
            </a:r>
            <a:r>
              <a:rPr lang="sv-SE" sz="2400" dirty="0" smtClean="0"/>
              <a:t> and benefits</a:t>
            </a:r>
          </a:p>
          <a:p>
            <a:endParaRPr lang="sv-SE" sz="2400" dirty="0"/>
          </a:p>
          <a:p>
            <a:r>
              <a:rPr lang="sv-SE" sz="2400" dirty="0" smtClean="0"/>
              <a:t>Public </a:t>
            </a:r>
            <a:r>
              <a:rPr lang="sv-SE" sz="2400" dirty="0" err="1" smtClean="0"/>
              <a:t>welfare</a:t>
            </a:r>
            <a:r>
              <a:rPr lang="sv-SE" sz="2400" dirty="0" smtClean="0"/>
              <a:t>, </a:t>
            </a:r>
            <a:r>
              <a:rPr lang="sv-SE" sz="2400" dirty="0" err="1" smtClean="0"/>
              <a:t>especially</a:t>
            </a:r>
            <a:r>
              <a:rPr lang="sv-SE" sz="2400" dirty="0" smtClean="0"/>
              <a:t> enviromental </a:t>
            </a:r>
            <a:r>
              <a:rPr lang="sv-SE" sz="2400" dirty="0" err="1" smtClean="0"/>
              <a:t>effects</a:t>
            </a:r>
            <a:endParaRPr lang="sv-SE" sz="2400" dirty="0" smtClean="0"/>
          </a:p>
          <a:p>
            <a:endParaRPr lang="sv-SE" sz="2400" dirty="0"/>
          </a:p>
          <a:p>
            <a:r>
              <a:rPr lang="sv-SE" sz="2400" dirty="0" smtClean="0"/>
              <a:t>Trust in </a:t>
            </a:r>
            <a:r>
              <a:rPr lang="sv-SE" sz="2400" dirty="0" err="1" smtClean="0"/>
              <a:t>government</a:t>
            </a:r>
            <a:endParaRPr lang="sv-SE" sz="2400" dirty="0" smtClean="0"/>
          </a:p>
          <a:p>
            <a:endParaRPr lang="sv-SE" sz="2400" dirty="0"/>
          </a:p>
          <a:p>
            <a:r>
              <a:rPr lang="sv-SE" sz="2400" dirty="0" err="1" smtClean="0"/>
              <a:t>Attitude</a:t>
            </a:r>
            <a:r>
              <a:rPr lang="sv-SE" sz="2400" dirty="0" smtClean="0"/>
              <a:t> </a:t>
            </a:r>
            <a:r>
              <a:rPr lang="sv-SE" sz="2400" dirty="0" err="1" smtClean="0"/>
              <a:t>to</a:t>
            </a:r>
            <a:r>
              <a:rPr lang="sv-SE" sz="2400" dirty="0" smtClean="0"/>
              <a:t> </a:t>
            </a:r>
            <a:r>
              <a:rPr lang="sv-SE" sz="2400" dirty="0" err="1" smtClean="0"/>
              <a:t>pricing</a:t>
            </a:r>
            <a:r>
              <a:rPr lang="sv-SE" sz="2400" dirty="0" smtClean="0"/>
              <a:t> as a ”fair” </a:t>
            </a:r>
            <a:r>
              <a:rPr lang="sv-SE" sz="2400" dirty="0" err="1" smtClean="0"/>
              <a:t>allocation</a:t>
            </a:r>
            <a:r>
              <a:rPr lang="sv-SE" sz="2400" dirty="0" smtClean="0"/>
              <a:t> instrument</a:t>
            </a:r>
            <a:endParaRPr lang="sv-SE" sz="2400" dirty="0"/>
          </a:p>
        </p:txBody>
      </p:sp>
    </p:spTree>
    <p:extLst>
      <p:ext uri="{BB962C8B-B14F-4D97-AF65-F5344CB8AC3E}">
        <p14:creationId xmlns:p14="http://schemas.microsoft.com/office/powerpoint/2010/main" val="1773319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1137" y="385678"/>
            <a:ext cx="7698066" cy="782482"/>
          </a:xfrm>
        </p:spPr>
        <p:txBody>
          <a:bodyPr/>
          <a:lstStyle/>
          <a:p>
            <a:r>
              <a:rPr lang="sv-SE" dirty="0" smtClean="0"/>
              <a:t>Support for CC split by </a:t>
            </a:r>
            <a:r>
              <a:rPr lang="sv-SE" dirty="0" err="1" smtClean="0"/>
              <a:t>how</a:t>
            </a:r>
            <a:r>
              <a:rPr lang="sv-SE" dirty="0" smtClean="0"/>
              <a:t> </a:t>
            </a:r>
            <a:r>
              <a:rPr lang="sv-SE" dirty="0" err="1" smtClean="0"/>
              <a:t>much</a:t>
            </a:r>
            <a:r>
              <a:rPr lang="sv-SE" dirty="0" smtClean="0"/>
              <a:t> </a:t>
            </a:r>
            <a:r>
              <a:rPr lang="sv-SE" dirty="0" err="1" smtClean="0"/>
              <a:t>people</a:t>
            </a:r>
            <a:r>
              <a:rPr lang="sv-SE" dirty="0" smtClean="0"/>
              <a:t> </a:t>
            </a:r>
            <a:r>
              <a:rPr lang="sv-SE" dirty="0" err="1" smtClean="0"/>
              <a:t>pay</a:t>
            </a:r>
            <a:endParaRPr lang="sv-SE"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774"/>
          <a:stretch/>
        </p:blipFill>
        <p:spPr bwMode="auto">
          <a:xfrm>
            <a:off x="890641" y="1106149"/>
            <a:ext cx="6674441" cy="466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7925" y="1452064"/>
            <a:ext cx="1719785" cy="362973"/>
          </a:xfrm>
          <a:prstGeom prst="rect">
            <a:avLst/>
          </a:prstGeom>
          <a:solidFill>
            <a:schemeClr val="bg1"/>
          </a:solidFill>
          <a:ln>
            <a:noFill/>
          </a:ln>
        </p:spPr>
        <p:txBody>
          <a:bodyPr wrap="square" lIns="80165" tIns="40083" rIns="80165" bIns="40083" rtlCol="0">
            <a:spAutoFit/>
          </a:bodyPr>
          <a:lstStyle/>
          <a:p>
            <a:r>
              <a:rPr lang="sv-SE" dirty="0">
                <a:solidFill>
                  <a:srgbClr val="3F7D8A"/>
                </a:solidFill>
                <a:latin typeface="Arial" pitchFamily="34" charset="0"/>
                <a:cs typeface="Arial" pitchFamily="34" charset="0"/>
              </a:rPr>
              <a:t>No </a:t>
            </a:r>
            <a:r>
              <a:rPr lang="sv-SE" dirty="0" err="1">
                <a:solidFill>
                  <a:srgbClr val="3F7D8A"/>
                </a:solidFill>
                <a:latin typeface="Arial" pitchFamily="34" charset="0"/>
                <a:cs typeface="Arial" pitchFamily="34" charset="0"/>
              </a:rPr>
              <a:t>car</a:t>
            </a:r>
            <a:endParaRPr lang="sv-SE" dirty="0">
              <a:solidFill>
                <a:srgbClr val="3F7D8A"/>
              </a:solidFill>
              <a:latin typeface="Arial" pitchFamily="34" charset="0"/>
              <a:cs typeface="Arial" pitchFamily="34" charset="0"/>
            </a:endParaRPr>
          </a:p>
        </p:txBody>
      </p:sp>
      <p:sp>
        <p:nvSpPr>
          <p:cNvPr id="6" name="TextBox 5"/>
          <p:cNvSpPr txBox="1"/>
          <p:nvPr/>
        </p:nvSpPr>
        <p:spPr>
          <a:xfrm>
            <a:off x="6917200" y="1973162"/>
            <a:ext cx="2291969" cy="362973"/>
          </a:xfrm>
          <a:prstGeom prst="rect">
            <a:avLst/>
          </a:prstGeom>
          <a:solidFill>
            <a:schemeClr val="bg1"/>
          </a:solidFill>
          <a:ln>
            <a:noFill/>
          </a:ln>
        </p:spPr>
        <p:txBody>
          <a:bodyPr wrap="square" lIns="80165" tIns="40083" rIns="80165" bIns="40083" rtlCol="0">
            <a:spAutoFit/>
          </a:bodyPr>
          <a:lstStyle/>
          <a:p>
            <a:r>
              <a:rPr lang="sv-SE" dirty="0" err="1">
                <a:solidFill>
                  <a:srgbClr val="B81100"/>
                </a:solidFill>
                <a:latin typeface="Arial" pitchFamily="34" charset="0"/>
                <a:cs typeface="Arial" pitchFamily="34" charset="0"/>
              </a:rPr>
              <a:t>Have</a:t>
            </a:r>
            <a:r>
              <a:rPr lang="sv-SE" dirty="0">
                <a:solidFill>
                  <a:srgbClr val="B81100"/>
                </a:solidFill>
                <a:latin typeface="Arial" pitchFamily="34" charset="0"/>
                <a:cs typeface="Arial" pitchFamily="34" charset="0"/>
              </a:rPr>
              <a:t> </a:t>
            </a:r>
            <a:r>
              <a:rPr lang="sv-SE" dirty="0" err="1">
                <a:solidFill>
                  <a:srgbClr val="B81100"/>
                </a:solidFill>
                <a:latin typeface="Arial" pitchFamily="34" charset="0"/>
                <a:cs typeface="Arial" pitchFamily="34" charset="0"/>
              </a:rPr>
              <a:t>car</a:t>
            </a:r>
            <a:r>
              <a:rPr lang="sv-SE" dirty="0">
                <a:solidFill>
                  <a:srgbClr val="B81100"/>
                </a:solidFill>
                <a:latin typeface="Arial" pitchFamily="34" charset="0"/>
                <a:cs typeface="Arial" pitchFamily="34" charset="0"/>
              </a:rPr>
              <a:t>, never </a:t>
            </a:r>
            <a:r>
              <a:rPr lang="sv-SE" dirty="0" err="1">
                <a:solidFill>
                  <a:srgbClr val="B81100"/>
                </a:solidFill>
                <a:latin typeface="Arial" pitchFamily="34" charset="0"/>
                <a:cs typeface="Arial" pitchFamily="34" charset="0"/>
              </a:rPr>
              <a:t>pay</a:t>
            </a:r>
            <a:endParaRPr lang="sv-SE" dirty="0">
              <a:solidFill>
                <a:srgbClr val="B81100"/>
              </a:solidFill>
              <a:latin typeface="Arial" pitchFamily="34" charset="0"/>
              <a:cs typeface="Arial" pitchFamily="34" charset="0"/>
            </a:endParaRPr>
          </a:p>
        </p:txBody>
      </p:sp>
      <p:sp>
        <p:nvSpPr>
          <p:cNvPr id="7" name="TextBox 6"/>
          <p:cNvSpPr txBox="1"/>
          <p:nvPr/>
        </p:nvSpPr>
        <p:spPr>
          <a:xfrm>
            <a:off x="6917199" y="2372891"/>
            <a:ext cx="2037616" cy="357948"/>
          </a:xfrm>
          <a:prstGeom prst="rect">
            <a:avLst/>
          </a:prstGeom>
          <a:solidFill>
            <a:schemeClr val="bg1"/>
          </a:solidFill>
          <a:ln>
            <a:noFill/>
          </a:ln>
        </p:spPr>
        <p:txBody>
          <a:bodyPr wrap="square" lIns="80165" tIns="40083" rIns="80165" bIns="40083" rtlCol="0">
            <a:spAutoFit/>
          </a:bodyPr>
          <a:lstStyle/>
          <a:p>
            <a:r>
              <a:rPr lang="sv-SE" dirty="0" smtClean="0">
                <a:solidFill>
                  <a:srgbClr val="669900"/>
                </a:solidFill>
                <a:latin typeface="Arial" pitchFamily="34" charset="0"/>
                <a:cs typeface="Arial" pitchFamily="34" charset="0"/>
              </a:rPr>
              <a:t>Pay sometimes</a:t>
            </a:r>
            <a:endParaRPr lang="sv-SE" dirty="0">
              <a:solidFill>
                <a:srgbClr val="669900"/>
              </a:solidFill>
              <a:latin typeface="Arial" pitchFamily="34" charset="0"/>
              <a:cs typeface="Arial" pitchFamily="34" charset="0"/>
            </a:endParaRPr>
          </a:p>
        </p:txBody>
      </p:sp>
      <p:sp>
        <p:nvSpPr>
          <p:cNvPr id="8" name="TextBox 7"/>
          <p:cNvSpPr txBox="1"/>
          <p:nvPr/>
        </p:nvSpPr>
        <p:spPr>
          <a:xfrm>
            <a:off x="6949078" y="2773328"/>
            <a:ext cx="1590294" cy="362973"/>
          </a:xfrm>
          <a:prstGeom prst="rect">
            <a:avLst/>
          </a:prstGeom>
          <a:solidFill>
            <a:schemeClr val="bg1"/>
          </a:solidFill>
          <a:ln>
            <a:noFill/>
          </a:ln>
        </p:spPr>
        <p:txBody>
          <a:bodyPr wrap="square" lIns="80165" tIns="40083" rIns="80165" bIns="40083" rtlCol="0">
            <a:spAutoFit/>
          </a:bodyPr>
          <a:lstStyle/>
          <a:p>
            <a:r>
              <a:rPr lang="sv-SE" dirty="0" err="1">
                <a:solidFill>
                  <a:srgbClr val="7030A0"/>
                </a:solidFill>
                <a:latin typeface="Arial" pitchFamily="34" charset="0"/>
                <a:cs typeface="Arial" pitchFamily="34" charset="0"/>
              </a:rPr>
              <a:t>Pay</a:t>
            </a:r>
            <a:r>
              <a:rPr lang="sv-SE" dirty="0">
                <a:solidFill>
                  <a:srgbClr val="7030A0"/>
                </a:solidFill>
                <a:latin typeface="Arial" pitchFamily="34" charset="0"/>
                <a:cs typeface="Arial" pitchFamily="34" charset="0"/>
              </a:rPr>
              <a:t> </a:t>
            </a:r>
            <a:r>
              <a:rPr lang="sv-SE" dirty="0" err="1">
                <a:solidFill>
                  <a:srgbClr val="7030A0"/>
                </a:solidFill>
                <a:latin typeface="Arial" pitchFamily="34" charset="0"/>
                <a:cs typeface="Arial" pitchFamily="34" charset="0"/>
              </a:rPr>
              <a:t>often</a:t>
            </a:r>
            <a:endParaRPr lang="sv-SE"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209897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Drivers </a:t>
            </a:r>
            <a:r>
              <a:rPr lang="sv-SE" dirty="0" err="1" smtClean="0"/>
              <a:t>of</a:t>
            </a:r>
            <a:r>
              <a:rPr lang="sv-SE" dirty="0" smtClean="0"/>
              <a:t> </a:t>
            </a:r>
            <a:r>
              <a:rPr lang="sv-SE" dirty="0" err="1" smtClean="0"/>
              <a:t>attitude</a:t>
            </a:r>
            <a:r>
              <a:rPr lang="sv-SE" dirty="0" smtClean="0"/>
              <a:t> </a:t>
            </a:r>
            <a:r>
              <a:rPr lang="sv-SE" dirty="0" err="1" smtClean="0"/>
              <a:t>change</a:t>
            </a:r>
            <a:endParaRPr lang="sv-SE" dirty="0"/>
          </a:p>
        </p:txBody>
      </p:sp>
      <p:sp>
        <p:nvSpPr>
          <p:cNvPr id="5" name="Content Placeholder 4"/>
          <p:cNvSpPr>
            <a:spLocks noGrp="1"/>
          </p:cNvSpPr>
          <p:nvPr>
            <p:ph idx="1"/>
          </p:nvPr>
        </p:nvSpPr>
        <p:spPr/>
        <p:txBody>
          <a:bodyPr>
            <a:normAutofit/>
          </a:bodyPr>
          <a:lstStyle/>
          <a:p>
            <a:r>
              <a:rPr lang="sv-SE" sz="2400" dirty="0" err="1" smtClean="0"/>
              <a:t>It’s</a:t>
            </a:r>
            <a:r>
              <a:rPr lang="sv-SE" sz="2400" dirty="0" smtClean="0"/>
              <a:t> </a:t>
            </a:r>
            <a:r>
              <a:rPr lang="sv-SE" sz="2400" dirty="0" err="1" smtClean="0"/>
              <a:t>better</a:t>
            </a:r>
            <a:r>
              <a:rPr lang="sv-SE" sz="2400" dirty="0" smtClean="0"/>
              <a:t> </a:t>
            </a:r>
            <a:r>
              <a:rPr lang="sv-SE" sz="2400" dirty="0" err="1" smtClean="0"/>
              <a:t>than</a:t>
            </a:r>
            <a:r>
              <a:rPr lang="sv-SE" sz="2400" dirty="0" smtClean="0"/>
              <a:t> </a:t>
            </a:r>
            <a:r>
              <a:rPr lang="sv-SE" sz="2400" dirty="0" err="1" smtClean="0"/>
              <a:t>you</a:t>
            </a:r>
            <a:r>
              <a:rPr lang="sv-SE" sz="2400" dirty="0" smtClean="0"/>
              <a:t> </a:t>
            </a:r>
            <a:r>
              <a:rPr lang="sv-SE" sz="2400" dirty="0" err="1" smtClean="0"/>
              <a:t>thought</a:t>
            </a:r>
            <a:endParaRPr lang="sv-SE" sz="2400" dirty="0" smtClean="0"/>
          </a:p>
          <a:p>
            <a:endParaRPr lang="sv-SE" sz="2400" dirty="0" smtClean="0"/>
          </a:p>
          <a:p>
            <a:r>
              <a:rPr lang="sv-SE" sz="2400" dirty="0" err="1" smtClean="0"/>
              <a:t>It’s</a:t>
            </a:r>
            <a:r>
              <a:rPr lang="sv-SE" sz="2400" dirty="0" smtClean="0"/>
              <a:t> not as bad as </a:t>
            </a:r>
            <a:r>
              <a:rPr lang="sv-SE" sz="2400" dirty="0" err="1" smtClean="0"/>
              <a:t>you</a:t>
            </a:r>
            <a:r>
              <a:rPr lang="sv-SE" sz="2400" dirty="0" smtClean="0"/>
              <a:t> </a:t>
            </a:r>
            <a:r>
              <a:rPr lang="sv-SE" sz="2400" dirty="0" err="1" smtClean="0"/>
              <a:t>thought</a:t>
            </a:r>
            <a:endParaRPr lang="sv-SE" sz="2400" dirty="0" smtClean="0"/>
          </a:p>
          <a:p>
            <a:endParaRPr lang="sv-SE" sz="2400" dirty="0" smtClean="0"/>
          </a:p>
          <a:p>
            <a:r>
              <a:rPr lang="sv-SE" sz="2400" dirty="0" err="1" smtClean="0"/>
              <a:t>Reframing</a:t>
            </a:r>
            <a:r>
              <a:rPr lang="sv-SE" sz="2400" dirty="0" smtClean="0"/>
              <a:t> – </a:t>
            </a:r>
            <a:r>
              <a:rPr lang="sv-SE" sz="2400" dirty="0" err="1" smtClean="0"/>
              <a:t>viewing</a:t>
            </a:r>
            <a:r>
              <a:rPr lang="sv-SE" sz="2400" dirty="0" smtClean="0"/>
              <a:t> it as </a:t>
            </a:r>
            <a:r>
              <a:rPr lang="sv-SE" sz="2400" dirty="0" err="1" smtClean="0"/>
              <a:t>something</a:t>
            </a:r>
            <a:r>
              <a:rPr lang="sv-SE" sz="2400" dirty="0" smtClean="0"/>
              <a:t> </a:t>
            </a:r>
            <a:r>
              <a:rPr lang="sv-SE" sz="2400" dirty="0" err="1" smtClean="0"/>
              <a:t>else</a:t>
            </a:r>
            <a:endParaRPr lang="sv-SE" sz="2400" dirty="0" smtClean="0"/>
          </a:p>
          <a:p>
            <a:endParaRPr lang="sv-SE" sz="2400" dirty="0" smtClean="0"/>
          </a:p>
          <a:p>
            <a:r>
              <a:rPr lang="sv-SE" sz="2400" dirty="0" smtClean="0"/>
              <a:t>Status </a:t>
            </a:r>
            <a:r>
              <a:rPr lang="sv-SE" sz="2400" dirty="0" err="1" smtClean="0"/>
              <a:t>quo</a:t>
            </a:r>
            <a:r>
              <a:rPr lang="sv-SE" sz="2400" dirty="0" smtClean="0"/>
              <a:t> bias</a:t>
            </a:r>
            <a:endParaRPr lang="sv-SE" sz="2400" dirty="0"/>
          </a:p>
        </p:txBody>
      </p:sp>
    </p:spTree>
    <p:extLst>
      <p:ext uri="{BB962C8B-B14F-4D97-AF65-F5344CB8AC3E}">
        <p14:creationId xmlns:p14="http://schemas.microsoft.com/office/powerpoint/2010/main" val="8526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629" y="-4705"/>
            <a:ext cx="7294409" cy="668338"/>
          </a:xfrm>
        </p:spPr>
        <p:txBody>
          <a:bodyPr/>
          <a:lstStyle/>
          <a:p>
            <a:r>
              <a:rPr lang="sv-SE" dirty="0" err="1" smtClean="0"/>
              <a:t>Questions</a:t>
            </a:r>
            <a:r>
              <a:rPr lang="sv-SE" dirty="0" smtClean="0"/>
              <a:t> </a:t>
            </a:r>
            <a:r>
              <a:rPr lang="sv-SE" dirty="0" smtClean="0">
                <a:solidFill>
                  <a:srgbClr val="FF0000"/>
                </a:solidFill>
              </a:rPr>
              <a:t>– </a:t>
            </a:r>
            <a:r>
              <a:rPr lang="sv-SE" dirty="0" err="1" smtClean="0">
                <a:solidFill>
                  <a:srgbClr val="FF0000"/>
                </a:solidFill>
              </a:rPr>
              <a:t>answers</a:t>
            </a:r>
            <a:r>
              <a:rPr lang="sv-SE" dirty="0" smtClean="0">
                <a:solidFill>
                  <a:srgbClr val="FF0000"/>
                </a:solidFill>
              </a:rPr>
              <a:t>  </a:t>
            </a:r>
            <a:endParaRPr lang="sv-SE" dirty="0"/>
          </a:p>
        </p:txBody>
      </p:sp>
      <p:sp>
        <p:nvSpPr>
          <p:cNvPr id="5" name="Content Placeholder 4"/>
          <p:cNvSpPr>
            <a:spLocks noGrp="1"/>
          </p:cNvSpPr>
          <p:nvPr>
            <p:ph idx="1"/>
          </p:nvPr>
        </p:nvSpPr>
        <p:spPr>
          <a:xfrm>
            <a:off x="866776" y="1043310"/>
            <a:ext cx="8372474" cy="5243190"/>
          </a:xfrm>
        </p:spPr>
        <p:txBody>
          <a:bodyPr>
            <a:normAutofit fontScale="92500"/>
          </a:bodyPr>
          <a:lstStyle/>
          <a:p>
            <a:pPr marL="0" indent="0">
              <a:buNone/>
            </a:pPr>
            <a:r>
              <a:rPr lang="en-US" sz="2400" dirty="0"/>
              <a:t>What do we know about how the framing and communication of issues affects public attitudes toward various urban transportation options? </a:t>
            </a:r>
            <a:endParaRPr lang="en-US" sz="2400" dirty="0" smtClean="0"/>
          </a:p>
          <a:p>
            <a:r>
              <a:rPr lang="en-US" sz="2400" dirty="0" smtClean="0">
                <a:solidFill>
                  <a:srgbClr val="FF0000"/>
                </a:solidFill>
              </a:rPr>
              <a:t>Rationality is not enough to get the political ball rolling: positive emotions necessary to make people care</a:t>
            </a:r>
          </a:p>
          <a:p>
            <a:r>
              <a:rPr lang="en-US" sz="2400" dirty="0">
                <a:solidFill>
                  <a:srgbClr val="FF0000"/>
                </a:solidFill>
              </a:rPr>
              <a:t>Build </a:t>
            </a:r>
            <a:r>
              <a:rPr lang="en-US" sz="2400" dirty="0" smtClean="0">
                <a:solidFill>
                  <a:srgbClr val="FF0000"/>
                </a:solidFill>
              </a:rPr>
              <a:t>alliances: experts </a:t>
            </a:r>
            <a:r>
              <a:rPr lang="en-US" sz="2400" dirty="0">
                <a:solidFill>
                  <a:srgbClr val="FF0000"/>
                </a:solidFill>
              </a:rPr>
              <a:t>+ emotions + solving political </a:t>
            </a:r>
            <a:r>
              <a:rPr lang="en-US" sz="2400" dirty="0" smtClean="0">
                <a:solidFill>
                  <a:srgbClr val="FF0000"/>
                </a:solidFill>
              </a:rPr>
              <a:t>risks</a:t>
            </a:r>
          </a:p>
          <a:p>
            <a:pPr marL="0" indent="0">
              <a:buNone/>
            </a:pPr>
            <a:r>
              <a:rPr lang="en-US" sz="2400" dirty="0" smtClean="0"/>
              <a:t>Is </a:t>
            </a:r>
            <a:r>
              <a:rPr lang="en-US" sz="2400" dirty="0"/>
              <a:t>there a bias toward the status quo? </a:t>
            </a:r>
            <a:endParaRPr lang="en-US" sz="2400" dirty="0" smtClean="0"/>
          </a:p>
          <a:p>
            <a:r>
              <a:rPr lang="en-US" sz="2400" dirty="0" smtClean="0">
                <a:solidFill>
                  <a:srgbClr val="FF0000"/>
                </a:solidFill>
              </a:rPr>
              <a:t>Yes – a lot</a:t>
            </a:r>
            <a:endParaRPr lang="en-US" sz="2400" dirty="0" smtClean="0"/>
          </a:p>
          <a:p>
            <a:pPr marL="0" indent="0">
              <a:buNone/>
            </a:pPr>
            <a:r>
              <a:rPr lang="en-US" sz="2400" dirty="0" smtClean="0"/>
              <a:t>How can public trust be built, in a context of uncertainty about the projected costs and benefits of urban transportation options?</a:t>
            </a:r>
          </a:p>
          <a:p>
            <a:r>
              <a:rPr lang="en-US" sz="2400" dirty="0" smtClean="0">
                <a:solidFill>
                  <a:srgbClr val="FF0000"/>
                </a:solidFill>
              </a:rPr>
              <a:t>Be honest about uncertainties. </a:t>
            </a:r>
            <a:r>
              <a:rPr lang="en-US" sz="2400" dirty="0">
                <a:solidFill>
                  <a:srgbClr val="FF0000"/>
                </a:solidFill>
              </a:rPr>
              <a:t>Blame the experts. </a:t>
            </a:r>
            <a:endParaRPr lang="en-US" sz="2400" dirty="0" smtClean="0">
              <a:solidFill>
                <a:srgbClr val="FF0000"/>
              </a:solidFill>
            </a:endParaRPr>
          </a:p>
          <a:p>
            <a:r>
              <a:rPr lang="en-US" sz="2400" dirty="0" smtClean="0">
                <a:solidFill>
                  <a:srgbClr val="FF0000"/>
                </a:solidFill>
              </a:rPr>
              <a:t>Use </a:t>
            </a:r>
            <a:r>
              <a:rPr lang="en-US" sz="2400" dirty="0">
                <a:solidFill>
                  <a:srgbClr val="FF0000"/>
                </a:solidFill>
              </a:rPr>
              <a:t>trials. </a:t>
            </a:r>
            <a:r>
              <a:rPr lang="en-US" sz="2400" dirty="0" smtClean="0">
                <a:solidFill>
                  <a:srgbClr val="FF0000"/>
                </a:solidFill>
              </a:rPr>
              <a:t>Be prepared to change your mind. </a:t>
            </a:r>
          </a:p>
          <a:p>
            <a:r>
              <a:rPr lang="en-US" sz="2400" dirty="0">
                <a:solidFill>
                  <a:srgbClr val="FF0000"/>
                </a:solidFill>
              </a:rPr>
              <a:t>Get an institutional setting to survive the valley of political death </a:t>
            </a:r>
            <a:endParaRPr lang="sv-SE" sz="2400" dirty="0">
              <a:solidFill>
                <a:srgbClr val="FF0000"/>
              </a:solidFill>
            </a:endParaRPr>
          </a:p>
        </p:txBody>
      </p:sp>
    </p:spTree>
    <p:extLst>
      <p:ext uri="{BB962C8B-B14F-4D97-AF65-F5344CB8AC3E}">
        <p14:creationId xmlns:p14="http://schemas.microsoft.com/office/powerpoint/2010/main" val="15577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1592239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9302" y="1336400"/>
            <a:ext cx="8230278" cy="3594617"/>
          </a:xfrm>
        </p:spPr>
        <p:txBody>
          <a:bodyPr>
            <a:normAutofit/>
          </a:bodyPr>
          <a:lstStyle/>
          <a:p>
            <a:r>
              <a:rPr lang="sv-SE" sz="2100" dirty="0"/>
              <a:t>New </a:t>
            </a:r>
            <a:r>
              <a:rPr lang="sv-SE" sz="2100" dirty="0" err="1"/>
              <a:t>attitudes</a:t>
            </a:r>
            <a:r>
              <a:rPr lang="sv-SE" sz="2100" dirty="0"/>
              <a:t> </a:t>
            </a:r>
            <a:r>
              <a:rPr lang="sv-SE" sz="2100" dirty="0" err="1"/>
              <a:t>formed</a:t>
            </a:r>
            <a:r>
              <a:rPr lang="sv-SE" sz="2100" dirty="0"/>
              <a:t> by </a:t>
            </a:r>
            <a:r>
              <a:rPr lang="sv-SE" sz="2100" dirty="0" err="1"/>
              <a:t>associating</a:t>
            </a:r>
            <a:r>
              <a:rPr lang="sv-SE" sz="2100" dirty="0"/>
              <a:t> </a:t>
            </a:r>
            <a:r>
              <a:rPr lang="sv-SE" sz="2100" dirty="0" err="1"/>
              <a:t>to</a:t>
            </a:r>
            <a:r>
              <a:rPr lang="sv-SE" sz="2100" dirty="0"/>
              <a:t> </a:t>
            </a:r>
            <a:r>
              <a:rPr lang="sv-SE" sz="2100" dirty="0" err="1"/>
              <a:t>attitudes</a:t>
            </a:r>
            <a:r>
              <a:rPr lang="sv-SE" sz="2100" dirty="0"/>
              <a:t> </a:t>
            </a:r>
            <a:r>
              <a:rPr lang="sv-SE" sz="2100" dirty="0" err="1"/>
              <a:t>to</a:t>
            </a:r>
            <a:r>
              <a:rPr lang="sv-SE" sz="2100" dirty="0"/>
              <a:t> ”</a:t>
            </a:r>
            <a:r>
              <a:rPr lang="sv-SE" sz="2100" dirty="0" err="1"/>
              <a:t>similar</a:t>
            </a:r>
            <a:r>
              <a:rPr lang="sv-SE" sz="2100" dirty="0"/>
              <a:t>” </a:t>
            </a:r>
            <a:r>
              <a:rPr lang="sv-SE" sz="2100" dirty="0" err="1"/>
              <a:t>issues</a:t>
            </a:r>
            <a:endParaRPr lang="sv-SE" sz="2100" dirty="0"/>
          </a:p>
          <a:p>
            <a:r>
              <a:rPr lang="sv-SE" sz="2100" dirty="0" err="1"/>
              <a:t>What</a:t>
            </a:r>
            <a:r>
              <a:rPr lang="sv-SE" sz="2100" dirty="0"/>
              <a:t> is ”</a:t>
            </a:r>
            <a:r>
              <a:rPr lang="sv-SE" sz="2100" dirty="0" err="1"/>
              <a:t>similar</a:t>
            </a:r>
            <a:r>
              <a:rPr lang="sv-SE" sz="2100" dirty="0"/>
              <a:t>” </a:t>
            </a:r>
            <a:r>
              <a:rPr lang="sv-SE" sz="2100" dirty="0" err="1"/>
              <a:t>depends</a:t>
            </a:r>
            <a:r>
              <a:rPr lang="sv-SE" sz="2100" dirty="0"/>
              <a:t> on </a:t>
            </a:r>
            <a:r>
              <a:rPr lang="sv-SE" sz="2100" b="1" dirty="0" err="1"/>
              <a:t>framing</a:t>
            </a:r>
            <a:endParaRPr lang="sv-SE" sz="2100" b="1" dirty="0"/>
          </a:p>
          <a:p>
            <a:r>
              <a:rPr lang="sv-SE" sz="2100" dirty="0" smtClean="0"/>
              <a:t>New </a:t>
            </a:r>
            <a:r>
              <a:rPr lang="sv-SE" sz="2100" dirty="0" err="1"/>
              <a:t>attitudes</a:t>
            </a:r>
            <a:r>
              <a:rPr lang="sv-SE" sz="2100" dirty="0"/>
              <a:t> </a:t>
            </a:r>
            <a:r>
              <a:rPr lang="sv-SE" sz="2100" dirty="0" err="1"/>
              <a:t>are</a:t>
            </a:r>
            <a:r>
              <a:rPr lang="sv-SE" sz="2100" dirty="0"/>
              <a:t> less </a:t>
            </a:r>
            <a:r>
              <a:rPr lang="sv-SE" sz="2100" dirty="0" err="1"/>
              <a:t>stable</a:t>
            </a:r>
            <a:r>
              <a:rPr lang="sv-SE" sz="2100" dirty="0"/>
              <a:t> – </a:t>
            </a:r>
            <a:r>
              <a:rPr lang="sv-SE" sz="2100" dirty="0" err="1"/>
              <a:t>can</a:t>
            </a:r>
            <a:r>
              <a:rPr lang="sv-SE" sz="2100" dirty="0"/>
              <a:t> be re-</a:t>
            </a:r>
            <a:r>
              <a:rPr lang="sv-SE" sz="2100" dirty="0" err="1"/>
              <a:t>associated</a:t>
            </a:r>
            <a:endParaRPr lang="sv-SE" sz="2100" dirty="0"/>
          </a:p>
          <a:p>
            <a:r>
              <a:rPr lang="sv-SE" sz="2100" dirty="0"/>
              <a:t>… </a:t>
            </a:r>
            <a:r>
              <a:rPr lang="sv-SE" sz="2100" dirty="0" err="1"/>
              <a:t>especially</a:t>
            </a:r>
            <a:r>
              <a:rPr lang="sv-SE" sz="2100" dirty="0"/>
              <a:t> </a:t>
            </a:r>
            <a:r>
              <a:rPr lang="sv-SE" sz="2100" dirty="0" err="1"/>
              <a:t>if</a:t>
            </a:r>
            <a:r>
              <a:rPr lang="sv-SE" sz="2100" dirty="0"/>
              <a:t> re-</a:t>
            </a:r>
            <a:r>
              <a:rPr lang="sv-SE" sz="2100" dirty="0" err="1"/>
              <a:t>framed</a:t>
            </a:r>
            <a:endParaRPr lang="sv-SE" sz="2100" dirty="0"/>
          </a:p>
          <a:p>
            <a:endParaRPr lang="sv-SE" sz="2100" dirty="0"/>
          </a:p>
          <a:p>
            <a:r>
              <a:rPr lang="sv-SE" sz="2100" dirty="0" err="1"/>
              <a:t>Politics</a:t>
            </a:r>
            <a:r>
              <a:rPr lang="sv-SE" sz="2100" dirty="0"/>
              <a:t> </a:t>
            </a:r>
            <a:r>
              <a:rPr lang="sv-SE" sz="2100" dirty="0" err="1"/>
              <a:t>often</a:t>
            </a:r>
            <a:r>
              <a:rPr lang="sv-SE" sz="2100" dirty="0"/>
              <a:t> a </a:t>
            </a:r>
            <a:r>
              <a:rPr lang="sv-SE" sz="2100" b="1" dirty="0" err="1"/>
              <a:t>battle</a:t>
            </a:r>
            <a:r>
              <a:rPr lang="sv-SE" sz="2100" b="1" dirty="0"/>
              <a:t> </a:t>
            </a:r>
            <a:r>
              <a:rPr lang="sv-SE" sz="2100" b="1" dirty="0" err="1"/>
              <a:t>of</a:t>
            </a:r>
            <a:r>
              <a:rPr lang="sv-SE" sz="2100" b="1" dirty="0"/>
              <a:t> </a:t>
            </a:r>
            <a:r>
              <a:rPr lang="sv-SE" sz="2100" b="1" dirty="0" err="1"/>
              <a:t>framing</a:t>
            </a:r>
            <a:r>
              <a:rPr lang="sv-SE" sz="2100" b="1" dirty="0"/>
              <a:t> </a:t>
            </a:r>
          </a:p>
          <a:p>
            <a:pPr lvl="2"/>
            <a:r>
              <a:rPr lang="sv-SE" sz="1600" dirty="0" err="1"/>
              <a:t>which</a:t>
            </a:r>
            <a:r>
              <a:rPr lang="sv-SE" sz="1600" dirty="0"/>
              <a:t> existing </a:t>
            </a:r>
            <a:r>
              <a:rPr lang="sv-SE" sz="1600" dirty="0" err="1"/>
              <a:t>attitudes</a:t>
            </a:r>
            <a:r>
              <a:rPr lang="sv-SE" sz="1600" dirty="0"/>
              <a:t> and </a:t>
            </a:r>
            <a:r>
              <a:rPr lang="sv-SE" sz="1600" dirty="0" err="1"/>
              <a:t>values</a:t>
            </a:r>
            <a:r>
              <a:rPr lang="sv-SE" sz="1600" dirty="0"/>
              <a:t> </a:t>
            </a:r>
            <a:r>
              <a:rPr lang="sv-SE" sz="1600" dirty="0" err="1"/>
              <a:t>should</a:t>
            </a:r>
            <a:r>
              <a:rPr lang="sv-SE" sz="1600" dirty="0"/>
              <a:t> a new </a:t>
            </a:r>
            <a:r>
              <a:rPr lang="sv-SE" sz="1600" dirty="0" err="1"/>
              <a:t>issue</a:t>
            </a:r>
            <a:r>
              <a:rPr lang="sv-SE" sz="1600" dirty="0"/>
              <a:t> </a:t>
            </a:r>
            <a:r>
              <a:rPr lang="sv-SE" sz="1600" dirty="0" err="1"/>
              <a:t>associate</a:t>
            </a:r>
            <a:r>
              <a:rPr lang="sv-SE" sz="1600" dirty="0"/>
              <a:t> </a:t>
            </a:r>
            <a:r>
              <a:rPr lang="sv-SE" sz="1600" dirty="0" err="1"/>
              <a:t>to</a:t>
            </a:r>
            <a:endParaRPr lang="sv-SE" sz="1600" dirty="0"/>
          </a:p>
          <a:p>
            <a:pPr lvl="2"/>
            <a:r>
              <a:rPr lang="sv-SE" sz="1600" dirty="0" err="1"/>
              <a:t>Gaining</a:t>
            </a:r>
            <a:r>
              <a:rPr lang="sv-SE" sz="1600" dirty="0"/>
              <a:t> </a:t>
            </a:r>
            <a:r>
              <a:rPr lang="sv-SE" sz="1600" dirty="0" err="1"/>
              <a:t>political</a:t>
            </a:r>
            <a:r>
              <a:rPr lang="sv-SE" sz="1600" dirty="0"/>
              <a:t> </a:t>
            </a:r>
            <a:r>
              <a:rPr lang="sv-SE" sz="1600" dirty="0" err="1"/>
              <a:t>ground</a:t>
            </a:r>
            <a:r>
              <a:rPr lang="sv-SE" sz="1600" dirty="0"/>
              <a:t> </a:t>
            </a:r>
            <a:r>
              <a:rPr lang="sv-SE" sz="1600" dirty="0" err="1"/>
              <a:t>often</a:t>
            </a:r>
            <a:r>
              <a:rPr lang="sv-SE" sz="1600" dirty="0"/>
              <a:t> </a:t>
            </a:r>
            <a:r>
              <a:rPr lang="sv-SE" sz="1600" dirty="0" err="1"/>
              <a:t>requires</a:t>
            </a:r>
            <a:r>
              <a:rPr lang="sv-SE" sz="1600" dirty="0"/>
              <a:t> re-</a:t>
            </a:r>
            <a:r>
              <a:rPr lang="sv-SE" sz="1600" dirty="0" err="1"/>
              <a:t>framing</a:t>
            </a:r>
            <a:r>
              <a:rPr lang="sv-SE" sz="1600" dirty="0"/>
              <a:t> </a:t>
            </a:r>
            <a:r>
              <a:rPr lang="sv-SE" sz="1600" dirty="0" err="1"/>
              <a:t>of</a:t>
            </a:r>
            <a:r>
              <a:rPr lang="sv-SE" sz="1600" dirty="0"/>
              <a:t> </a:t>
            </a:r>
            <a:r>
              <a:rPr lang="sv-SE" sz="1600" dirty="0" err="1"/>
              <a:t>issues</a:t>
            </a:r>
            <a:endParaRPr lang="sv-SE" sz="1600" dirty="0"/>
          </a:p>
        </p:txBody>
      </p:sp>
      <p:sp>
        <p:nvSpPr>
          <p:cNvPr id="3" name="Title 2"/>
          <p:cNvSpPr>
            <a:spLocks noGrp="1"/>
          </p:cNvSpPr>
          <p:nvPr>
            <p:ph type="title"/>
          </p:nvPr>
        </p:nvSpPr>
        <p:spPr>
          <a:xfrm>
            <a:off x="1061137" y="329567"/>
            <a:ext cx="7698066" cy="782482"/>
          </a:xfrm>
        </p:spPr>
        <p:txBody>
          <a:bodyPr/>
          <a:lstStyle/>
          <a:p>
            <a:r>
              <a:rPr lang="sv-SE" dirty="0" err="1" smtClean="0"/>
              <a:t>Attitude</a:t>
            </a:r>
            <a:r>
              <a:rPr lang="sv-SE" dirty="0" smtClean="0"/>
              <a:t> formation (</a:t>
            </a:r>
            <a:r>
              <a:rPr lang="sv-SE" i="1" dirty="0" smtClean="0"/>
              <a:t>long </a:t>
            </a:r>
            <a:r>
              <a:rPr lang="sv-SE" i="1" dirty="0" err="1" smtClean="0"/>
              <a:t>run</a:t>
            </a:r>
            <a:r>
              <a:rPr lang="sv-SE" dirty="0" smtClean="0"/>
              <a:t>)</a:t>
            </a:r>
            <a:endParaRPr lang="sv-SE" dirty="0"/>
          </a:p>
        </p:txBody>
      </p:sp>
    </p:spTree>
    <p:extLst>
      <p:ext uri="{BB962C8B-B14F-4D97-AF65-F5344CB8AC3E}">
        <p14:creationId xmlns:p14="http://schemas.microsoft.com/office/powerpoint/2010/main" val="35138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5886" y="1539730"/>
            <a:ext cx="7947880" cy="2765090"/>
          </a:xfrm>
        </p:spPr>
        <p:txBody>
          <a:bodyPr/>
          <a:lstStyle/>
          <a:p>
            <a:pPr marL="0" indent="0">
              <a:buNone/>
            </a:pPr>
            <a:r>
              <a:rPr lang="sv-SE" sz="2100" b="1" dirty="0" err="1"/>
              <a:t>Act</a:t>
            </a:r>
            <a:r>
              <a:rPr lang="sv-SE" sz="2100" b="1" dirty="0"/>
              <a:t> 1 (1970-1995): </a:t>
            </a:r>
          </a:p>
          <a:p>
            <a:pPr marL="0" indent="0">
              <a:buNone/>
            </a:pPr>
            <a:r>
              <a:rPr lang="sv-SE" sz="2100" b="1" i="1" dirty="0"/>
              <a:t>”</a:t>
            </a:r>
            <a:r>
              <a:rPr lang="sv-SE" sz="2100" b="1" i="1" dirty="0" err="1"/>
              <a:t>Congestion</a:t>
            </a:r>
            <a:r>
              <a:rPr lang="sv-SE" sz="2100" b="1" i="1" dirty="0"/>
              <a:t> charges gives </a:t>
            </a:r>
            <a:r>
              <a:rPr lang="sv-SE" sz="2100" b="1" i="1" dirty="0" err="1"/>
              <a:t>efficient</a:t>
            </a:r>
            <a:r>
              <a:rPr lang="sv-SE" sz="2100" b="1" i="1" dirty="0"/>
              <a:t> </a:t>
            </a:r>
            <a:r>
              <a:rPr lang="sv-SE" sz="2100" b="1" i="1" dirty="0" err="1"/>
              <a:t>resource</a:t>
            </a:r>
            <a:r>
              <a:rPr lang="sv-SE" sz="2100" b="1" i="1" dirty="0"/>
              <a:t> </a:t>
            </a:r>
            <a:r>
              <a:rPr lang="sv-SE" sz="2100" b="1" i="1" dirty="0" err="1"/>
              <a:t>allocation</a:t>
            </a:r>
            <a:r>
              <a:rPr lang="sv-SE" sz="2100" b="1" i="1" dirty="0"/>
              <a:t>”</a:t>
            </a:r>
          </a:p>
          <a:p>
            <a:r>
              <a:rPr lang="sv-SE" sz="2100" dirty="0" err="1"/>
              <a:t>Few</a:t>
            </a:r>
            <a:r>
              <a:rPr lang="sv-SE" sz="2100" dirty="0"/>
              <a:t> </a:t>
            </a:r>
            <a:r>
              <a:rPr lang="sv-SE" sz="2100" dirty="0" err="1"/>
              <a:t>have</a:t>
            </a:r>
            <a:r>
              <a:rPr lang="sv-SE" sz="2100" dirty="0"/>
              <a:t> strong </a:t>
            </a:r>
            <a:r>
              <a:rPr lang="sv-SE" sz="2100" dirty="0" err="1"/>
              <a:t>attitude</a:t>
            </a:r>
            <a:r>
              <a:rPr lang="sv-SE" sz="2100" dirty="0"/>
              <a:t> </a:t>
            </a:r>
            <a:r>
              <a:rPr lang="sv-SE" sz="2100" dirty="0" err="1"/>
              <a:t>to</a:t>
            </a:r>
            <a:r>
              <a:rPr lang="sv-SE" sz="2100" dirty="0"/>
              <a:t> ”</a:t>
            </a:r>
            <a:r>
              <a:rPr lang="sv-SE" sz="2100" dirty="0" err="1"/>
              <a:t>efficient</a:t>
            </a:r>
            <a:r>
              <a:rPr lang="sv-SE" sz="2100" dirty="0"/>
              <a:t> </a:t>
            </a:r>
            <a:r>
              <a:rPr lang="sv-SE" sz="2100" dirty="0" err="1"/>
              <a:t>resource</a:t>
            </a:r>
            <a:r>
              <a:rPr lang="sv-SE" sz="2100" dirty="0"/>
              <a:t> </a:t>
            </a:r>
            <a:r>
              <a:rPr lang="sv-SE" sz="2100" dirty="0" err="1"/>
              <a:t>allocation</a:t>
            </a:r>
            <a:r>
              <a:rPr lang="sv-SE" sz="2100" dirty="0"/>
              <a:t>”</a:t>
            </a:r>
          </a:p>
          <a:p>
            <a:r>
              <a:rPr lang="sv-SE" sz="2100" dirty="0"/>
              <a:t>Little emotion =&gt; </a:t>
            </a:r>
            <a:r>
              <a:rPr lang="sv-SE" sz="2100" dirty="0" err="1"/>
              <a:t>little</a:t>
            </a:r>
            <a:r>
              <a:rPr lang="sv-SE" sz="2100" dirty="0"/>
              <a:t> </a:t>
            </a:r>
            <a:r>
              <a:rPr lang="sv-SE" sz="2100" dirty="0" err="1"/>
              <a:t>political</a:t>
            </a:r>
            <a:r>
              <a:rPr lang="sv-SE" sz="2100" dirty="0"/>
              <a:t> </a:t>
            </a:r>
            <a:r>
              <a:rPr lang="sv-SE" sz="2100" dirty="0" err="1"/>
              <a:t>upside</a:t>
            </a:r>
            <a:endParaRPr lang="sv-SE" sz="2100" dirty="0"/>
          </a:p>
          <a:p>
            <a:endParaRPr lang="sv-SE" sz="2100" dirty="0"/>
          </a:p>
          <a:p>
            <a:r>
              <a:rPr lang="sv-SE" sz="2100" b="1" dirty="0" err="1"/>
              <a:t>Noone</a:t>
            </a:r>
            <a:r>
              <a:rPr lang="sv-SE" sz="2100" b="1" dirty="0"/>
              <a:t> </a:t>
            </a:r>
            <a:r>
              <a:rPr lang="sv-SE" sz="2100" b="1" dirty="0" err="1"/>
              <a:t>cares</a:t>
            </a:r>
            <a:r>
              <a:rPr lang="sv-SE" sz="2100" b="1" dirty="0"/>
              <a:t> </a:t>
            </a:r>
            <a:r>
              <a:rPr lang="sv-SE" sz="2100" b="1" dirty="0" err="1"/>
              <a:t>except</a:t>
            </a:r>
            <a:r>
              <a:rPr lang="sv-SE" sz="2100" b="1" dirty="0"/>
              <a:t> </a:t>
            </a:r>
            <a:r>
              <a:rPr lang="sv-SE" sz="2100" b="1" dirty="0" err="1"/>
              <a:t>some</a:t>
            </a:r>
            <a:r>
              <a:rPr lang="sv-SE" sz="2100" b="1" dirty="0"/>
              <a:t> transport </a:t>
            </a:r>
            <a:r>
              <a:rPr lang="sv-SE" sz="2100" b="1" dirty="0" err="1"/>
              <a:t>economists</a:t>
            </a:r>
            <a:endParaRPr lang="sv-SE" sz="2100" b="1" dirty="0"/>
          </a:p>
          <a:p>
            <a:endParaRPr lang="sv-SE" sz="2100" dirty="0"/>
          </a:p>
        </p:txBody>
      </p:sp>
      <p:sp>
        <p:nvSpPr>
          <p:cNvPr id="3" name="Title 2"/>
          <p:cNvSpPr>
            <a:spLocks noGrp="1"/>
          </p:cNvSpPr>
          <p:nvPr>
            <p:ph type="title"/>
          </p:nvPr>
        </p:nvSpPr>
        <p:spPr>
          <a:xfrm>
            <a:off x="1118287" y="310517"/>
            <a:ext cx="7698066" cy="782482"/>
          </a:xfrm>
        </p:spPr>
        <p:txBody>
          <a:bodyPr/>
          <a:lstStyle/>
          <a:p>
            <a:r>
              <a:rPr lang="sv-SE" dirty="0" err="1" smtClean="0"/>
              <a:t>Framing</a:t>
            </a:r>
            <a:r>
              <a:rPr lang="sv-SE" dirty="0" smtClean="0"/>
              <a:t> </a:t>
            </a:r>
            <a:r>
              <a:rPr lang="sv-SE" dirty="0" err="1" smtClean="0"/>
              <a:t>congestion</a:t>
            </a:r>
            <a:r>
              <a:rPr lang="sv-SE" dirty="0" smtClean="0"/>
              <a:t> charges in Stockholm:</a:t>
            </a:r>
            <a:br>
              <a:rPr lang="sv-SE" dirty="0" smtClean="0"/>
            </a:br>
            <a:r>
              <a:rPr lang="sv-SE" dirty="0" smtClean="0"/>
              <a:t>A story in 4 </a:t>
            </a:r>
            <a:r>
              <a:rPr lang="sv-SE" dirty="0" err="1" smtClean="0"/>
              <a:t>acts</a:t>
            </a:r>
            <a:endParaRPr lang="sv-SE" dirty="0"/>
          </a:p>
        </p:txBody>
      </p:sp>
      <p:sp>
        <p:nvSpPr>
          <p:cNvPr id="4" name="TextBox 3"/>
          <p:cNvSpPr txBox="1"/>
          <p:nvPr/>
        </p:nvSpPr>
        <p:spPr>
          <a:xfrm>
            <a:off x="3295650" y="5476875"/>
            <a:ext cx="5810250" cy="461665"/>
          </a:xfrm>
          <a:prstGeom prst="rect">
            <a:avLst/>
          </a:prstGeom>
          <a:noFill/>
        </p:spPr>
        <p:txBody>
          <a:bodyPr wrap="square" rtlCol="0">
            <a:spAutoFit/>
          </a:bodyPr>
          <a:lstStyle/>
          <a:p>
            <a:r>
              <a:rPr lang="en-GB" sz="1200" dirty="0" err="1"/>
              <a:t>Eliasson</a:t>
            </a:r>
            <a:r>
              <a:rPr lang="en-GB" sz="1200" dirty="0"/>
              <a:t>, J. (2014) The role of attitude structures, direct experience and framing for successful congestion pricing. </a:t>
            </a:r>
            <a:r>
              <a:rPr lang="en-GB" sz="1200" i="1" dirty="0"/>
              <a:t>Transportation Research A </a:t>
            </a:r>
            <a:r>
              <a:rPr lang="en-GB" sz="1200" dirty="0"/>
              <a:t>67, 81-95</a:t>
            </a:r>
            <a:r>
              <a:rPr lang="en-GB" sz="1200" i="1" dirty="0"/>
              <a:t>. </a:t>
            </a:r>
            <a:endParaRPr lang="sv-SE" dirty="0"/>
          </a:p>
        </p:txBody>
      </p:sp>
    </p:spTree>
    <p:extLst>
      <p:ext uri="{BB962C8B-B14F-4D97-AF65-F5344CB8AC3E}">
        <p14:creationId xmlns:p14="http://schemas.microsoft.com/office/powerpoint/2010/main" val="850208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Modelling &amp; Decision-Making (2)</a:t>
            </a:r>
            <a:endParaRPr lang="en-CA" dirty="0"/>
          </a:p>
        </p:txBody>
      </p:sp>
      <p:sp>
        <p:nvSpPr>
          <p:cNvPr id="3" name="Content Placeholder 2"/>
          <p:cNvSpPr>
            <a:spLocks noGrp="1"/>
          </p:cNvSpPr>
          <p:nvPr>
            <p:ph idx="1"/>
          </p:nvPr>
        </p:nvSpPr>
        <p:spPr>
          <a:xfrm>
            <a:off x="232554" y="1388654"/>
            <a:ext cx="5094049" cy="4067175"/>
          </a:xfrm>
        </p:spPr>
        <p:txBody>
          <a:bodyPr>
            <a:normAutofit fontScale="70000" lnSpcReduction="20000"/>
          </a:bodyPr>
          <a:lstStyle/>
          <a:p>
            <a:r>
              <a:rPr lang="en-CA" dirty="0" smtClean="0">
                <a:solidFill>
                  <a:schemeClr val="tx2"/>
                </a:solidFill>
              </a:rPr>
              <a:t>And it’s not just politicians:</a:t>
            </a:r>
          </a:p>
          <a:p>
            <a:pPr lvl="1"/>
            <a:r>
              <a:rPr lang="en-CA" dirty="0" smtClean="0">
                <a:solidFill>
                  <a:schemeClr val="tx2"/>
                </a:solidFill>
                <a:latin typeface="+mj-lt"/>
              </a:rPr>
              <a:t>BANANA: Build Absolutely Nothing Anywhere Near Anything</a:t>
            </a:r>
          </a:p>
          <a:p>
            <a:pPr lvl="1"/>
            <a:r>
              <a:rPr lang="en-CA" dirty="0" smtClean="0">
                <a:solidFill>
                  <a:schemeClr val="tx2"/>
                </a:solidFill>
                <a:latin typeface="+mj-lt"/>
              </a:rPr>
              <a:t>CAVE: Citizens Against Virtually Everything</a:t>
            </a:r>
          </a:p>
          <a:p>
            <a:pPr lvl="1"/>
            <a:r>
              <a:rPr lang="en-CA" dirty="0" smtClean="0">
                <a:solidFill>
                  <a:schemeClr val="tx2"/>
                </a:solidFill>
                <a:latin typeface="+mj-lt"/>
              </a:rPr>
              <a:t>NOPE: Not on Planet Earth.</a:t>
            </a:r>
          </a:p>
          <a:p>
            <a:pPr marL="0" lvl="1" indent="0">
              <a:buNone/>
            </a:pPr>
            <a:r>
              <a:rPr lang="en-CA" sz="1600" i="1" dirty="0" smtClean="0">
                <a:solidFill>
                  <a:schemeClr val="tx2"/>
                </a:solidFill>
                <a:latin typeface="+mj-lt"/>
              </a:rPr>
              <a:t>Rina </a:t>
            </a:r>
            <a:r>
              <a:rPr lang="en-CA" sz="1600" i="1" dirty="0">
                <a:solidFill>
                  <a:schemeClr val="tx2"/>
                </a:solidFill>
                <a:latin typeface="+mj-lt"/>
              </a:rPr>
              <a:t>Cutler, former Philadelphia Deputy Mayor of </a:t>
            </a:r>
            <a:r>
              <a:rPr lang="en-CA" sz="1600" i="1" dirty="0" smtClean="0">
                <a:solidFill>
                  <a:schemeClr val="tx2"/>
                </a:solidFill>
                <a:latin typeface="+mj-lt"/>
              </a:rPr>
              <a:t>Transportation</a:t>
            </a:r>
          </a:p>
          <a:p>
            <a:pPr marL="0" lvl="1" indent="0">
              <a:buNone/>
            </a:pPr>
            <a:endParaRPr lang="en-CA" dirty="0">
              <a:solidFill>
                <a:schemeClr val="tx2"/>
              </a:solidFill>
              <a:latin typeface="+mj-lt"/>
            </a:endParaRPr>
          </a:p>
          <a:p>
            <a:r>
              <a:rPr lang="en-CA" dirty="0" smtClean="0">
                <a:solidFill>
                  <a:schemeClr val="tx2"/>
                </a:solidFill>
                <a:latin typeface="+mj-lt"/>
              </a:rPr>
              <a:t>People clearly often over-estimate the costs &amp; risks of change and underestimate its potential benefits.  And </a:t>
            </a:r>
            <a:r>
              <a:rPr lang="en-CA" i="1" dirty="0" smtClean="0">
                <a:solidFill>
                  <a:schemeClr val="tx2"/>
                </a:solidFill>
                <a:latin typeface="+mj-lt"/>
              </a:rPr>
              <a:t>vice versa </a:t>
            </a:r>
            <a:r>
              <a:rPr lang="en-CA" dirty="0" smtClean="0">
                <a:solidFill>
                  <a:schemeClr val="tx2"/>
                </a:solidFill>
                <a:latin typeface="+mj-lt"/>
              </a:rPr>
              <a:t>for the </a:t>
            </a:r>
            <a:r>
              <a:rPr lang="en-CA" i="1" dirty="0" smtClean="0">
                <a:solidFill>
                  <a:schemeClr val="tx2"/>
                </a:solidFill>
                <a:latin typeface="+mj-lt"/>
              </a:rPr>
              <a:t>status quo</a:t>
            </a:r>
            <a:r>
              <a:rPr lang="en-CA" dirty="0" smtClean="0">
                <a:solidFill>
                  <a:schemeClr val="tx2"/>
                </a:solidFill>
                <a:latin typeface="+mj-lt"/>
              </a:rPr>
              <a:t>.</a:t>
            </a:r>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5</a:t>
            </a:fld>
            <a:endParaRPr lang="en-CA">
              <a:solidFill>
                <a:srgbClr val="4C698D"/>
              </a:solidFill>
            </a:endParaRPr>
          </a:p>
        </p:txBody>
      </p:sp>
      <p:pic>
        <p:nvPicPr>
          <p:cNvPr id="6" name="Picture 2" descr="http://ecx.images-amazon.com/images/I/41ZNYSzSV6L._SX33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050" y="1157695"/>
            <a:ext cx="31813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21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4962" y="1135179"/>
            <a:ext cx="7698066" cy="3594617"/>
          </a:xfrm>
        </p:spPr>
        <p:txBody>
          <a:bodyPr/>
          <a:lstStyle/>
          <a:p>
            <a:pPr marL="0" indent="0">
              <a:buNone/>
            </a:pPr>
            <a:r>
              <a:rPr lang="sv-SE" sz="2100" b="1" dirty="0" err="1"/>
              <a:t>Act</a:t>
            </a:r>
            <a:r>
              <a:rPr lang="sv-SE" sz="2100" b="1" dirty="0"/>
              <a:t> 2 (1995-2002): </a:t>
            </a:r>
          </a:p>
          <a:p>
            <a:pPr marL="0" indent="0">
              <a:buNone/>
            </a:pPr>
            <a:r>
              <a:rPr lang="sv-SE" sz="2100" b="1" i="1" dirty="0"/>
              <a:t>”</a:t>
            </a:r>
            <a:r>
              <a:rPr lang="sv-SE" sz="2100" b="1" i="1" dirty="0" err="1"/>
              <a:t>Congestion</a:t>
            </a:r>
            <a:r>
              <a:rPr lang="sv-SE" sz="2100" b="1" i="1" dirty="0"/>
              <a:t> charges is an environmental </a:t>
            </a:r>
            <a:r>
              <a:rPr lang="sv-SE" sz="2100" b="1" i="1" dirty="0" err="1"/>
              <a:t>measure</a:t>
            </a:r>
            <a:r>
              <a:rPr lang="sv-SE" sz="2100" b="1" i="1" dirty="0"/>
              <a:t>”</a:t>
            </a:r>
          </a:p>
          <a:p>
            <a:r>
              <a:rPr lang="sv-SE" sz="2100" dirty="0" smtClean="0"/>
              <a:t>Strong </a:t>
            </a:r>
            <a:r>
              <a:rPr lang="sv-SE" sz="2100" dirty="0"/>
              <a:t>emotions =&gt; potentially large political upside</a:t>
            </a:r>
          </a:p>
          <a:p>
            <a:r>
              <a:rPr lang="sv-SE" sz="2100" dirty="0"/>
              <a:t>CC looks </a:t>
            </a:r>
            <a:r>
              <a:rPr lang="sv-SE" sz="2100" dirty="0" err="1"/>
              <a:t>similar</a:t>
            </a:r>
            <a:r>
              <a:rPr lang="sv-SE" sz="2100" dirty="0"/>
              <a:t> </a:t>
            </a:r>
            <a:r>
              <a:rPr lang="sv-SE" sz="2100" dirty="0" err="1"/>
              <a:t>to</a:t>
            </a:r>
            <a:r>
              <a:rPr lang="sv-SE" sz="2100" dirty="0"/>
              <a:t> </a:t>
            </a:r>
            <a:r>
              <a:rPr lang="sv-SE" sz="2100" dirty="0" err="1"/>
              <a:t>other</a:t>
            </a:r>
            <a:r>
              <a:rPr lang="sv-SE" sz="2100" dirty="0"/>
              <a:t> </a:t>
            </a:r>
            <a:r>
              <a:rPr lang="sv-SE" sz="2100" dirty="0" err="1"/>
              <a:t>such</a:t>
            </a:r>
            <a:r>
              <a:rPr lang="sv-SE" sz="2100" dirty="0"/>
              <a:t> </a:t>
            </a:r>
            <a:r>
              <a:rPr lang="sv-SE" sz="2100" dirty="0" err="1"/>
              <a:t>measures</a:t>
            </a:r>
            <a:r>
              <a:rPr lang="sv-SE" sz="2100" dirty="0"/>
              <a:t> =&gt; </a:t>
            </a:r>
            <a:r>
              <a:rPr lang="sv-SE" sz="2100" dirty="0" err="1"/>
              <a:t>easy</a:t>
            </a:r>
            <a:r>
              <a:rPr lang="sv-SE" sz="2100" dirty="0"/>
              <a:t> </a:t>
            </a:r>
            <a:r>
              <a:rPr lang="sv-SE" sz="2100" dirty="0" err="1"/>
              <a:t>to</a:t>
            </a:r>
            <a:r>
              <a:rPr lang="sv-SE" sz="2100" dirty="0"/>
              <a:t> </a:t>
            </a:r>
            <a:r>
              <a:rPr lang="sv-SE" sz="2100" dirty="0" err="1"/>
              <a:t>associate</a:t>
            </a:r>
            <a:r>
              <a:rPr lang="sv-SE" sz="2100" dirty="0"/>
              <a:t> </a:t>
            </a:r>
            <a:r>
              <a:rPr lang="sv-SE" sz="2100" dirty="0" err="1"/>
              <a:t>to</a:t>
            </a:r>
            <a:r>
              <a:rPr lang="sv-SE" sz="2100" dirty="0"/>
              <a:t> existing environmental </a:t>
            </a:r>
            <a:r>
              <a:rPr lang="sv-SE" sz="2100" dirty="0" err="1"/>
              <a:t>attitudes</a:t>
            </a:r>
            <a:endParaRPr lang="sv-SE" sz="2100" dirty="0"/>
          </a:p>
          <a:p>
            <a:endParaRPr lang="sv-SE" sz="2100" dirty="0"/>
          </a:p>
          <a:p>
            <a:r>
              <a:rPr lang="sv-SE" sz="2100" b="1" dirty="0" err="1"/>
              <a:t>Enters</a:t>
            </a:r>
            <a:r>
              <a:rPr lang="sv-SE" sz="2100" b="1" dirty="0"/>
              <a:t> agenda </a:t>
            </a:r>
            <a:r>
              <a:rPr lang="sv-SE" sz="2100" b="1" dirty="0" err="1"/>
              <a:t>of</a:t>
            </a:r>
            <a:r>
              <a:rPr lang="sv-SE" sz="2100" b="1" dirty="0"/>
              <a:t> Green party, environmental NGOs etc.</a:t>
            </a:r>
          </a:p>
        </p:txBody>
      </p:sp>
    </p:spTree>
    <p:extLst>
      <p:ext uri="{BB962C8B-B14F-4D97-AF65-F5344CB8AC3E}">
        <p14:creationId xmlns:p14="http://schemas.microsoft.com/office/powerpoint/2010/main" val="1046412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4600" y="1097806"/>
            <a:ext cx="7698066" cy="3267834"/>
          </a:xfrm>
        </p:spPr>
        <p:txBody>
          <a:bodyPr>
            <a:noAutofit/>
          </a:bodyPr>
          <a:lstStyle/>
          <a:p>
            <a:pPr marL="0" indent="0">
              <a:buNone/>
            </a:pPr>
            <a:r>
              <a:rPr lang="sv-SE" sz="2000" b="1" dirty="0" err="1"/>
              <a:t>Act</a:t>
            </a:r>
            <a:r>
              <a:rPr lang="sv-SE" sz="2000" b="1" dirty="0"/>
              <a:t> 3 (2002-2007):</a:t>
            </a:r>
          </a:p>
          <a:p>
            <a:pPr marL="0" indent="0">
              <a:buNone/>
            </a:pPr>
            <a:r>
              <a:rPr lang="sv-SE" sz="2000" b="1" i="1" dirty="0"/>
              <a:t>The </a:t>
            </a:r>
            <a:r>
              <a:rPr lang="sv-SE" sz="2000" b="1" i="1" dirty="0" err="1"/>
              <a:t>battle</a:t>
            </a:r>
            <a:r>
              <a:rPr lang="sv-SE" sz="2000" b="1" i="1" dirty="0"/>
              <a:t> for moral </a:t>
            </a:r>
            <a:r>
              <a:rPr lang="sv-SE" sz="2000" b="1" i="1" dirty="0" err="1"/>
              <a:t>high</a:t>
            </a:r>
            <a:r>
              <a:rPr lang="sv-SE" sz="2000" b="1" i="1" dirty="0"/>
              <a:t> </a:t>
            </a:r>
            <a:r>
              <a:rPr lang="sv-SE" sz="2000" b="1" i="1" dirty="0" err="1"/>
              <a:t>ground</a:t>
            </a:r>
            <a:endParaRPr lang="sv-SE" sz="2000" b="1" i="1" dirty="0"/>
          </a:p>
          <a:p>
            <a:endParaRPr lang="sv-SE" sz="2000" dirty="0" smtClean="0"/>
          </a:p>
          <a:p>
            <a:r>
              <a:rPr lang="sv-SE" sz="2000" dirty="0" smtClean="0"/>
              <a:t>Opponents </a:t>
            </a:r>
            <a:r>
              <a:rPr lang="sv-SE" sz="2000" dirty="0"/>
              <a:t>try </a:t>
            </a:r>
            <a:r>
              <a:rPr lang="sv-SE" sz="2000" dirty="0" err="1"/>
              <a:t>to</a:t>
            </a:r>
            <a:r>
              <a:rPr lang="sv-SE" sz="2000" dirty="0"/>
              <a:t> </a:t>
            </a:r>
            <a:r>
              <a:rPr lang="sv-SE" sz="2000" dirty="0" err="1"/>
              <a:t>associate</a:t>
            </a:r>
            <a:r>
              <a:rPr lang="sv-SE" sz="2000" dirty="0"/>
              <a:t> </a:t>
            </a:r>
            <a:r>
              <a:rPr lang="sv-SE" sz="2000" dirty="0" err="1"/>
              <a:t>to</a:t>
            </a:r>
            <a:r>
              <a:rPr lang="sv-SE" sz="2000" dirty="0"/>
              <a:t> ”</a:t>
            </a:r>
            <a:r>
              <a:rPr lang="sv-SE" sz="2000" i="1" dirty="0"/>
              <a:t>tax</a:t>
            </a:r>
            <a:r>
              <a:rPr lang="sv-SE" sz="2000" dirty="0"/>
              <a:t>”, ”</a:t>
            </a:r>
            <a:r>
              <a:rPr lang="sv-SE" sz="2000" i="1" dirty="0"/>
              <a:t>harm the </a:t>
            </a:r>
            <a:r>
              <a:rPr lang="sv-SE" sz="2000" i="1" dirty="0" err="1"/>
              <a:t>poor</a:t>
            </a:r>
            <a:r>
              <a:rPr lang="sv-SE" sz="2000" dirty="0"/>
              <a:t>”, ”</a:t>
            </a:r>
            <a:r>
              <a:rPr lang="sv-SE" sz="2000" i="1" dirty="0" err="1"/>
              <a:t>unfair</a:t>
            </a:r>
            <a:r>
              <a:rPr lang="sv-SE" sz="2000" dirty="0"/>
              <a:t>” ”</a:t>
            </a:r>
            <a:r>
              <a:rPr lang="sv-SE" sz="2000" i="1" dirty="0" err="1"/>
              <a:t>restriction</a:t>
            </a:r>
            <a:r>
              <a:rPr lang="sv-SE" sz="2000" i="1" dirty="0"/>
              <a:t> </a:t>
            </a:r>
            <a:r>
              <a:rPr lang="sv-SE" sz="2000" i="1" dirty="0" err="1"/>
              <a:t>of</a:t>
            </a:r>
            <a:r>
              <a:rPr lang="sv-SE" sz="2000" i="1" dirty="0"/>
              <a:t> </a:t>
            </a:r>
            <a:r>
              <a:rPr lang="sv-SE" sz="2000" i="1" dirty="0" err="1"/>
              <a:t>freedom</a:t>
            </a:r>
            <a:r>
              <a:rPr lang="sv-SE" sz="2000" dirty="0"/>
              <a:t>”</a:t>
            </a:r>
          </a:p>
          <a:p>
            <a:pPr lvl="2"/>
            <a:r>
              <a:rPr lang="sv-SE" dirty="0" err="1"/>
              <a:t>Preferred</a:t>
            </a:r>
            <a:r>
              <a:rPr lang="sv-SE" dirty="0"/>
              <a:t> term: ”</a:t>
            </a:r>
            <a:r>
              <a:rPr lang="sv-SE" dirty="0" err="1"/>
              <a:t>congestion</a:t>
            </a:r>
            <a:r>
              <a:rPr lang="sv-SE" dirty="0"/>
              <a:t> tax” or ”road </a:t>
            </a:r>
            <a:r>
              <a:rPr lang="sv-SE" dirty="0" err="1"/>
              <a:t>toll</a:t>
            </a:r>
            <a:r>
              <a:rPr lang="sv-SE" dirty="0"/>
              <a:t>”</a:t>
            </a:r>
          </a:p>
          <a:p>
            <a:r>
              <a:rPr lang="sv-SE" sz="2000" dirty="0"/>
              <a:t>Proponents try </a:t>
            </a:r>
            <a:r>
              <a:rPr lang="sv-SE" sz="2000" dirty="0" err="1"/>
              <a:t>to</a:t>
            </a:r>
            <a:r>
              <a:rPr lang="sv-SE" sz="2000" dirty="0"/>
              <a:t> </a:t>
            </a:r>
            <a:r>
              <a:rPr lang="sv-SE" sz="2000" dirty="0" err="1"/>
              <a:t>associate</a:t>
            </a:r>
            <a:r>
              <a:rPr lang="sv-SE" sz="2000" dirty="0"/>
              <a:t> </a:t>
            </a:r>
            <a:r>
              <a:rPr lang="sv-SE" sz="2000" dirty="0" err="1"/>
              <a:t>to</a:t>
            </a:r>
            <a:r>
              <a:rPr lang="sv-SE" sz="2000" dirty="0"/>
              <a:t> ”</a:t>
            </a:r>
            <a:r>
              <a:rPr lang="sv-SE" sz="2000" i="1" dirty="0" err="1"/>
              <a:t>environment</a:t>
            </a:r>
            <a:r>
              <a:rPr lang="sv-SE" sz="2000" dirty="0"/>
              <a:t>”, ”</a:t>
            </a:r>
            <a:r>
              <a:rPr lang="sv-SE" sz="2000" i="1" dirty="0" err="1"/>
              <a:t>user</a:t>
            </a:r>
            <a:r>
              <a:rPr lang="sv-SE" sz="2000" i="1" dirty="0"/>
              <a:t> </a:t>
            </a:r>
            <a:r>
              <a:rPr lang="sv-SE" sz="2000" i="1" dirty="0" err="1"/>
              <a:t>pays</a:t>
            </a:r>
            <a:r>
              <a:rPr lang="sv-SE" sz="2000" dirty="0"/>
              <a:t>”, </a:t>
            </a:r>
            <a:r>
              <a:rPr lang="sv-SE" sz="2000" dirty="0" err="1"/>
              <a:t>to</a:t>
            </a:r>
            <a:r>
              <a:rPr lang="sv-SE" sz="2000" dirty="0"/>
              <a:t> </a:t>
            </a:r>
            <a:r>
              <a:rPr lang="sv-SE" sz="2000" dirty="0" err="1"/>
              <a:t>some</a:t>
            </a:r>
            <a:r>
              <a:rPr lang="sv-SE" sz="2000" dirty="0"/>
              <a:t> </a:t>
            </a:r>
            <a:r>
              <a:rPr lang="sv-SE" sz="2000" dirty="0" err="1"/>
              <a:t>extent</a:t>
            </a:r>
            <a:r>
              <a:rPr lang="sv-SE" sz="2000" dirty="0"/>
              <a:t> ”</a:t>
            </a:r>
            <a:r>
              <a:rPr lang="sv-SE" sz="2000" i="1" dirty="0"/>
              <a:t>anti-</a:t>
            </a:r>
            <a:r>
              <a:rPr lang="sv-SE" sz="2000" i="1" dirty="0" err="1"/>
              <a:t>rich</a:t>
            </a:r>
            <a:r>
              <a:rPr lang="sv-SE" sz="2000" dirty="0"/>
              <a:t>” and ”</a:t>
            </a:r>
            <a:r>
              <a:rPr lang="sv-SE" sz="2000" i="1" dirty="0"/>
              <a:t>anti-</a:t>
            </a:r>
            <a:r>
              <a:rPr lang="sv-SE" sz="2000" i="1" dirty="0" err="1"/>
              <a:t>car</a:t>
            </a:r>
            <a:r>
              <a:rPr lang="sv-SE" sz="2000" dirty="0"/>
              <a:t>”</a:t>
            </a:r>
          </a:p>
          <a:p>
            <a:pPr lvl="2"/>
            <a:r>
              <a:rPr lang="sv-SE" dirty="0" err="1"/>
              <a:t>Preferred</a:t>
            </a:r>
            <a:r>
              <a:rPr lang="sv-SE" dirty="0"/>
              <a:t> term: ”environmental charge”</a:t>
            </a:r>
          </a:p>
          <a:p>
            <a:endParaRPr lang="sv-SE" sz="2000" dirty="0"/>
          </a:p>
          <a:p>
            <a:r>
              <a:rPr lang="sv-SE" sz="2000" dirty="0" err="1"/>
              <a:t>Results</a:t>
            </a:r>
            <a:r>
              <a:rPr lang="sv-SE" sz="2000" dirty="0"/>
              <a:t> in </a:t>
            </a:r>
            <a:r>
              <a:rPr lang="sv-SE" sz="2000" dirty="0" err="1"/>
              <a:t>polarization</a:t>
            </a:r>
            <a:r>
              <a:rPr lang="sv-SE" sz="2000" dirty="0"/>
              <a:t> – </a:t>
            </a:r>
            <a:r>
              <a:rPr lang="sv-SE" sz="2000" dirty="0" err="1"/>
              <a:t>e.g</a:t>
            </a:r>
            <a:r>
              <a:rPr lang="sv-SE" sz="2000" dirty="0"/>
              <a:t>. alienation </a:t>
            </a:r>
            <a:r>
              <a:rPr lang="sv-SE" sz="2000" dirty="0" err="1"/>
              <a:t>of</a:t>
            </a:r>
            <a:r>
              <a:rPr lang="sv-SE" sz="2000" dirty="0"/>
              <a:t> </a:t>
            </a:r>
            <a:r>
              <a:rPr lang="sv-SE" sz="2000" dirty="0" err="1"/>
              <a:t>car</a:t>
            </a:r>
            <a:r>
              <a:rPr lang="sv-SE" sz="2000" dirty="0"/>
              <a:t> drivers</a:t>
            </a:r>
          </a:p>
          <a:p>
            <a:pPr lvl="2"/>
            <a:r>
              <a:rPr lang="en-US" dirty="0"/>
              <a:t>The less affected people are, the less developed are their attitudes, and the more volatile their attitudes are </a:t>
            </a:r>
          </a:p>
          <a:p>
            <a:pPr lvl="2"/>
            <a:r>
              <a:rPr lang="en-US" dirty="0"/>
              <a:t>Unaffected car owners decreased their support the most</a:t>
            </a:r>
          </a:p>
          <a:p>
            <a:endParaRPr lang="sv-SE" sz="2000" dirty="0"/>
          </a:p>
          <a:p>
            <a:pPr lvl="1"/>
            <a:endParaRPr lang="sv-SE" sz="1600" dirty="0"/>
          </a:p>
        </p:txBody>
      </p:sp>
    </p:spTree>
    <p:extLst>
      <p:ext uri="{BB962C8B-B14F-4D97-AF65-F5344CB8AC3E}">
        <p14:creationId xmlns:p14="http://schemas.microsoft.com/office/powerpoint/2010/main" val="2308876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5572" y="1122775"/>
            <a:ext cx="8199856" cy="3594617"/>
          </a:xfrm>
        </p:spPr>
        <p:txBody>
          <a:bodyPr>
            <a:noAutofit/>
          </a:bodyPr>
          <a:lstStyle/>
          <a:p>
            <a:pPr marL="0" indent="0">
              <a:buNone/>
            </a:pPr>
            <a:r>
              <a:rPr lang="sv-SE" sz="2000" b="1" dirty="0" err="1"/>
              <a:t>Act</a:t>
            </a:r>
            <a:r>
              <a:rPr lang="sv-SE" sz="2000" b="1" dirty="0"/>
              <a:t> 4 (2007-):</a:t>
            </a:r>
          </a:p>
          <a:p>
            <a:pPr marL="0" indent="0">
              <a:buNone/>
            </a:pPr>
            <a:r>
              <a:rPr lang="sv-SE" sz="2000" b="1" i="1" dirty="0" err="1"/>
              <a:t>Reframing</a:t>
            </a:r>
            <a:r>
              <a:rPr lang="sv-SE" sz="2000" b="1" i="1" dirty="0"/>
              <a:t> and emotional </a:t>
            </a:r>
            <a:r>
              <a:rPr lang="sv-SE" sz="2000" b="1" i="1" dirty="0" err="1" smtClean="0"/>
              <a:t>discharging</a:t>
            </a:r>
            <a:endParaRPr lang="sv-SE" sz="2000" b="1" i="1" dirty="0" smtClean="0"/>
          </a:p>
          <a:p>
            <a:pPr marL="0" indent="0">
              <a:buNone/>
            </a:pPr>
            <a:endParaRPr lang="sv-SE" sz="2000" b="1" i="1" dirty="0"/>
          </a:p>
          <a:p>
            <a:r>
              <a:rPr lang="sv-SE" sz="2000" dirty="0" smtClean="0"/>
              <a:t>After positive referendum, new </a:t>
            </a:r>
            <a:r>
              <a:rPr lang="sv-SE" sz="2000" dirty="0"/>
              <a:t>government keeps </a:t>
            </a:r>
            <a:r>
              <a:rPr lang="sv-SE" sz="2000" dirty="0" smtClean="0"/>
              <a:t>CC</a:t>
            </a:r>
          </a:p>
          <a:p>
            <a:r>
              <a:rPr lang="sv-SE" sz="2000" dirty="0" smtClean="0"/>
              <a:t>... but </a:t>
            </a:r>
            <a:r>
              <a:rPr lang="sv-SE" sz="2000" dirty="0"/>
              <a:t>earmarks revenues to multi-billion bypass motorway </a:t>
            </a:r>
            <a:r>
              <a:rPr lang="sv-SE" sz="2000" dirty="0" smtClean="0"/>
              <a:t>tunnel</a:t>
            </a:r>
          </a:p>
          <a:p>
            <a:endParaRPr lang="sv-SE" sz="2000" dirty="0" smtClean="0"/>
          </a:p>
          <a:p>
            <a:r>
              <a:rPr lang="sv-SE" sz="2000" dirty="0" err="1" smtClean="0"/>
              <a:t>Reframing</a:t>
            </a:r>
            <a:r>
              <a:rPr lang="sv-SE" sz="2000" dirty="0" smtClean="0"/>
              <a:t> </a:t>
            </a:r>
            <a:r>
              <a:rPr lang="sv-SE" sz="2000" dirty="0"/>
              <a:t>from ”anti-</a:t>
            </a:r>
            <a:r>
              <a:rPr lang="sv-SE" sz="2000" dirty="0" err="1"/>
              <a:t>car</a:t>
            </a:r>
            <a:r>
              <a:rPr lang="sv-SE" sz="2000" dirty="0"/>
              <a:t>” </a:t>
            </a:r>
            <a:r>
              <a:rPr lang="sv-SE" sz="2000" dirty="0" err="1"/>
              <a:t>to</a:t>
            </a:r>
            <a:r>
              <a:rPr lang="sv-SE" sz="2000" dirty="0"/>
              <a:t> ”</a:t>
            </a:r>
            <a:r>
              <a:rPr lang="sv-SE" sz="2000" dirty="0" err="1"/>
              <a:t>efficiency</a:t>
            </a:r>
            <a:r>
              <a:rPr lang="sv-SE" sz="2000" dirty="0"/>
              <a:t>” and ”</a:t>
            </a:r>
            <a:r>
              <a:rPr lang="sv-SE" sz="2000" dirty="0" err="1"/>
              <a:t>revenue</a:t>
            </a:r>
            <a:r>
              <a:rPr lang="sv-SE" sz="2000" dirty="0"/>
              <a:t> source”</a:t>
            </a:r>
          </a:p>
          <a:p>
            <a:pPr lvl="2"/>
            <a:r>
              <a:rPr lang="sv-SE" dirty="0"/>
              <a:t>”It’s OK to be a car driver, but </a:t>
            </a:r>
            <a:r>
              <a:rPr lang="sv-SE" dirty="0" smtClean="0"/>
              <a:t>please drive </a:t>
            </a:r>
            <a:r>
              <a:rPr lang="sv-SE" dirty="0"/>
              <a:t>less in the city in rush hours”</a:t>
            </a:r>
          </a:p>
          <a:p>
            <a:r>
              <a:rPr lang="sv-SE" sz="2000" dirty="0" smtClean="0"/>
              <a:t>Less emotions</a:t>
            </a:r>
            <a:endParaRPr lang="sv-SE" sz="2000" dirty="0"/>
          </a:p>
          <a:p>
            <a:r>
              <a:rPr lang="sv-SE" sz="2000" dirty="0"/>
              <a:t>From moral </a:t>
            </a:r>
            <a:r>
              <a:rPr lang="sv-SE" sz="2000" dirty="0" err="1"/>
              <a:t>domain</a:t>
            </a:r>
            <a:r>
              <a:rPr lang="sv-SE" sz="2000" dirty="0"/>
              <a:t> back </a:t>
            </a:r>
            <a:r>
              <a:rPr lang="sv-SE" sz="2000" dirty="0" err="1"/>
              <a:t>to</a:t>
            </a:r>
            <a:r>
              <a:rPr lang="sv-SE" sz="2000" dirty="0"/>
              <a:t> </a:t>
            </a:r>
            <a:r>
              <a:rPr lang="sv-SE" sz="2000" dirty="0" err="1"/>
              <a:t>technical-rational</a:t>
            </a:r>
            <a:r>
              <a:rPr lang="sv-SE" sz="2000" dirty="0"/>
              <a:t> </a:t>
            </a:r>
            <a:r>
              <a:rPr lang="sv-SE" sz="2000" dirty="0" err="1"/>
              <a:t>domain</a:t>
            </a:r>
            <a:endParaRPr lang="sv-SE" sz="2000" dirty="0"/>
          </a:p>
          <a:p>
            <a:pPr lvl="2"/>
            <a:r>
              <a:rPr lang="sv-SE" dirty="0"/>
              <a:t>The </a:t>
            </a:r>
            <a:r>
              <a:rPr lang="sv-SE" dirty="0" err="1"/>
              <a:t>latter</a:t>
            </a:r>
            <a:r>
              <a:rPr lang="sv-SE" dirty="0"/>
              <a:t> less emotional =&gt; less </a:t>
            </a:r>
            <a:r>
              <a:rPr lang="sv-SE" dirty="0" err="1"/>
              <a:t>political</a:t>
            </a:r>
            <a:r>
              <a:rPr lang="sv-SE" dirty="0"/>
              <a:t> </a:t>
            </a:r>
            <a:r>
              <a:rPr lang="sv-SE" dirty="0" err="1" smtClean="0"/>
              <a:t>interest</a:t>
            </a:r>
            <a:endParaRPr lang="sv-SE" dirty="0"/>
          </a:p>
        </p:txBody>
      </p:sp>
    </p:spTree>
    <p:extLst>
      <p:ext uri="{BB962C8B-B14F-4D97-AF65-F5344CB8AC3E}">
        <p14:creationId xmlns:p14="http://schemas.microsoft.com/office/powerpoint/2010/main" val="156865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74" y="2545373"/>
            <a:ext cx="8269486" cy="1657350"/>
          </a:xfrm>
          <a:prstGeom prst="rect">
            <a:avLst/>
          </a:prstGeom>
        </p:spPr>
      </p:pic>
    </p:spTree>
    <p:extLst>
      <p:ext uri="{BB962C8B-B14F-4D97-AF65-F5344CB8AC3E}">
        <p14:creationId xmlns:p14="http://schemas.microsoft.com/office/powerpoint/2010/main" val="2765212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6113417"/>
            <a:ext cx="9144000" cy="74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p:nvPr>
        </p:nvSpPr>
        <p:spPr>
          <a:xfrm>
            <a:off x="97422" y="142844"/>
            <a:ext cx="8499373" cy="668337"/>
          </a:xfrm>
        </p:spPr>
        <p:txBody>
          <a:bodyPr>
            <a:normAutofit fontScale="90000"/>
          </a:bodyPr>
          <a:lstStyle/>
          <a:p>
            <a:r>
              <a:rPr lang="en-CA" dirty="0" smtClean="0"/>
              <a:t>Modelling &amp; Decision-Making (3)</a:t>
            </a:r>
            <a:endParaRPr lang="en-CA" dirty="0"/>
          </a:p>
        </p:txBody>
      </p:sp>
      <p:sp>
        <p:nvSpPr>
          <p:cNvPr id="3" name="Content Placeholder 2"/>
          <p:cNvSpPr>
            <a:spLocks noGrp="1"/>
          </p:cNvSpPr>
          <p:nvPr>
            <p:ph idx="1"/>
          </p:nvPr>
        </p:nvSpPr>
        <p:spPr>
          <a:xfrm>
            <a:off x="97422" y="876667"/>
            <a:ext cx="8979246" cy="4067175"/>
          </a:xfrm>
        </p:spPr>
        <p:txBody>
          <a:bodyPr>
            <a:normAutofit/>
          </a:bodyPr>
          <a:lstStyle/>
          <a:p>
            <a:r>
              <a:rPr lang="en-CA" sz="2000" dirty="0">
                <a:solidFill>
                  <a:schemeClr val="tx2"/>
                </a:solidFill>
              </a:rPr>
              <a:t>While recognizing the major influence of politics, etc. on decision-making, without strong data and strong model-based evidence </a:t>
            </a:r>
            <a:r>
              <a:rPr lang="en-CA" sz="2000" dirty="0" smtClean="0">
                <a:solidFill>
                  <a:schemeClr val="tx2"/>
                </a:solidFill>
              </a:rPr>
              <a:t>how </a:t>
            </a:r>
            <a:r>
              <a:rPr lang="en-CA" sz="2000" dirty="0">
                <a:solidFill>
                  <a:schemeClr val="tx2"/>
                </a:solidFill>
              </a:rPr>
              <a:t>can it be possible escape the dominance </a:t>
            </a:r>
            <a:r>
              <a:rPr lang="en-CA" sz="2000" dirty="0" smtClean="0">
                <a:solidFill>
                  <a:schemeClr val="tx2"/>
                </a:solidFill>
              </a:rPr>
              <a:t>of </a:t>
            </a:r>
            <a:r>
              <a:rPr lang="en-CA" sz="2000" dirty="0">
                <a:solidFill>
                  <a:schemeClr val="tx2"/>
                </a:solidFill>
              </a:rPr>
              <a:t>ideology, bias and just plain ignorance</a:t>
            </a:r>
            <a:r>
              <a:rPr lang="en-CA" sz="2000" dirty="0" smtClean="0">
                <a:solidFill>
                  <a:schemeClr val="tx2"/>
                </a:solidFill>
              </a:rPr>
              <a:t>?</a:t>
            </a:r>
          </a:p>
          <a:p>
            <a:r>
              <a:rPr lang="en-CA" sz="2000" dirty="0">
                <a:solidFill>
                  <a:schemeClr val="tx2"/>
                </a:solidFill>
              </a:rPr>
              <a:t>The future is clearly a very uncertain place and the notion of estimating future outcomes </a:t>
            </a:r>
            <a:r>
              <a:rPr lang="en-CA" sz="2000" dirty="0" smtClean="0">
                <a:solidFill>
                  <a:schemeClr val="tx2"/>
                </a:solidFill>
              </a:rPr>
              <a:t>is </a:t>
            </a:r>
            <a:r>
              <a:rPr lang="en-CA" sz="2000" dirty="0">
                <a:solidFill>
                  <a:schemeClr val="tx2"/>
                </a:solidFill>
              </a:rPr>
              <a:t>perhaps </a:t>
            </a:r>
            <a:r>
              <a:rPr lang="en-CA" sz="2000" dirty="0" smtClean="0">
                <a:solidFill>
                  <a:schemeClr val="tx2"/>
                </a:solidFill>
              </a:rPr>
              <a:t>foolish</a:t>
            </a:r>
            <a:r>
              <a:rPr lang="en-CA" sz="2000" dirty="0">
                <a:solidFill>
                  <a:schemeClr val="tx2"/>
                </a:solidFill>
              </a:rPr>
              <a:t>.  And yet, should we just make decisions without any attempt to follow the implications of what we think we know about traveller behaviour &amp; needs, transportation system performance and our “best guesses” at likely future conditions</a:t>
            </a:r>
            <a:r>
              <a:rPr lang="en-CA" sz="2000" dirty="0" smtClean="0">
                <a:solidFill>
                  <a:schemeClr val="tx2"/>
                </a:solidFill>
              </a:rPr>
              <a:t>?</a:t>
            </a:r>
            <a:endParaRPr lang="en-CA" sz="2000" dirty="0">
              <a:solidFill>
                <a:schemeClr val="tx2"/>
              </a:solidFill>
            </a:endParaRPr>
          </a:p>
          <a:p>
            <a:endParaRPr lang="en-CA" sz="2000" dirty="0"/>
          </a:p>
        </p:txBody>
      </p:sp>
      <p:sp>
        <p:nvSpPr>
          <p:cNvPr id="4" name="Footer Placeholder 3"/>
          <p:cNvSpPr>
            <a:spLocks noGrp="1"/>
          </p:cNvSpPr>
          <p:nvPr>
            <p:ph type="ftr" sz="quarter" idx="11"/>
          </p:nvPr>
        </p:nvSpPr>
        <p:spPr/>
        <p:txBody>
          <a:bodyPr/>
          <a:lstStyle/>
          <a:p>
            <a:endParaRPr lang="en-CA">
              <a:solidFill>
                <a:srgbClr val="4C698D"/>
              </a:solidFill>
            </a:endParaRPr>
          </a:p>
        </p:txBody>
      </p:sp>
      <p:grpSp>
        <p:nvGrpSpPr>
          <p:cNvPr id="6" name="Group 5"/>
          <p:cNvGrpSpPr/>
          <p:nvPr/>
        </p:nvGrpSpPr>
        <p:grpSpPr>
          <a:xfrm>
            <a:off x="1760900" y="3569516"/>
            <a:ext cx="5920060" cy="3288484"/>
            <a:chOff x="1208723" y="2646363"/>
            <a:chExt cx="7559040" cy="3986212"/>
          </a:xfrm>
        </p:grpSpPr>
        <p:sp>
          <p:nvSpPr>
            <p:cNvPr id="7" name="Rectangle 6"/>
            <p:cNvSpPr/>
            <p:nvPr/>
          </p:nvSpPr>
          <p:spPr>
            <a:xfrm>
              <a:off x="1208723" y="2646363"/>
              <a:ext cx="7559040" cy="398621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srgbClr val="FFFFFF"/>
                </a:solidFill>
              </a:endParaRPr>
            </a:p>
          </p:txBody>
        </p:sp>
        <p:sp>
          <p:nvSpPr>
            <p:cNvPr id="8" name="Line 3"/>
            <p:cNvSpPr>
              <a:spLocks noChangeShapeType="1"/>
            </p:cNvSpPr>
            <p:nvPr/>
          </p:nvSpPr>
          <p:spPr bwMode="auto">
            <a:xfrm>
              <a:off x="1909763" y="2882900"/>
              <a:ext cx="0" cy="3149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9" name="Line 4"/>
            <p:cNvSpPr>
              <a:spLocks noChangeShapeType="1"/>
            </p:cNvSpPr>
            <p:nvPr/>
          </p:nvSpPr>
          <p:spPr bwMode="auto">
            <a:xfrm>
              <a:off x="1909763" y="6019800"/>
              <a:ext cx="4991100" cy="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0" name="Freeform 5"/>
            <p:cNvSpPr>
              <a:spLocks/>
            </p:cNvSpPr>
            <p:nvPr/>
          </p:nvSpPr>
          <p:spPr bwMode="auto">
            <a:xfrm>
              <a:off x="1922463" y="4660900"/>
              <a:ext cx="2325687" cy="1360488"/>
            </a:xfrm>
            <a:custGeom>
              <a:avLst/>
              <a:gdLst>
                <a:gd name="T0" fmla="*/ 0 w 1465"/>
                <a:gd name="T1" fmla="*/ 2147483647 h 857"/>
                <a:gd name="T2" fmla="*/ 2147483647 w 1465"/>
                <a:gd name="T3" fmla="*/ 2147483647 h 857"/>
                <a:gd name="T4" fmla="*/ 2147483647 w 1465"/>
                <a:gd name="T5" fmla="*/ 2147483647 h 857"/>
                <a:gd name="T6" fmla="*/ 2147483647 w 1465"/>
                <a:gd name="T7" fmla="*/ 2147483647 h 857"/>
                <a:gd name="T8" fmla="*/ 2147483647 w 1465"/>
                <a:gd name="T9" fmla="*/ 2147483647 h 857"/>
                <a:gd name="T10" fmla="*/ 2147483647 w 1465"/>
                <a:gd name="T11" fmla="*/ 2147483647 h 857"/>
                <a:gd name="T12" fmla="*/ 2147483647 w 1465"/>
                <a:gd name="T13" fmla="*/ 2147483647 h 857"/>
                <a:gd name="T14" fmla="*/ 2147483647 w 1465"/>
                <a:gd name="T15" fmla="*/ 2147483647 h 857"/>
                <a:gd name="T16" fmla="*/ 2147483647 w 1465"/>
                <a:gd name="T17" fmla="*/ 2147483647 h 857"/>
                <a:gd name="T18" fmla="*/ 2147483647 w 1465"/>
                <a:gd name="T19" fmla="*/ 2147483647 h 857"/>
                <a:gd name="T20" fmla="*/ 2147483647 w 1465"/>
                <a:gd name="T21" fmla="*/ 2147483647 h 857"/>
                <a:gd name="T22" fmla="*/ 2147483647 w 1465"/>
                <a:gd name="T23" fmla="*/ 2147483647 h 857"/>
                <a:gd name="T24" fmla="*/ 2147483647 w 1465"/>
                <a:gd name="T25" fmla="*/ 2147483647 h 857"/>
                <a:gd name="T26" fmla="*/ 2147483647 w 1465"/>
                <a:gd name="T27" fmla="*/ 2147483647 h 857"/>
                <a:gd name="T28" fmla="*/ 2147483647 w 1465"/>
                <a:gd name="T29" fmla="*/ 2147483647 h 857"/>
                <a:gd name="T30" fmla="*/ 2147483647 w 1465"/>
                <a:gd name="T31" fmla="*/ 2147483647 h 857"/>
                <a:gd name="T32" fmla="*/ 2147483647 w 1465"/>
                <a:gd name="T33" fmla="*/ 2147483647 h 857"/>
                <a:gd name="T34" fmla="*/ 2147483647 w 1465"/>
                <a:gd name="T35" fmla="*/ 2147483647 h 857"/>
                <a:gd name="T36" fmla="*/ 2147483647 w 1465"/>
                <a:gd name="T37" fmla="*/ 2147483647 h 857"/>
                <a:gd name="T38" fmla="*/ 2147483647 w 1465"/>
                <a:gd name="T39" fmla="*/ 2147483647 h 857"/>
                <a:gd name="T40" fmla="*/ 2147483647 w 1465"/>
                <a:gd name="T41" fmla="*/ 2147483647 h 857"/>
                <a:gd name="T42" fmla="*/ 2147483647 w 1465"/>
                <a:gd name="T43" fmla="*/ 2147483647 h 857"/>
                <a:gd name="T44" fmla="*/ 2147483647 w 1465"/>
                <a:gd name="T45" fmla="*/ 2147483647 h 857"/>
                <a:gd name="T46" fmla="*/ 2147483647 w 1465"/>
                <a:gd name="T47" fmla="*/ 2147483647 h 857"/>
                <a:gd name="T48" fmla="*/ 2147483647 w 1465"/>
                <a:gd name="T49" fmla="*/ 2147483647 h 857"/>
                <a:gd name="T50" fmla="*/ 2147483647 w 1465"/>
                <a:gd name="T51" fmla="*/ 2147483647 h 857"/>
                <a:gd name="T52" fmla="*/ 2147483647 w 1465"/>
                <a:gd name="T53" fmla="*/ 2147483647 h 857"/>
                <a:gd name="T54" fmla="*/ 2147483647 w 1465"/>
                <a:gd name="T55" fmla="*/ 2147483647 h 857"/>
                <a:gd name="T56" fmla="*/ 2147483647 w 1465"/>
                <a:gd name="T57" fmla="*/ 2147483647 h 857"/>
                <a:gd name="T58" fmla="*/ 2147483647 w 1465"/>
                <a:gd name="T59" fmla="*/ 2147483647 h 857"/>
                <a:gd name="T60" fmla="*/ 2147483647 w 1465"/>
                <a:gd name="T61" fmla="*/ 2147483647 h 857"/>
                <a:gd name="T62" fmla="*/ 2147483647 w 1465"/>
                <a:gd name="T63" fmla="*/ 2147483647 h 857"/>
                <a:gd name="T64" fmla="*/ 2147483647 w 1465"/>
                <a:gd name="T65" fmla="*/ 2147483647 h 857"/>
                <a:gd name="T66" fmla="*/ 2147483647 w 1465"/>
                <a:gd name="T67" fmla="*/ 2147483647 h 857"/>
                <a:gd name="T68" fmla="*/ 2147483647 w 1465"/>
                <a:gd name="T69" fmla="*/ 2147483647 h 857"/>
                <a:gd name="T70" fmla="*/ 2147483647 w 1465"/>
                <a:gd name="T71" fmla="*/ 2147483647 h 857"/>
                <a:gd name="T72" fmla="*/ 2147483647 w 1465"/>
                <a:gd name="T73" fmla="*/ 2147483647 h 857"/>
                <a:gd name="T74" fmla="*/ 2147483647 w 1465"/>
                <a:gd name="T75" fmla="*/ 2147483647 h 857"/>
                <a:gd name="T76" fmla="*/ 2147483647 w 1465"/>
                <a:gd name="T77" fmla="*/ 2147483647 h 857"/>
                <a:gd name="T78" fmla="*/ 2147483647 w 1465"/>
                <a:gd name="T79" fmla="*/ 2147483647 h 857"/>
                <a:gd name="T80" fmla="*/ 2147483647 w 1465"/>
                <a:gd name="T81" fmla="*/ 2147483647 h 857"/>
                <a:gd name="T82" fmla="*/ 2147483647 w 1465"/>
                <a:gd name="T83" fmla="*/ 2147483647 h 857"/>
                <a:gd name="T84" fmla="*/ 2147483647 w 1465"/>
                <a:gd name="T85" fmla="*/ 0 h 8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65"/>
                <a:gd name="T130" fmla="*/ 0 h 857"/>
                <a:gd name="T131" fmla="*/ 1465 w 1465"/>
                <a:gd name="T132" fmla="*/ 857 h 8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65" h="857">
                  <a:moveTo>
                    <a:pt x="0" y="856"/>
                  </a:moveTo>
                  <a:lnTo>
                    <a:pt x="24" y="816"/>
                  </a:lnTo>
                  <a:lnTo>
                    <a:pt x="48" y="792"/>
                  </a:lnTo>
                  <a:lnTo>
                    <a:pt x="80" y="776"/>
                  </a:lnTo>
                  <a:lnTo>
                    <a:pt x="128" y="752"/>
                  </a:lnTo>
                  <a:lnTo>
                    <a:pt x="192" y="728"/>
                  </a:lnTo>
                  <a:lnTo>
                    <a:pt x="224" y="712"/>
                  </a:lnTo>
                  <a:lnTo>
                    <a:pt x="256" y="704"/>
                  </a:lnTo>
                  <a:lnTo>
                    <a:pt x="288" y="696"/>
                  </a:lnTo>
                  <a:lnTo>
                    <a:pt x="320" y="688"/>
                  </a:lnTo>
                  <a:lnTo>
                    <a:pt x="360" y="672"/>
                  </a:lnTo>
                  <a:lnTo>
                    <a:pt x="400" y="640"/>
                  </a:lnTo>
                  <a:lnTo>
                    <a:pt x="448" y="616"/>
                  </a:lnTo>
                  <a:lnTo>
                    <a:pt x="488" y="592"/>
                  </a:lnTo>
                  <a:lnTo>
                    <a:pt x="512" y="560"/>
                  </a:lnTo>
                  <a:lnTo>
                    <a:pt x="544" y="552"/>
                  </a:lnTo>
                  <a:lnTo>
                    <a:pt x="584" y="520"/>
                  </a:lnTo>
                  <a:lnTo>
                    <a:pt x="624" y="504"/>
                  </a:lnTo>
                  <a:lnTo>
                    <a:pt x="648" y="488"/>
                  </a:lnTo>
                  <a:lnTo>
                    <a:pt x="680" y="480"/>
                  </a:lnTo>
                  <a:lnTo>
                    <a:pt x="704" y="448"/>
                  </a:lnTo>
                  <a:lnTo>
                    <a:pt x="744" y="440"/>
                  </a:lnTo>
                  <a:lnTo>
                    <a:pt x="824" y="424"/>
                  </a:lnTo>
                  <a:lnTo>
                    <a:pt x="872" y="408"/>
                  </a:lnTo>
                  <a:lnTo>
                    <a:pt x="928" y="384"/>
                  </a:lnTo>
                  <a:lnTo>
                    <a:pt x="992" y="352"/>
                  </a:lnTo>
                  <a:lnTo>
                    <a:pt x="1032" y="328"/>
                  </a:lnTo>
                  <a:lnTo>
                    <a:pt x="1064" y="304"/>
                  </a:lnTo>
                  <a:lnTo>
                    <a:pt x="1104" y="272"/>
                  </a:lnTo>
                  <a:lnTo>
                    <a:pt x="1136" y="256"/>
                  </a:lnTo>
                  <a:lnTo>
                    <a:pt x="1168" y="216"/>
                  </a:lnTo>
                  <a:lnTo>
                    <a:pt x="1200" y="168"/>
                  </a:lnTo>
                  <a:lnTo>
                    <a:pt x="1232" y="128"/>
                  </a:lnTo>
                  <a:lnTo>
                    <a:pt x="1256" y="104"/>
                  </a:lnTo>
                  <a:lnTo>
                    <a:pt x="1272" y="80"/>
                  </a:lnTo>
                  <a:lnTo>
                    <a:pt x="1296" y="80"/>
                  </a:lnTo>
                  <a:lnTo>
                    <a:pt x="1320" y="80"/>
                  </a:lnTo>
                  <a:lnTo>
                    <a:pt x="1344" y="56"/>
                  </a:lnTo>
                  <a:lnTo>
                    <a:pt x="1368" y="56"/>
                  </a:lnTo>
                  <a:lnTo>
                    <a:pt x="1392" y="40"/>
                  </a:lnTo>
                  <a:lnTo>
                    <a:pt x="1416" y="32"/>
                  </a:lnTo>
                  <a:lnTo>
                    <a:pt x="1440" y="16"/>
                  </a:lnTo>
                  <a:lnTo>
                    <a:pt x="1464" y="0"/>
                  </a:lnTo>
                </a:path>
              </a:pathLst>
            </a:custGeom>
            <a:noFill/>
            <a:ln w="12700" cap="rnd" cmpd="sng">
              <a:solidFill>
                <a:schemeClr val="hlink"/>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CA" sz="1200">
                <a:solidFill>
                  <a:srgbClr val="4C698D"/>
                </a:solidFill>
              </a:endParaRPr>
            </a:p>
          </p:txBody>
        </p:sp>
        <p:sp>
          <p:nvSpPr>
            <p:cNvPr id="11" name="Line 6"/>
            <p:cNvSpPr>
              <a:spLocks noChangeShapeType="1"/>
            </p:cNvSpPr>
            <p:nvPr/>
          </p:nvSpPr>
          <p:spPr bwMode="auto">
            <a:xfrm flipV="1">
              <a:off x="4259263" y="3263900"/>
              <a:ext cx="2387600" cy="1397000"/>
            </a:xfrm>
            <a:prstGeom prst="line">
              <a:avLst/>
            </a:prstGeom>
            <a:noFill/>
            <a:ln w="12700">
              <a:solidFill>
                <a:schemeClr val="hlink"/>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2" name="Line 7"/>
            <p:cNvSpPr>
              <a:spLocks noChangeShapeType="1"/>
            </p:cNvSpPr>
            <p:nvPr/>
          </p:nvSpPr>
          <p:spPr bwMode="auto">
            <a:xfrm>
              <a:off x="4259263" y="3390900"/>
              <a:ext cx="0" cy="2616200"/>
            </a:xfrm>
            <a:prstGeom prst="line">
              <a:avLst/>
            </a:prstGeom>
            <a:noFill/>
            <a:ln w="12700">
              <a:solidFill>
                <a:schemeClr val="hlink"/>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3" name="Line 8"/>
            <p:cNvSpPr>
              <a:spLocks noChangeShapeType="1"/>
            </p:cNvSpPr>
            <p:nvPr/>
          </p:nvSpPr>
          <p:spPr bwMode="auto">
            <a:xfrm>
              <a:off x="6418263" y="2882900"/>
              <a:ext cx="0" cy="3124200"/>
            </a:xfrm>
            <a:prstGeom prst="line">
              <a:avLst/>
            </a:prstGeom>
            <a:noFill/>
            <a:ln w="12700">
              <a:solidFill>
                <a:schemeClr val="hlink"/>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4" name="Line 9"/>
            <p:cNvSpPr>
              <a:spLocks noChangeShapeType="1"/>
            </p:cNvSpPr>
            <p:nvPr/>
          </p:nvSpPr>
          <p:spPr bwMode="auto">
            <a:xfrm flipV="1">
              <a:off x="4271963" y="4330700"/>
              <a:ext cx="1295400" cy="355600"/>
            </a:xfrm>
            <a:prstGeom prst="line">
              <a:avLst/>
            </a:prstGeom>
            <a:noFill/>
            <a:ln w="190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5" name="Line 10"/>
            <p:cNvSpPr>
              <a:spLocks noChangeShapeType="1"/>
            </p:cNvSpPr>
            <p:nvPr/>
          </p:nvSpPr>
          <p:spPr bwMode="auto">
            <a:xfrm>
              <a:off x="5529263" y="4368800"/>
              <a:ext cx="0" cy="1651000"/>
            </a:xfrm>
            <a:prstGeom prst="line">
              <a:avLst/>
            </a:prstGeom>
            <a:noFill/>
            <a:ln w="12700">
              <a:solidFill>
                <a:schemeClr val="hlink"/>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6" name="Line 11"/>
            <p:cNvSpPr>
              <a:spLocks noChangeShapeType="1"/>
            </p:cNvSpPr>
            <p:nvPr/>
          </p:nvSpPr>
          <p:spPr bwMode="auto">
            <a:xfrm flipV="1">
              <a:off x="5529263" y="4584700"/>
              <a:ext cx="889000" cy="127000"/>
            </a:xfrm>
            <a:prstGeom prst="line">
              <a:avLst/>
            </a:prstGeom>
            <a:noFill/>
            <a:ln w="190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7" name="Line 12"/>
            <p:cNvSpPr>
              <a:spLocks noChangeShapeType="1"/>
            </p:cNvSpPr>
            <p:nvPr/>
          </p:nvSpPr>
          <p:spPr bwMode="auto">
            <a:xfrm>
              <a:off x="5541963" y="4356100"/>
              <a:ext cx="0" cy="333375"/>
            </a:xfrm>
            <a:prstGeom prst="line">
              <a:avLst/>
            </a:prstGeom>
            <a:noFill/>
            <a:ln w="190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18" name="Rectangle 13"/>
            <p:cNvSpPr>
              <a:spLocks noChangeArrowheads="1"/>
            </p:cNvSpPr>
            <p:nvPr/>
          </p:nvSpPr>
          <p:spPr bwMode="auto">
            <a:xfrm>
              <a:off x="1223963" y="2806700"/>
              <a:ext cx="50174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r>
                <a:rPr lang="en-CA" altLang="en-US" sz="1200" i="0" dirty="0">
                  <a:solidFill>
                    <a:srgbClr val="FFFFFF"/>
                  </a:solidFill>
                  <a:latin typeface="Times New Roman" panose="02020603050405020304" pitchFamily="18" charset="0"/>
                </a:rPr>
                <a:t>VKT</a:t>
              </a:r>
            </a:p>
          </p:txBody>
        </p:sp>
        <p:sp>
          <p:nvSpPr>
            <p:cNvPr id="19" name="Rectangle 14"/>
            <p:cNvSpPr>
              <a:spLocks noChangeArrowheads="1"/>
            </p:cNvSpPr>
            <p:nvPr/>
          </p:nvSpPr>
          <p:spPr bwMode="auto">
            <a:xfrm>
              <a:off x="6969125" y="5892800"/>
              <a:ext cx="50757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r>
                <a:rPr lang="en-CA" altLang="en-US" sz="1200" i="0">
                  <a:solidFill>
                    <a:srgbClr val="FFFFFF"/>
                  </a:solidFill>
                  <a:latin typeface="Times New Roman" panose="02020603050405020304" pitchFamily="18" charset="0"/>
                </a:rPr>
                <a:t>Time</a:t>
              </a:r>
            </a:p>
          </p:txBody>
        </p:sp>
        <p:sp>
          <p:nvSpPr>
            <p:cNvPr id="20" name="Rectangle 15"/>
            <p:cNvSpPr>
              <a:spLocks noChangeArrowheads="1"/>
            </p:cNvSpPr>
            <p:nvPr/>
          </p:nvSpPr>
          <p:spPr bwMode="auto">
            <a:xfrm>
              <a:off x="4011613" y="6051550"/>
              <a:ext cx="48571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r>
                <a:rPr lang="en-CA" altLang="en-US" sz="1200" i="0">
                  <a:solidFill>
                    <a:srgbClr val="FFFFFF"/>
                  </a:solidFill>
                  <a:latin typeface="Times New Roman" panose="02020603050405020304" pitchFamily="18" charset="0"/>
                </a:rPr>
                <a:t>Base</a:t>
              </a:r>
            </a:p>
            <a:p>
              <a:r>
                <a:rPr lang="en-CA" altLang="en-US" sz="1200" i="0">
                  <a:solidFill>
                    <a:srgbClr val="FFFFFF"/>
                  </a:solidFill>
                  <a:latin typeface="Times New Roman" panose="02020603050405020304" pitchFamily="18" charset="0"/>
                </a:rPr>
                <a:t>Year</a:t>
              </a:r>
            </a:p>
          </p:txBody>
        </p:sp>
        <p:sp>
          <p:nvSpPr>
            <p:cNvPr id="21" name="Rectangle 16"/>
            <p:cNvSpPr>
              <a:spLocks noChangeArrowheads="1"/>
            </p:cNvSpPr>
            <p:nvPr/>
          </p:nvSpPr>
          <p:spPr bwMode="auto">
            <a:xfrm>
              <a:off x="6075363" y="6051550"/>
              <a:ext cx="70852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r>
                <a:rPr lang="en-CA" altLang="en-US" sz="1200" i="0" dirty="0">
                  <a:solidFill>
                    <a:srgbClr val="FFFFFF"/>
                  </a:solidFill>
                  <a:latin typeface="Times New Roman" panose="02020603050405020304" pitchFamily="18" charset="0"/>
                </a:rPr>
                <a:t>Forecast</a:t>
              </a:r>
            </a:p>
            <a:p>
              <a:r>
                <a:rPr lang="en-CA" altLang="en-US" sz="1200" i="0" dirty="0">
                  <a:solidFill>
                    <a:srgbClr val="FFFFFF"/>
                  </a:solidFill>
                  <a:latin typeface="Times New Roman" panose="02020603050405020304" pitchFamily="18" charset="0"/>
                </a:rPr>
                <a:t>Horizon</a:t>
              </a:r>
            </a:p>
          </p:txBody>
        </p:sp>
        <p:sp>
          <p:nvSpPr>
            <p:cNvPr id="22" name="Rectangle 17"/>
            <p:cNvSpPr>
              <a:spLocks noChangeArrowheads="1"/>
            </p:cNvSpPr>
            <p:nvPr/>
          </p:nvSpPr>
          <p:spPr bwMode="auto">
            <a:xfrm>
              <a:off x="2600574" y="4565650"/>
              <a:ext cx="79508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pPr algn="r"/>
              <a:r>
                <a:rPr lang="en-CA" altLang="en-US" sz="1200" i="0">
                  <a:solidFill>
                    <a:srgbClr val="FFFFFF"/>
                  </a:solidFill>
                  <a:latin typeface="Times New Roman" panose="02020603050405020304" pitchFamily="18" charset="0"/>
                </a:rPr>
                <a:t>Historical</a:t>
              </a:r>
            </a:p>
            <a:p>
              <a:pPr algn="r"/>
              <a:r>
                <a:rPr lang="en-CA" altLang="en-US" sz="1200" i="0">
                  <a:solidFill>
                    <a:srgbClr val="FFFFFF"/>
                  </a:solidFill>
                  <a:latin typeface="Times New Roman" panose="02020603050405020304" pitchFamily="18" charset="0"/>
                </a:rPr>
                <a:t>Trend</a:t>
              </a:r>
            </a:p>
          </p:txBody>
        </p:sp>
        <p:sp>
          <p:nvSpPr>
            <p:cNvPr id="23" name="Line 18"/>
            <p:cNvSpPr>
              <a:spLocks noChangeShapeType="1"/>
            </p:cNvSpPr>
            <p:nvPr/>
          </p:nvSpPr>
          <p:spPr bwMode="auto">
            <a:xfrm>
              <a:off x="3425825" y="4795838"/>
              <a:ext cx="215900" cy="217487"/>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24" name="Rectangle 19"/>
            <p:cNvSpPr>
              <a:spLocks noChangeArrowheads="1"/>
            </p:cNvSpPr>
            <p:nvPr/>
          </p:nvSpPr>
          <p:spPr bwMode="auto">
            <a:xfrm>
              <a:off x="4803776" y="3109913"/>
              <a:ext cx="820738"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pPr algn="r"/>
              <a:r>
                <a:rPr lang="en-CA" altLang="en-US" sz="1200" i="0">
                  <a:solidFill>
                    <a:srgbClr val="FFFFFF"/>
                  </a:solidFill>
                  <a:latin typeface="Times New Roman" panose="02020603050405020304" pitchFamily="18" charset="0"/>
                </a:rPr>
                <a:t>Trend</a:t>
              </a:r>
            </a:p>
            <a:p>
              <a:pPr algn="r"/>
              <a:r>
                <a:rPr lang="en-CA" altLang="en-US" sz="1200" i="0">
                  <a:solidFill>
                    <a:srgbClr val="FFFFFF"/>
                  </a:solidFill>
                  <a:latin typeface="Times New Roman" panose="02020603050405020304" pitchFamily="18" charset="0"/>
                </a:rPr>
                <a:t>Projection</a:t>
              </a:r>
            </a:p>
          </p:txBody>
        </p:sp>
        <p:sp>
          <p:nvSpPr>
            <p:cNvPr id="25" name="Line 20"/>
            <p:cNvSpPr>
              <a:spLocks noChangeShapeType="1"/>
            </p:cNvSpPr>
            <p:nvPr/>
          </p:nvSpPr>
          <p:spPr bwMode="auto">
            <a:xfrm>
              <a:off x="5080000" y="3751263"/>
              <a:ext cx="215900" cy="217487"/>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26" name="Rectangle 21"/>
            <p:cNvSpPr>
              <a:spLocks noChangeArrowheads="1"/>
            </p:cNvSpPr>
            <p:nvPr/>
          </p:nvSpPr>
          <p:spPr bwMode="auto">
            <a:xfrm>
              <a:off x="6480175" y="3989388"/>
              <a:ext cx="1780937"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r>
                <a:rPr lang="en-CA" altLang="en-US" sz="1200" i="0">
                  <a:solidFill>
                    <a:srgbClr val="FFFFFF"/>
                  </a:solidFill>
                  <a:latin typeface="Times New Roman" panose="02020603050405020304" pitchFamily="18" charset="0"/>
                </a:rPr>
                <a:t>Dynamic, path-dependent</a:t>
              </a:r>
            </a:p>
            <a:p>
              <a:r>
                <a:rPr lang="en-CA" altLang="en-US" sz="1200" i="0">
                  <a:solidFill>
                    <a:srgbClr val="FFFFFF"/>
                  </a:solidFill>
                  <a:latin typeface="Times New Roman" panose="02020603050405020304" pitchFamily="18" charset="0"/>
                </a:rPr>
                <a:t>response to policy</a:t>
              </a:r>
            </a:p>
            <a:p>
              <a:r>
                <a:rPr lang="en-CA" altLang="en-US" sz="1200" i="0">
                  <a:solidFill>
                    <a:srgbClr val="FFFFFF"/>
                  </a:solidFill>
                  <a:latin typeface="Times New Roman" panose="02020603050405020304" pitchFamily="18" charset="0"/>
                </a:rPr>
                <a:t>initiatives</a:t>
              </a:r>
            </a:p>
          </p:txBody>
        </p:sp>
        <p:sp>
          <p:nvSpPr>
            <p:cNvPr id="27" name="Line 22"/>
            <p:cNvSpPr>
              <a:spLocks noChangeShapeType="1"/>
            </p:cNvSpPr>
            <p:nvPr/>
          </p:nvSpPr>
          <p:spPr bwMode="auto">
            <a:xfrm flipH="1">
              <a:off x="6094413" y="4233863"/>
              <a:ext cx="376237" cy="258762"/>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sp>
          <p:nvSpPr>
            <p:cNvPr id="28" name="Rectangle 23"/>
            <p:cNvSpPr>
              <a:spLocks noChangeArrowheads="1"/>
            </p:cNvSpPr>
            <p:nvPr/>
          </p:nvSpPr>
          <p:spPr bwMode="auto">
            <a:xfrm>
              <a:off x="6372225" y="3165475"/>
              <a:ext cx="61913" cy="87313"/>
            </a:xfrm>
            <a:prstGeom prst="rect">
              <a:avLst/>
            </a:prstGeom>
            <a:solidFill>
              <a:schemeClr val="accent1"/>
            </a:solidFill>
            <a:ln w="12700">
              <a:solidFill>
                <a:schemeClr val="hlink"/>
              </a:solidFill>
              <a:miter lim="800000"/>
              <a:headEnd/>
              <a:tailEnd/>
            </a:ln>
          </p:spPr>
          <p:txBody>
            <a:bodyPr wrap="none" anchor="ct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endParaRPr lang="en-US" altLang="en-US" sz="1200">
                <a:solidFill>
                  <a:srgbClr val="4C698D"/>
                </a:solidFill>
              </a:endParaRPr>
            </a:p>
          </p:txBody>
        </p:sp>
        <p:sp>
          <p:nvSpPr>
            <p:cNvPr id="29" name="Rectangle 24"/>
            <p:cNvSpPr>
              <a:spLocks noChangeArrowheads="1"/>
            </p:cNvSpPr>
            <p:nvPr/>
          </p:nvSpPr>
          <p:spPr bwMode="auto">
            <a:xfrm>
              <a:off x="6753225" y="2747963"/>
              <a:ext cx="129843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i="1">
                  <a:solidFill>
                    <a:schemeClr val="tx1"/>
                  </a:solidFill>
                  <a:latin typeface="Times" panose="02020603050405020304" pitchFamily="18" charset="0"/>
                  <a:cs typeface="Times New Roman" panose="02020603050405020304" pitchFamily="18" charset="0"/>
                </a:defRPr>
              </a:lvl1pPr>
              <a:lvl2pPr marL="742950" indent="-285750">
                <a:defRPr sz="2400" i="1">
                  <a:solidFill>
                    <a:schemeClr val="tx1"/>
                  </a:solidFill>
                  <a:latin typeface="Times" panose="02020603050405020304" pitchFamily="18" charset="0"/>
                  <a:cs typeface="Times New Roman" panose="02020603050405020304" pitchFamily="18" charset="0"/>
                </a:defRPr>
              </a:lvl2pPr>
              <a:lvl3pPr marL="1143000" indent="-228600">
                <a:defRPr sz="2400" i="1">
                  <a:solidFill>
                    <a:schemeClr val="tx1"/>
                  </a:solidFill>
                  <a:latin typeface="Times" panose="02020603050405020304" pitchFamily="18" charset="0"/>
                  <a:cs typeface="Times New Roman" panose="02020603050405020304" pitchFamily="18" charset="0"/>
                </a:defRPr>
              </a:lvl3pPr>
              <a:lvl4pPr marL="1600200" indent="-228600">
                <a:defRPr sz="2400" i="1">
                  <a:solidFill>
                    <a:schemeClr val="tx1"/>
                  </a:solidFill>
                  <a:latin typeface="Times" panose="02020603050405020304" pitchFamily="18" charset="0"/>
                  <a:cs typeface="Times New Roman" panose="02020603050405020304" pitchFamily="18" charset="0"/>
                </a:defRPr>
              </a:lvl4pPr>
              <a:lvl5pPr marL="2057400" indent="-228600">
                <a:defRPr sz="2400" i="1">
                  <a:solidFill>
                    <a:schemeClr val="tx1"/>
                  </a:solidFill>
                  <a:latin typeface="Times"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panose="02020603050405020304" pitchFamily="18" charset="0"/>
                  <a:cs typeface="Times New Roman" panose="02020603050405020304" pitchFamily="18" charset="0"/>
                </a:defRPr>
              </a:lvl9pPr>
            </a:lstStyle>
            <a:p>
              <a:r>
                <a:rPr lang="en-CA" altLang="en-US" sz="1200" i="0" dirty="0">
                  <a:solidFill>
                    <a:srgbClr val="FFFFFF"/>
                  </a:solidFill>
                  <a:latin typeface="Times New Roman" panose="02020603050405020304" pitchFamily="18" charset="0"/>
                </a:rPr>
                <a:t>Static equilibrium</a:t>
              </a:r>
            </a:p>
            <a:p>
              <a:r>
                <a:rPr lang="en-CA" altLang="en-US" sz="1200" i="0" dirty="0">
                  <a:solidFill>
                    <a:srgbClr val="FFFFFF"/>
                  </a:solidFill>
                  <a:latin typeface="Times New Roman" panose="02020603050405020304" pitchFamily="18" charset="0"/>
                </a:rPr>
                <a:t>projection</a:t>
              </a:r>
            </a:p>
          </p:txBody>
        </p:sp>
        <p:sp>
          <p:nvSpPr>
            <p:cNvPr id="30" name="Line 25"/>
            <p:cNvSpPr>
              <a:spLocks noChangeShapeType="1"/>
            </p:cNvSpPr>
            <p:nvPr/>
          </p:nvSpPr>
          <p:spPr bwMode="auto">
            <a:xfrm flipH="1">
              <a:off x="6556375" y="2906713"/>
              <a:ext cx="173038" cy="201612"/>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CA" sz="1200">
                <a:solidFill>
                  <a:srgbClr val="4C698D"/>
                </a:solidFill>
              </a:endParaRPr>
            </a:p>
          </p:txBody>
        </p:sp>
      </p:grpSp>
    </p:spTree>
    <p:extLst>
      <p:ext uri="{BB962C8B-B14F-4D97-AF65-F5344CB8AC3E}">
        <p14:creationId xmlns:p14="http://schemas.microsoft.com/office/powerpoint/2010/main" val="266795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Three Questions:</a:t>
            </a:r>
            <a:endParaRPr lang="en-CA" dirty="0"/>
          </a:p>
        </p:txBody>
      </p:sp>
      <p:sp>
        <p:nvSpPr>
          <p:cNvPr id="3" name="Content Placeholder 2"/>
          <p:cNvSpPr>
            <a:spLocks noGrp="1"/>
          </p:cNvSpPr>
          <p:nvPr>
            <p:ph idx="1"/>
          </p:nvPr>
        </p:nvSpPr>
        <p:spPr>
          <a:xfrm>
            <a:off x="4447713" y="1588672"/>
            <a:ext cx="4239087" cy="4067175"/>
          </a:xfrm>
        </p:spPr>
        <p:txBody>
          <a:bodyPr>
            <a:normAutofit fontScale="77500" lnSpcReduction="20000"/>
          </a:bodyPr>
          <a:lstStyle/>
          <a:p>
            <a:pPr marL="514350" indent="-514350">
              <a:buFont typeface="+mj-lt"/>
              <a:buAutoNum type="arabicPeriod"/>
            </a:pPr>
            <a:r>
              <a:rPr lang="en-CA" dirty="0" smtClean="0"/>
              <a:t>Are cities and their transportation systems “knowable” / “model-able” in ways that can be useful for policy analysis &amp; decision support?</a:t>
            </a:r>
          </a:p>
          <a:p>
            <a:pPr marL="514350" indent="-514350">
              <a:buFont typeface="+mj-lt"/>
              <a:buAutoNum type="arabicPeriod"/>
            </a:pPr>
            <a:r>
              <a:rPr lang="en-CA" dirty="0" smtClean="0"/>
              <a:t>If yes, do we actually have the tools we need?</a:t>
            </a:r>
          </a:p>
          <a:p>
            <a:pPr marL="514350" indent="-514350">
              <a:buFont typeface="+mj-lt"/>
              <a:buAutoNum type="arabicPeriod"/>
            </a:pPr>
            <a:r>
              <a:rPr lang="en-CA" dirty="0" smtClean="0"/>
              <a:t>If yes, how can these models be most effectively used in policy analysis &amp; decision support?</a:t>
            </a:r>
          </a:p>
          <a:p>
            <a:pPr marL="514350" indent="-514350">
              <a:buFont typeface="+mj-lt"/>
              <a:buAutoNum type="arabicPeriod"/>
            </a:pPr>
            <a:endParaRPr lang="en-CA" dirty="0"/>
          </a:p>
        </p:txBody>
      </p:sp>
      <p:sp>
        <p:nvSpPr>
          <p:cNvPr id="4" name="Footer Placeholder 3"/>
          <p:cNvSpPr>
            <a:spLocks noGrp="1"/>
          </p:cNvSpPr>
          <p:nvPr>
            <p:ph type="ftr" sz="quarter" idx="11"/>
          </p:nvPr>
        </p:nvSpPr>
        <p:spPr/>
        <p:txBody>
          <a:bodyPr/>
          <a:lstStyle/>
          <a:p>
            <a:endParaRPr lang="en-CA">
              <a:solidFill>
                <a:srgbClr val="4C698D"/>
              </a:solidFill>
            </a:endParaRPr>
          </a:p>
        </p:txBody>
      </p:sp>
      <p:sp>
        <p:nvSpPr>
          <p:cNvPr id="5" name="Slide Number Placeholder 4"/>
          <p:cNvSpPr>
            <a:spLocks noGrp="1"/>
          </p:cNvSpPr>
          <p:nvPr>
            <p:ph type="sldNum" sz="quarter" idx="12"/>
          </p:nvPr>
        </p:nvSpPr>
        <p:spPr/>
        <p:txBody>
          <a:bodyPr/>
          <a:lstStyle/>
          <a:p>
            <a:fld id="{B3CB678D-0FF9-4677-BD87-3AD142DD9E96}" type="slidenum">
              <a:rPr lang="en-CA" smtClean="0">
                <a:solidFill>
                  <a:srgbClr val="4C698D"/>
                </a:solidFill>
              </a:rPr>
              <a:pPr/>
              <a:t>7</a:t>
            </a:fld>
            <a:endParaRPr lang="en-CA">
              <a:solidFill>
                <a:srgbClr val="4C698D"/>
              </a:solidFill>
            </a:endParaRPr>
          </a:p>
        </p:txBody>
      </p:sp>
      <p:grpSp>
        <p:nvGrpSpPr>
          <p:cNvPr id="6" name="Group 5"/>
          <p:cNvGrpSpPr/>
          <p:nvPr/>
        </p:nvGrpSpPr>
        <p:grpSpPr>
          <a:xfrm>
            <a:off x="0" y="1406105"/>
            <a:ext cx="4313208" cy="4249742"/>
            <a:chOff x="3659372" y="1600198"/>
            <a:chExt cx="4953000" cy="4475163"/>
          </a:xfrm>
        </p:grpSpPr>
        <p:pic>
          <p:nvPicPr>
            <p:cNvPr id="7" name="Picture 11" descr="F:\files\gallery\perspective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372" y="1600198"/>
              <a:ext cx="4953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6544413" y="5485606"/>
              <a:ext cx="1935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cs typeface="Times New Roman" pitchFamily="18" charset="0"/>
                </a:defRPr>
              </a:lvl1pPr>
              <a:lvl2pPr marL="742950" indent="-285750">
                <a:defRPr sz="1200">
                  <a:solidFill>
                    <a:schemeClr val="tx1"/>
                  </a:solidFill>
                  <a:latin typeface="Times New Roman" pitchFamily="18" charset="0"/>
                  <a:cs typeface="Times New Roman" pitchFamily="18" charset="0"/>
                </a:defRPr>
              </a:lvl2pPr>
              <a:lvl3pPr marL="1143000" indent="-228600">
                <a:defRPr sz="1200">
                  <a:solidFill>
                    <a:schemeClr val="tx1"/>
                  </a:solidFill>
                  <a:latin typeface="Times New Roman" pitchFamily="18" charset="0"/>
                  <a:cs typeface="Times New Roman" pitchFamily="18" charset="0"/>
                </a:defRPr>
              </a:lvl3pPr>
              <a:lvl4pPr marL="1600200" indent="-228600">
                <a:defRPr sz="1200">
                  <a:solidFill>
                    <a:schemeClr val="tx1"/>
                  </a:solidFill>
                  <a:latin typeface="Times New Roman" pitchFamily="18" charset="0"/>
                  <a:cs typeface="Times New Roman" pitchFamily="18" charset="0"/>
                </a:defRPr>
              </a:lvl4pPr>
              <a:lvl5pPr marL="2057400" indent="-228600">
                <a:defRPr sz="12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12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12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12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1200">
                  <a:solidFill>
                    <a:schemeClr val="tx1"/>
                  </a:solidFill>
                  <a:latin typeface="Times New Roman" pitchFamily="18" charset="0"/>
                  <a:cs typeface="Times New Roman" pitchFamily="18" charset="0"/>
                </a:defRPr>
              </a:lvl9pPr>
            </a:lstStyle>
            <a:p>
              <a:r>
                <a:rPr lang="en-US" sz="1600" i="1" dirty="0">
                  <a:solidFill>
                    <a:srgbClr val="FFFFFF"/>
                  </a:solidFill>
                </a:rPr>
                <a:t>ILUTE Model Output</a:t>
              </a:r>
              <a:endParaRPr lang="en-CA" sz="1600" i="1" dirty="0">
                <a:solidFill>
                  <a:srgbClr val="FFFFFF"/>
                </a:solidFill>
              </a:endParaRPr>
            </a:p>
          </p:txBody>
        </p:sp>
      </p:grpSp>
    </p:spTree>
    <p:extLst>
      <p:ext uri="{BB962C8B-B14F-4D97-AF65-F5344CB8AC3E}">
        <p14:creationId xmlns:p14="http://schemas.microsoft.com/office/powerpoint/2010/main" val="3096674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6397" y="6089431"/>
            <a:ext cx="4737386" cy="768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pic>
        <p:nvPicPr>
          <p:cNvPr id="5123" name="Picture 3075" descr="express_collector"/>
          <p:cNvPicPr>
            <a:picLocks noChangeAspect="1" noChangeArrowheads="1"/>
          </p:cNvPicPr>
          <p:nvPr/>
        </p:nvPicPr>
        <p:blipFill>
          <a:blip r:embed="rId2" cstate="print">
            <a:lum bright="8000"/>
            <a:extLst>
              <a:ext uri="{28A0092B-C50C-407E-A947-70E740481C1C}">
                <a14:useLocalDpi xmlns:a14="http://schemas.microsoft.com/office/drawing/2010/main" val="0"/>
              </a:ext>
            </a:extLst>
          </a:blip>
          <a:srcRect/>
          <a:stretch>
            <a:fillRect/>
          </a:stretch>
        </p:blipFill>
        <p:spPr bwMode="auto">
          <a:xfrm>
            <a:off x="0" y="0"/>
            <a:ext cx="441711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076" descr="~AUT0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4417118"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3077"/>
          <p:cNvSpPr txBox="1">
            <a:spLocks noChangeArrowheads="1"/>
          </p:cNvSpPr>
          <p:nvPr/>
        </p:nvSpPr>
        <p:spPr bwMode="auto">
          <a:xfrm>
            <a:off x="4443850" y="185164"/>
            <a:ext cx="4726882" cy="1200329"/>
          </a:xfrm>
          <a:prstGeom prst="rect">
            <a:avLst/>
          </a:prstGeom>
          <a:noFill/>
          <a:ln>
            <a:noFill/>
          </a:ln>
          <a:effectLst/>
          <a:extLst/>
        </p:spPr>
        <p:txBody>
          <a:bodyPr wrap="square">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tabLst>
                <a:tab pos="982663" algn="l"/>
              </a:tabLst>
            </a:pPr>
            <a:r>
              <a:rPr lang="en-CA" i="0" dirty="0" smtClean="0">
                <a:solidFill>
                  <a:srgbClr val="FF0000"/>
                </a:solidFill>
                <a:latin typeface="Times New Roman" pitchFamily="18" charset="0"/>
              </a:rPr>
              <a:t>Clearly cities and their infrastructure systems are exceedingly complex: they are systems of systems.</a:t>
            </a:r>
            <a:endParaRPr lang="en-CA" i="0" dirty="0">
              <a:solidFill>
                <a:srgbClr val="FF0000"/>
              </a:solidFill>
              <a:latin typeface="Times New Roman" pitchFamily="18" charset="0"/>
            </a:endParaRPr>
          </a:p>
        </p:txBody>
      </p:sp>
      <p:sp>
        <p:nvSpPr>
          <p:cNvPr id="8" name="Rectangle 5"/>
          <p:cNvSpPr>
            <a:spLocks noChangeArrowheads="1"/>
          </p:cNvSpPr>
          <p:nvPr/>
        </p:nvSpPr>
        <p:spPr bwMode="auto">
          <a:xfrm>
            <a:off x="6492070" y="3579156"/>
            <a:ext cx="1310496" cy="54184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2A5C"/>
              </a:solidFill>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6458455" y="3701918"/>
            <a:ext cx="1383186" cy="338554"/>
          </a:xfrm>
          <a:prstGeom prst="rect">
            <a:avLst/>
          </a:prstGeom>
          <a:noFill/>
          <a:ln w="9525">
            <a:noFill/>
            <a:miter lim="800000"/>
            <a:headEnd/>
            <a:tailEnd/>
          </a:ln>
          <a:effectLst/>
        </p:spPr>
        <p:txBody>
          <a:bodyPr wrap="none">
            <a:spAutoFit/>
          </a:bodyPr>
          <a:lstStyle/>
          <a:p>
            <a:pPr algn="ctr">
              <a:defRPr/>
            </a:pPr>
            <a:r>
              <a:rPr lang="en-US" sz="1600">
                <a:solidFill>
                  <a:srgbClr val="002A5C"/>
                </a:solidFill>
                <a:latin typeface="Times New Roman" panose="02020603050405020304" pitchFamily="18" charset="0"/>
                <a:cs typeface="Times New Roman" panose="02020603050405020304" pitchFamily="18" charset="0"/>
              </a:rPr>
              <a:t>Transportation</a:t>
            </a:r>
          </a:p>
        </p:txBody>
      </p:sp>
      <p:sp>
        <p:nvSpPr>
          <p:cNvPr id="10" name="Rectangle 8"/>
          <p:cNvSpPr>
            <a:spLocks noChangeArrowheads="1"/>
          </p:cNvSpPr>
          <p:nvPr/>
        </p:nvSpPr>
        <p:spPr bwMode="auto">
          <a:xfrm>
            <a:off x="5181574" y="2630924"/>
            <a:ext cx="1310496" cy="54184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2A5C"/>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5354787" y="2753686"/>
            <a:ext cx="972259" cy="338554"/>
          </a:xfrm>
          <a:prstGeom prst="rect">
            <a:avLst/>
          </a:prstGeom>
          <a:noFill/>
          <a:ln w="9525">
            <a:noFill/>
            <a:miter lim="800000"/>
            <a:headEnd/>
            <a:tailEnd/>
          </a:ln>
          <a:effectLst/>
        </p:spPr>
        <p:txBody>
          <a:bodyPr wrap="none">
            <a:spAutoFit/>
          </a:bodyPr>
          <a:lstStyle/>
          <a:p>
            <a:pPr algn="ctr">
              <a:defRPr/>
            </a:pPr>
            <a:r>
              <a:rPr lang="en-US" sz="1600">
                <a:solidFill>
                  <a:srgbClr val="002A5C"/>
                </a:solidFill>
                <a:latin typeface="Times New Roman" panose="02020603050405020304" pitchFamily="18" charset="0"/>
                <a:cs typeface="Times New Roman" panose="02020603050405020304" pitchFamily="18" charset="0"/>
              </a:rPr>
              <a:t>Land Use</a:t>
            </a:r>
          </a:p>
        </p:txBody>
      </p:sp>
      <p:sp>
        <p:nvSpPr>
          <p:cNvPr id="12" name="Rectangle 11"/>
          <p:cNvSpPr>
            <a:spLocks noChangeArrowheads="1"/>
          </p:cNvSpPr>
          <p:nvPr/>
        </p:nvSpPr>
        <p:spPr bwMode="auto">
          <a:xfrm>
            <a:off x="7802566" y="2630924"/>
            <a:ext cx="1310496" cy="54184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2A5C"/>
              </a:solidFill>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7974759" y="2753686"/>
            <a:ext cx="967472" cy="338554"/>
          </a:xfrm>
          <a:prstGeom prst="rect">
            <a:avLst/>
          </a:prstGeom>
          <a:noFill/>
          <a:ln w="9525">
            <a:noFill/>
            <a:miter lim="800000"/>
            <a:headEnd/>
            <a:tailEnd/>
          </a:ln>
          <a:effectLst/>
        </p:spPr>
        <p:txBody>
          <a:bodyPr wrap="none">
            <a:spAutoFit/>
          </a:bodyPr>
          <a:lstStyle/>
          <a:p>
            <a:pPr algn="ctr">
              <a:defRPr/>
            </a:pPr>
            <a:r>
              <a:rPr lang="en-US" sz="1600">
                <a:solidFill>
                  <a:srgbClr val="002A5C"/>
                </a:solidFill>
                <a:latin typeface="Times New Roman" panose="02020603050405020304" pitchFamily="18" charset="0"/>
                <a:cs typeface="Times New Roman" panose="02020603050405020304" pitchFamily="18" charset="0"/>
              </a:rPr>
              <a:t>Economy</a:t>
            </a:r>
          </a:p>
        </p:txBody>
      </p:sp>
      <p:sp>
        <p:nvSpPr>
          <p:cNvPr id="14" name="Rectangle 14"/>
          <p:cNvSpPr>
            <a:spLocks noChangeArrowheads="1"/>
          </p:cNvSpPr>
          <p:nvPr/>
        </p:nvSpPr>
        <p:spPr bwMode="auto">
          <a:xfrm>
            <a:off x="6492070" y="1682692"/>
            <a:ext cx="1310496" cy="54184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2A5C"/>
              </a:solidFill>
              <a:latin typeface="Times New Roman" panose="02020603050405020304" pitchFamily="18" charset="0"/>
              <a:cs typeface="Times New Roman" panose="02020603050405020304" pitchFamily="18" charset="0"/>
            </a:endParaRPr>
          </a:p>
        </p:txBody>
      </p:sp>
      <p:sp>
        <p:nvSpPr>
          <p:cNvPr id="15" name="Text Box 15"/>
          <p:cNvSpPr txBox="1">
            <a:spLocks noChangeArrowheads="1"/>
          </p:cNvSpPr>
          <p:nvPr/>
        </p:nvSpPr>
        <p:spPr bwMode="auto">
          <a:xfrm>
            <a:off x="6461232" y="1805454"/>
            <a:ext cx="1377633" cy="338554"/>
          </a:xfrm>
          <a:prstGeom prst="rect">
            <a:avLst/>
          </a:prstGeom>
          <a:noFill/>
          <a:ln w="9525">
            <a:noFill/>
            <a:miter lim="800000"/>
            <a:headEnd/>
            <a:tailEnd/>
          </a:ln>
          <a:effectLst/>
        </p:spPr>
        <p:txBody>
          <a:bodyPr wrap="none">
            <a:spAutoFit/>
          </a:bodyPr>
          <a:lstStyle/>
          <a:p>
            <a:pPr algn="ctr">
              <a:defRPr/>
            </a:pPr>
            <a:r>
              <a:rPr lang="en-US" sz="1600" dirty="0">
                <a:solidFill>
                  <a:srgbClr val="002A5C"/>
                </a:solidFill>
                <a:latin typeface="Times New Roman" panose="02020603050405020304" pitchFamily="18" charset="0"/>
                <a:cs typeface="Times New Roman" panose="02020603050405020304" pitchFamily="18" charset="0"/>
              </a:rPr>
              <a:t>Demographics</a:t>
            </a:r>
          </a:p>
        </p:txBody>
      </p:sp>
      <p:sp>
        <p:nvSpPr>
          <p:cNvPr id="16" name="AutoShape 16"/>
          <p:cNvSpPr>
            <a:spLocks noChangeArrowheads="1"/>
          </p:cNvSpPr>
          <p:nvPr/>
        </p:nvSpPr>
        <p:spPr bwMode="auto">
          <a:xfrm>
            <a:off x="6492070" y="2766386"/>
            <a:ext cx="1310496" cy="270923"/>
          </a:xfrm>
          <a:prstGeom prst="leftRightArrow">
            <a:avLst>
              <a:gd name="adj1" fmla="val 50000"/>
              <a:gd name="adj2" fmla="val 100000"/>
            </a:avLst>
          </a:prstGeom>
          <a:solidFill>
            <a:schemeClr val="bg2"/>
          </a:solidFill>
          <a:ln w="9525">
            <a:solidFill>
              <a:schemeClr val="tx1"/>
            </a:solidFill>
            <a:miter lim="800000"/>
            <a:headEnd/>
            <a:tailEnd/>
          </a:ln>
        </p:spPr>
        <p:txBody>
          <a:bodyPr wrap="none" anchor="ctr"/>
          <a:lstStyle/>
          <a:p>
            <a:pPr>
              <a:defRPr/>
            </a:pPr>
            <a:endParaRPr lang="en-US">
              <a:solidFill>
                <a:srgbClr val="002A5C"/>
              </a:solidFill>
              <a:latin typeface="Times New Roman" panose="02020603050405020304" pitchFamily="18" charset="0"/>
              <a:cs typeface="Times New Roman" panose="02020603050405020304" pitchFamily="18" charset="0"/>
            </a:endParaRPr>
          </a:p>
        </p:txBody>
      </p:sp>
      <p:sp>
        <p:nvSpPr>
          <p:cNvPr id="17" name="AutoShape 17"/>
          <p:cNvSpPr>
            <a:spLocks noChangeArrowheads="1"/>
          </p:cNvSpPr>
          <p:nvPr/>
        </p:nvSpPr>
        <p:spPr bwMode="auto">
          <a:xfrm rot="16200000">
            <a:off x="6470009" y="2770798"/>
            <a:ext cx="1354617" cy="262099"/>
          </a:xfrm>
          <a:prstGeom prst="leftRightArrow">
            <a:avLst>
              <a:gd name="adj1" fmla="val 50000"/>
              <a:gd name="adj2" fmla="val 100000"/>
            </a:avLst>
          </a:prstGeom>
          <a:solidFill>
            <a:schemeClr val="bg2"/>
          </a:solidFill>
          <a:ln w="9525">
            <a:solidFill>
              <a:schemeClr val="tx1"/>
            </a:solidFill>
            <a:miter lim="800000"/>
            <a:headEnd/>
            <a:tailEnd/>
          </a:ln>
        </p:spPr>
        <p:txBody>
          <a:bodyPr wrap="none" anchor="ctr"/>
          <a:lstStyle/>
          <a:p>
            <a:pPr>
              <a:defRPr/>
            </a:pPr>
            <a:endParaRPr lang="en-US">
              <a:solidFill>
                <a:srgbClr val="002A5C"/>
              </a:solidFill>
              <a:latin typeface="Times New Roman" panose="02020603050405020304" pitchFamily="18" charset="0"/>
              <a:cs typeface="Times New Roman" panose="02020603050405020304" pitchFamily="18" charset="0"/>
            </a:endParaRPr>
          </a:p>
        </p:txBody>
      </p:sp>
      <p:sp>
        <p:nvSpPr>
          <p:cNvPr id="18" name="AutoShape 18"/>
          <p:cNvSpPr>
            <a:spLocks noChangeArrowheads="1"/>
          </p:cNvSpPr>
          <p:nvPr/>
        </p:nvSpPr>
        <p:spPr bwMode="auto">
          <a:xfrm flipH="1">
            <a:off x="5705772" y="3172771"/>
            <a:ext cx="786298" cy="880501"/>
          </a:xfrm>
          <a:custGeom>
            <a:avLst/>
            <a:gdLst>
              <a:gd name="T0" fmla="*/ 30175581 w 21600"/>
              <a:gd name="T1" fmla="*/ 0 h 21600"/>
              <a:gd name="T2" fmla="*/ 21639739 w 21600"/>
              <a:gd name="T3" fmla="*/ 12979108 h 21600"/>
              <a:gd name="T4" fmla="*/ 11059116 w 21600"/>
              <a:gd name="T5" fmla="*/ 25396647 h 21600"/>
              <a:gd name="T6" fmla="*/ 0 w 21600"/>
              <a:gd name="T7" fmla="*/ 35414361 h 21600"/>
              <a:gd name="T8" fmla="*/ 11059116 w 21600"/>
              <a:gd name="T9" fmla="*/ 45430012 h 21600"/>
              <a:gd name="T10" fmla="*/ 22120011 w 21600"/>
              <a:gd name="T11" fmla="*/ 38939429 h 21600"/>
              <a:gd name="T12" fmla="*/ 33179130 w 21600"/>
              <a:gd name="T13" fmla="*/ 25960326 h 21600"/>
              <a:gd name="T14" fmla="*/ 38709597 w 21600"/>
              <a:gd name="T15" fmla="*/ 129791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72 w 21600"/>
              <a:gd name="T25" fmla="*/ 15161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838" y="0"/>
                </a:moveTo>
                <a:lnTo>
                  <a:pt x="12075" y="6171"/>
                </a:lnTo>
                <a:lnTo>
                  <a:pt x="15161" y="6171"/>
                </a:lnTo>
                <a:lnTo>
                  <a:pt x="15161" y="15161"/>
                </a:lnTo>
                <a:lnTo>
                  <a:pt x="6171" y="15161"/>
                </a:lnTo>
                <a:lnTo>
                  <a:pt x="6171" y="12075"/>
                </a:lnTo>
                <a:lnTo>
                  <a:pt x="0" y="16838"/>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p:spPr>
        <p:txBody>
          <a:bodyPr wrap="none" anchor="ctr"/>
          <a:lstStyle/>
          <a:p>
            <a:pPr>
              <a:defRPr/>
            </a:pPr>
            <a:endParaRPr lang="en-CA">
              <a:solidFill>
                <a:srgbClr val="002A5C"/>
              </a:solidFill>
              <a:latin typeface="Times New Roman" panose="02020603050405020304" pitchFamily="18" charset="0"/>
              <a:cs typeface="Times New Roman" panose="02020603050405020304" pitchFamily="18" charset="0"/>
            </a:endParaRPr>
          </a:p>
        </p:txBody>
      </p:sp>
      <p:sp>
        <p:nvSpPr>
          <p:cNvPr id="19" name="AutoShape 19"/>
          <p:cNvSpPr>
            <a:spLocks noChangeArrowheads="1"/>
          </p:cNvSpPr>
          <p:nvPr/>
        </p:nvSpPr>
        <p:spPr bwMode="auto">
          <a:xfrm>
            <a:off x="7802566" y="3172771"/>
            <a:ext cx="786298" cy="880501"/>
          </a:xfrm>
          <a:custGeom>
            <a:avLst/>
            <a:gdLst>
              <a:gd name="T0" fmla="*/ 30175581 w 21600"/>
              <a:gd name="T1" fmla="*/ 0 h 21600"/>
              <a:gd name="T2" fmla="*/ 21639739 w 21600"/>
              <a:gd name="T3" fmla="*/ 12979108 h 21600"/>
              <a:gd name="T4" fmla="*/ 11059116 w 21600"/>
              <a:gd name="T5" fmla="*/ 25396647 h 21600"/>
              <a:gd name="T6" fmla="*/ 0 w 21600"/>
              <a:gd name="T7" fmla="*/ 35414361 h 21600"/>
              <a:gd name="T8" fmla="*/ 11059116 w 21600"/>
              <a:gd name="T9" fmla="*/ 45430012 h 21600"/>
              <a:gd name="T10" fmla="*/ 22120011 w 21600"/>
              <a:gd name="T11" fmla="*/ 38939429 h 21600"/>
              <a:gd name="T12" fmla="*/ 33179130 w 21600"/>
              <a:gd name="T13" fmla="*/ 25960326 h 21600"/>
              <a:gd name="T14" fmla="*/ 38709597 w 21600"/>
              <a:gd name="T15" fmla="*/ 129791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72 w 21600"/>
              <a:gd name="T25" fmla="*/ 15161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838" y="0"/>
                </a:moveTo>
                <a:lnTo>
                  <a:pt x="12075" y="6171"/>
                </a:lnTo>
                <a:lnTo>
                  <a:pt x="15161" y="6171"/>
                </a:lnTo>
                <a:lnTo>
                  <a:pt x="15161" y="15161"/>
                </a:lnTo>
                <a:lnTo>
                  <a:pt x="6171" y="15161"/>
                </a:lnTo>
                <a:lnTo>
                  <a:pt x="6171" y="12075"/>
                </a:lnTo>
                <a:lnTo>
                  <a:pt x="0" y="16838"/>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p:spPr>
        <p:txBody>
          <a:bodyPr wrap="none" anchor="ctr"/>
          <a:lstStyle/>
          <a:p>
            <a:pPr>
              <a:defRPr/>
            </a:pPr>
            <a:endParaRPr lang="en-CA">
              <a:solidFill>
                <a:srgbClr val="002A5C"/>
              </a:solidFill>
              <a:latin typeface="Times New Roman" panose="02020603050405020304" pitchFamily="18" charset="0"/>
              <a:cs typeface="Times New Roman" panose="02020603050405020304" pitchFamily="18" charset="0"/>
            </a:endParaRPr>
          </a:p>
        </p:txBody>
      </p:sp>
      <p:sp>
        <p:nvSpPr>
          <p:cNvPr id="20" name="AutoShape 20"/>
          <p:cNvSpPr>
            <a:spLocks noChangeArrowheads="1"/>
          </p:cNvSpPr>
          <p:nvPr/>
        </p:nvSpPr>
        <p:spPr bwMode="auto">
          <a:xfrm flipH="1" flipV="1">
            <a:off x="5705772" y="1750423"/>
            <a:ext cx="786298" cy="880501"/>
          </a:xfrm>
          <a:custGeom>
            <a:avLst/>
            <a:gdLst>
              <a:gd name="T0" fmla="*/ 30175581 w 21600"/>
              <a:gd name="T1" fmla="*/ 0 h 21600"/>
              <a:gd name="T2" fmla="*/ 21639739 w 21600"/>
              <a:gd name="T3" fmla="*/ 12979108 h 21600"/>
              <a:gd name="T4" fmla="*/ 11059116 w 21600"/>
              <a:gd name="T5" fmla="*/ 25396647 h 21600"/>
              <a:gd name="T6" fmla="*/ 0 w 21600"/>
              <a:gd name="T7" fmla="*/ 35414361 h 21600"/>
              <a:gd name="T8" fmla="*/ 11059116 w 21600"/>
              <a:gd name="T9" fmla="*/ 45430012 h 21600"/>
              <a:gd name="T10" fmla="*/ 22120011 w 21600"/>
              <a:gd name="T11" fmla="*/ 38939429 h 21600"/>
              <a:gd name="T12" fmla="*/ 33179130 w 21600"/>
              <a:gd name="T13" fmla="*/ 25960326 h 21600"/>
              <a:gd name="T14" fmla="*/ 38709597 w 21600"/>
              <a:gd name="T15" fmla="*/ 129791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72 w 21600"/>
              <a:gd name="T25" fmla="*/ 15161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838" y="0"/>
                </a:moveTo>
                <a:lnTo>
                  <a:pt x="12075" y="6171"/>
                </a:lnTo>
                <a:lnTo>
                  <a:pt x="15161" y="6171"/>
                </a:lnTo>
                <a:lnTo>
                  <a:pt x="15161" y="15161"/>
                </a:lnTo>
                <a:lnTo>
                  <a:pt x="6171" y="15161"/>
                </a:lnTo>
                <a:lnTo>
                  <a:pt x="6171" y="12075"/>
                </a:lnTo>
                <a:lnTo>
                  <a:pt x="0" y="16838"/>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p:spPr>
        <p:txBody>
          <a:bodyPr wrap="none" anchor="ctr"/>
          <a:lstStyle/>
          <a:p>
            <a:pPr>
              <a:defRPr/>
            </a:pPr>
            <a:endParaRPr lang="en-CA">
              <a:solidFill>
                <a:srgbClr val="002A5C"/>
              </a:solidFill>
              <a:latin typeface="Times New Roman" panose="02020603050405020304" pitchFamily="18" charset="0"/>
              <a:cs typeface="Times New Roman" panose="02020603050405020304" pitchFamily="18" charset="0"/>
            </a:endParaRPr>
          </a:p>
        </p:txBody>
      </p:sp>
      <p:sp>
        <p:nvSpPr>
          <p:cNvPr id="21" name="AutoShape 21"/>
          <p:cNvSpPr>
            <a:spLocks noChangeArrowheads="1"/>
          </p:cNvSpPr>
          <p:nvPr/>
        </p:nvSpPr>
        <p:spPr bwMode="auto">
          <a:xfrm flipV="1">
            <a:off x="7802566" y="1750423"/>
            <a:ext cx="786298" cy="880501"/>
          </a:xfrm>
          <a:custGeom>
            <a:avLst/>
            <a:gdLst>
              <a:gd name="T0" fmla="*/ 30175581 w 21600"/>
              <a:gd name="T1" fmla="*/ 0 h 21600"/>
              <a:gd name="T2" fmla="*/ 21639739 w 21600"/>
              <a:gd name="T3" fmla="*/ 12979108 h 21600"/>
              <a:gd name="T4" fmla="*/ 11059116 w 21600"/>
              <a:gd name="T5" fmla="*/ 25396647 h 21600"/>
              <a:gd name="T6" fmla="*/ 0 w 21600"/>
              <a:gd name="T7" fmla="*/ 35414361 h 21600"/>
              <a:gd name="T8" fmla="*/ 11059116 w 21600"/>
              <a:gd name="T9" fmla="*/ 45430012 h 21600"/>
              <a:gd name="T10" fmla="*/ 22120011 w 21600"/>
              <a:gd name="T11" fmla="*/ 38939429 h 21600"/>
              <a:gd name="T12" fmla="*/ 33179130 w 21600"/>
              <a:gd name="T13" fmla="*/ 25960326 h 21600"/>
              <a:gd name="T14" fmla="*/ 38709597 w 21600"/>
              <a:gd name="T15" fmla="*/ 1297910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72 w 21600"/>
              <a:gd name="T25" fmla="*/ 15161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838" y="0"/>
                </a:moveTo>
                <a:lnTo>
                  <a:pt x="12075" y="6171"/>
                </a:lnTo>
                <a:lnTo>
                  <a:pt x="15161" y="6171"/>
                </a:lnTo>
                <a:lnTo>
                  <a:pt x="15161" y="15161"/>
                </a:lnTo>
                <a:lnTo>
                  <a:pt x="6171" y="15161"/>
                </a:lnTo>
                <a:lnTo>
                  <a:pt x="6171" y="12075"/>
                </a:lnTo>
                <a:lnTo>
                  <a:pt x="0" y="16838"/>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p:spPr>
        <p:txBody>
          <a:bodyPr wrap="none" anchor="ctr"/>
          <a:lstStyle/>
          <a:p>
            <a:pPr>
              <a:defRPr/>
            </a:pPr>
            <a:endParaRPr lang="en-CA">
              <a:solidFill>
                <a:srgbClr val="002A5C"/>
              </a:solidFill>
              <a:latin typeface="Times New Roman" panose="02020603050405020304" pitchFamily="18" charset="0"/>
              <a:cs typeface="Times New Roman" panose="02020603050405020304" pitchFamily="18" charset="0"/>
            </a:endParaRPr>
          </a:p>
        </p:txBody>
      </p:sp>
      <p:sp>
        <p:nvSpPr>
          <p:cNvPr id="22" name="Rectangle 23"/>
          <p:cNvSpPr>
            <a:spLocks noChangeArrowheads="1"/>
          </p:cNvSpPr>
          <p:nvPr/>
        </p:nvSpPr>
        <p:spPr bwMode="auto">
          <a:xfrm>
            <a:off x="5181574" y="4730581"/>
            <a:ext cx="1572595" cy="1083694"/>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2A5C"/>
              </a:solidFill>
              <a:latin typeface="Times New Roman" panose="02020603050405020304" pitchFamily="18" charset="0"/>
              <a:cs typeface="Times New Roman" panose="02020603050405020304" pitchFamily="18" charset="0"/>
            </a:endParaRPr>
          </a:p>
        </p:txBody>
      </p:sp>
      <p:sp>
        <p:nvSpPr>
          <p:cNvPr id="23" name="Text Box 24"/>
          <p:cNvSpPr txBox="1">
            <a:spLocks noChangeArrowheads="1"/>
          </p:cNvSpPr>
          <p:nvPr/>
        </p:nvSpPr>
        <p:spPr bwMode="auto">
          <a:xfrm>
            <a:off x="5181573" y="4829355"/>
            <a:ext cx="1572595" cy="1110826"/>
          </a:xfrm>
          <a:prstGeom prst="rect">
            <a:avLst/>
          </a:prstGeom>
          <a:noFill/>
          <a:ln w="9525">
            <a:noFill/>
            <a:miter lim="800000"/>
            <a:headEnd/>
            <a:tailEnd/>
          </a:ln>
          <a:effectLst/>
        </p:spPr>
        <p:txBody>
          <a:bodyPr wrap="square">
            <a:spAutoFit/>
          </a:bodyPr>
          <a:lstStyle/>
          <a:p>
            <a:pPr algn="ctr">
              <a:defRPr/>
            </a:pPr>
            <a:r>
              <a:rPr lang="en-US" sz="1600" dirty="0">
                <a:solidFill>
                  <a:srgbClr val="002A5C"/>
                </a:solidFill>
                <a:latin typeface="Times New Roman" panose="02020603050405020304" pitchFamily="18" charset="0"/>
                <a:cs typeface="Times New Roman" panose="02020603050405020304" pitchFamily="18" charset="0"/>
              </a:rPr>
              <a:t>Accessibility</a:t>
            </a:r>
          </a:p>
          <a:p>
            <a:pPr algn="ctr">
              <a:defRPr/>
            </a:pPr>
            <a:r>
              <a:rPr lang="en-US" sz="1600" dirty="0">
                <a:solidFill>
                  <a:srgbClr val="002A5C"/>
                </a:solidFill>
                <a:latin typeface="Times New Roman" panose="02020603050405020304" pitchFamily="18" charset="0"/>
                <a:cs typeface="Times New Roman" panose="02020603050405020304" pitchFamily="18" charset="0"/>
              </a:rPr>
              <a:t>Mobility</a:t>
            </a:r>
          </a:p>
          <a:p>
            <a:pPr algn="ctr">
              <a:defRPr/>
            </a:pPr>
            <a:r>
              <a:rPr lang="en-US" sz="1600" dirty="0">
                <a:solidFill>
                  <a:srgbClr val="002A5C"/>
                </a:solidFill>
                <a:latin typeface="Times New Roman" panose="02020603050405020304" pitchFamily="18" charset="0"/>
                <a:cs typeface="Times New Roman" panose="02020603050405020304" pitchFamily="18" charset="0"/>
              </a:rPr>
              <a:t>Productivity</a:t>
            </a:r>
          </a:p>
          <a:p>
            <a:pPr algn="ctr">
              <a:defRPr/>
            </a:pPr>
            <a:endParaRPr lang="en-US" sz="1600" dirty="0">
              <a:solidFill>
                <a:srgbClr val="002A5C"/>
              </a:solidFill>
              <a:latin typeface="Times New Roman" panose="02020603050405020304" pitchFamily="18" charset="0"/>
              <a:cs typeface="Times New Roman" panose="02020603050405020304" pitchFamily="18" charset="0"/>
            </a:endParaRPr>
          </a:p>
        </p:txBody>
      </p:sp>
      <p:sp>
        <p:nvSpPr>
          <p:cNvPr id="24" name="Rectangle 26"/>
          <p:cNvSpPr>
            <a:spLocks noChangeArrowheads="1"/>
          </p:cNvSpPr>
          <p:nvPr/>
        </p:nvSpPr>
        <p:spPr bwMode="auto">
          <a:xfrm>
            <a:off x="7474942" y="4730581"/>
            <a:ext cx="1572595" cy="1083694"/>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2A5C"/>
              </a:solidFill>
              <a:latin typeface="Times New Roman" panose="02020603050405020304" pitchFamily="18" charset="0"/>
              <a:cs typeface="Times New Roman" panose="02020603050405020304" pitchFamily="18" charset="0"/>
            </a:endParaRPr>
          </a:p>
        </p:txBody>
      </p:sp>
      <p:sp>
        <p:nvSpPr>
          <p:cNvPr id="25" name="Text Box 27"/>
          <p:cNvSpPr txBox="1">
            <a:spLocks noChangeArrowheads="1"/>
          </p:cNvSpPr>
          <p:nvPr/>
        </p:nvSpPr>
        <p:spPr bwMode="auto">
          <a:xfrm>
            <a:off x="7511472" y="4771179"/>
            <a:ext cx="1572595" cy="1077218"/>
          </a:xfrm>
          <a:prstGeom prst="rect">
            <a:avLst/>
          </a:prstGeom>
          <a:noFill/>
          <a:ln w="9525">
            <a:noFill/>
            <a:miter lim="800000"/>
            <a:headEnd/>
            <a:tailEnd/>
          </a:ln>
          <a:effectLst/>
        </p:spPr>
        <p:txBody>
          <a:bodyPr wrap="square">
            <a:spAutoFit/>
          </a:bodyPr>
          <a:lstStyle/>
          <a:p>
            <a:pPr algn="ctr">
              <a:defRPr/>
            </a:pPr>
            <a:r>
              <a:rPr lang="en-US" sz="1600" dirty="0">
                <a:solidFill>
                  <a:srgbClr val="002A5C"/>
                </a:solidFill>
                <a:latin typeface="Times New Roman" panose="02020603050405020304" pitchFamily="18" charset="0"/>
                <a:cs typeface="Times New Roman" panose="02020603050405020304" pitchFamily="18" charset="0"/>
              </a:rPr>
              <a:t>Congestion</a:t>
            </a:r>
          </a:p>
          <a:p>
            <a:pPr algn="ctr">
              <a:defRPr/>
            </a:pPr>
            <a:r>
              <a:rPr lang="en-US" sz="1600" dirty="0">
                <a:solidFill>
                  <a:srgbClr val="002A5C"/>
                </a:solidFill>
                <a:latin typeface="Times New Roman" panose="02020603050405020304" pitchFamily="18" charset="0"/>
                <a:cs typeface="Times New Roman" panose="02020603050405020304" pitchFamily="18" charset="0"/>
              </a:rPr>
              <a:t>Pollution/GHG</a:t>
            </a:r>
          </a:p>
          <a:p>
            <a:pPr algn="ctr">
              <a:defRPr/>
            </a:pPr>
            <a:r>
              <a:rPr lang="en-US" sz="1600" dirty="0">
                <a:solidFill>
                  <a:srgbClr val="002A5C"/>
                </a:solidFill>
                <a:latin typeface="Times New Roman" panose="02020603050405020304" pitchFamily="18" charset="0"/>
                <a:cs typeface="Times New Roman" panose="02020603050405020304" pitchFamily="18" charset="0"/>
              </a:rPr>
              <a:t>Accidents</a:t>
            </a:r>
          </a:p>
          <a:p>
            <a:pPr algn="ctr">
              <a:defRPr/>
            </a:pPr>
            <a:r>
              <a:rPr lang="en-US" sz="1600" dirty="0">
                <a:solidFill>
                  <a:srgbClr val="002A5C"/>
                </a:solidFill>
                <a:latin typeface="Times New Roman" panose="02020603050405020304" pitchFamily="18" charset="0"/>
                <a:cs typeface="Times New Roman" panose="02020603050405020304" pitchFamily="18" charset="0"/>
              </a:rPr>
              <a:t>Loss of Land</a:t>
            </a:r>
          </a:p>
        </p:txBody>
      </p:sp>
      <p:sp>
        <p:nvSpPr>
          <p:cNvPr id="26" name="Line 28"/>
          <p:cNvSpPr>
            <a:spLocks noChangeShapeType="1"/>
          </p:cNvSpPr>
          <p:nvPr/>
        </p:nvSpPr>
        <p:spPr bwMode="auto">
          <a:xfrm flipH="1">
            <a:off x="6295496" y="4121003"/>
            <a:ext cx="851822" cy="609578"/>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002A5C"/>
              </a:solidFill>
              <a:latin typeface="Times New Roman" panose="02020603050405020304" pitchFamily="18" charset="0"/>
              <a:cs typeface="Times New Roman" panose="02020603050405020304" pitchFamily="18" charset="0"/>
            </a:endParaRPr>
          </a:p>
        </p:txBody>
      </p:sp>
      <p:sp>
        <p:nvSpPr>
          <p:cNvPr id="27" name="Text Box 29"/>
          <p:cNvSpPr txBox="1">
            <a:spLocks noChangeArrowheads="1"/>
          </p:cNvSpPr>
          <p:nvPr/>
        </p:nvSpPr>
        <p:spPr bwMode="auto">
          <a:xfrm>
            <a:off x="6362939" y="3965691"/>
            <a:ext cx="444352" cy="646331"/>
          </a:xfrm>
          <a:prstGeom prst="rect">
            <a:avLst/>
          </a:prstGeom>
          <a:noFill/>
          <a:ln w="9525">
            <a:noFill/>
            <a:miter lim="800000"/>
            <a:headEnd/>
            <a:tailEnd/>
          </a:ln>
          <a:effectLst/>
        </p:spPr>
        <p:txBody>
          <a:bodyPr wrap="none">
            <a:spAutoFit/>
          </a:bodyPr>
          <a:lstStyle/>
          <a:p>
            <a:pPr>
              <a:defRPr/>
            </a:pPr>
            <a:r>
              <a:rPr lang="en-US" sz="3600" dirty="0">
                <a:solidFill>
                  <a:srgbClr val="00B050"/>
                </a:solidFill>
                <a:latin typeface="Times New Roman" panose="02020603050405020304" pitchFamily="18" charset="0"/>
                <a:cs typeface="Times New Roman" panose="02020603050405020304" pitchFamily="18" charset="0"/>
              </a:rPr>
              <a:t>+</a:t>
            </a:r>
          </a:p>
        </p:txBody>
      </p:sp>
      <p:sp>
        <p:nvSpPr>
          <p:cNvPr id="28" name="Line 30"/>
          <p:cNvSpPr>
            <a:spLocks noChangeShapeType="1"/>
          </p:cNvSpPr>
          <p:nvPr/>
        </p:nvSpPr>
        <p:spPr bwMode="auto">
          <a:xfrm>
            <a:off x="7147318" y="4121003"/>
            <a:ext cx="851822" cy="60957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002A5C"/>
              </a:solidFill>
              <a:latin typeface="Times New Roman" panose="02020603050405020304" pitchFamily="18" charset="0"/>
              <a:cs typeface="Times New Roman" panose="02020603050405020304" pitchFamily="18" charset="0"/>
            </a:endParaRPr>
          </a:p>
        </p:txBody>
      </p:sp>
      <p:sp>
        <p:nvSpPr>
          <p:cNvPr id="29" name="Text Box 31"/>
          <p:cNvSpPr txBox="1">
            <a:spLocks noChangeArrowheads="1"/>
          </p:cNvSpPr>
          <p:nvPr/>
        </p:nvSpPr>
        <p:spPr bwMode="auto">
          <a:xfrm>
            <a:off x="7609394" y="3982503"/>
            <a:ext cx="338554" cy="646331"/>
          </a:xfrm>
          <a:prstGeom prst="rect">
            <a:avLst/>
          </a:prstGeom>
          <a:noFill/>
          <a:ln w="9525">
            <a:noFill/>
            <a:miter lim="800000"/>
            <a:headEnd/>
            <a:tailEnd/>
          </a:ln>
          <a:effectLst/>
        </p:spPr>
        <p:txBody>
          <a:bodyPr wrap="none">
            <a:spAutoFit/>
          </a:bodyPr>
          <a:lstStyle/>
          <a:p>
            <a:pPr>
              <a:defRPr/>
            </a:pP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31" name="AutoShape 34"/>
          <p:cNvSpPr>
            <a:spLocks noChangeArrowheads="1"/>
          </p:cNvSpPr>
          <p:nvPr/>
        </p:nvSpPr>
        <p:spPr bwMode="auto">
          <a:xfrm flipV="1">
            <a:off x="4417118" y="3205225"/>
            <a:ext cx="982872" cy="3447219"/>
          </a:xfrm>
          <a:prstGeom prst="curvedRightArrow">
            <a:avLst>
              <a:gd name="adj1" fmla="val 42665"/>
              <a:gd name="adj2" fmla="val 85329"/>
              <a:gd name="adj3" fmla="val 33333"/>
            </a:avLst>
          </a:prstGeom>
          <a:solidFill>
            <a:schemeClr val="bg2"/>
          </a:solidFill>
          <a:ln w="9525">
            <a:solidFill>
              <a:schemeClr val="tx1"/>
            </a:solidFill>
            <a:miter lim="800000"/>
            <a:headEnd/>
            <a:tailEnd/>
          </a:ln>
        </p:spPr>
        <p:txBody>
          <a:bodyPr wrap="none" anchor="ctr"/>
          <a:lstStyle/>
          <a:p>
            <a:pPr>
              <a:defRPr/>
            </a:pPr>
            <a:endParaRPr lang="en-US">
              <a:solidFill>
                <a:srgbClr val="002A5C"/>
              </a:solidFill>
              <a:latin typeface="Times New Roman" panose="02020603050405020304" pitchFamily="18" charset="0"/>
              <a:cs typeface="Times New Roman" panose="02020603050405020304" pitchFamily="18" charset="0"/>
            </a:endParaRPr>
          </a:p>
        </p:txBody>
      </p:sp>
      <p:sp>
        <p:nvSpPr>
          <p:cNvPr id="32" name="TextBox 34"/>
          <p:cNvSpPr txBox="1">
            <a:spLocks noChangeArrowheads="1"/>
          </p:cNvSpPr>
          <p:nvPr/>
        </p:nvSpPr>
        <p:spPr bwMode="auto">
          <a:xfrm>
            <a:off x="6001521" y="6329310"/>
            <a:ext cx="2306610" cy="40011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Times" pitchFamily="18" charset="0"/>
                <a:cs typeface="Times New Roman" pitchFamily="18" charset="0"/>
              </a:defRPr>
            </a:lvl1pPr>
            <a:lvl2pPr marL="742950" indent="-285750">
              <a:defRPr sz="2400" i="1">
                <a:solidFill>
                  <a:schemeClr val="tx1"/>
                </a:solidFill>
                <a:latin typeface="Times" pitchFamily="18" charset="0"/>
                <a:cs typeface="Times New Roman" pitchFamily="18" charset="0"/>
              </a:defRPr>
            </a:lvl2pPr>
            <a:lvl3pPr marL="1143000" indent="-228600">
              <a:defRPr sz="2400" i="1">
                <a:solidFill>
                  <a:schemeClr val="tx1"/>
                </a:solidFill>
                <a:latin typeface="Times" pitchFamily="18" charset="0"/>
                <a:cs typeface="Times New Roman" pitchFamily="18" charset="0"/>
              </a:defRPr>
            </a:lvl3pPr>
            <a:lvl4pPr marL="1600200" indent="-228600">
              <a:defRPr sz="2400" i="1">
                <a:solidFill>
                  <a:schemeClr val="tx1"/>
                </a:solidFill>
                <a:latin typeface="Times" pitchFamily="18" charset="0"/>
                <a:cs typeface="Times New Roman" pitchFamily="18" charset="0"/>
              </a:defRPr>
            </a:lvl4pPr>
            <a:lvl5pPr marL="2057400" indent="-228600">
              <a:defRPr sz="2400" i="1">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i="1">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i="1">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i="1">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i="1">
                <a:solidFill>
                  <a:schemeClr val="tx1"/>
                </a:solidFill>
                <a:latin typeface="Times" pitchFamily="18" charset="0"/>
                <a:cs typeface="Times New Roman" pitchFamily="18" charset="0"/>
              </a:defRPr>
            </a:lvl9pPr>
          </a:lstStyle>
          <a:p>
            <a:pPr algn="ctr"/>
            <a:r>
              <a:rPr lang="en-US" sz="2000" i="0" dirty="0">
                <a:solidFill>
                  <a:srgbClr val="002A5C"/>
                </a:solidFill>
                <a:latin typeface="Times New Roman" panose="02020603050405020304" pitchFamily="18" charset="0"/>
              </a:rPr>
              <a:t>QUALITY OF LIFE</a:t>
            </a:r>
            <a:endParaRPr lang="en-CA" sz="2000" i="0" dirty="0">
              <a:solidFill>
                <a:srgbClr val="002A5C"/>
              </a:solidFill>
              <a:latin typeface="Times New Roman" panose="02020603050405020304" pitchFamily="18" charset="0"/>
            </a:endParaRPr>
          </a:p>
        </p:txBody>
      </p:sp>
      <p:sp>
        <p:nvSpPr>
          <p:cNvPr id="33" name="Line 30"/>
          <p:cNvSpPr>
            <a:spLocks noChangeShapeType="1"/>
          </p:cNvSpPr>
          <p:nvPr/>
        </p:nvSpPr>
        <p:spPr bwMode="auto">
          <a:xfrm flipH="1">
            <a:off x="7657865" y="5807219"/>
            <a:ext cx="580167" cy="56442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002A5C"/>
              </a:solidFill>
              <a:latin typeface="Times New Roman" panose="02020603050405020304" pitchFamily="18" charset="0"/>
              <a:cs typeface="Times New Roman" panose="02020603050405020304" pitchFamily="18" charset="0"/>
            </a:endParaRPr>
          </a:p>
        </p:txBody>
      </p:sp>
      <p:sp>
        <p:nvSpPr>
          <p:cNvPr id="34" name="Line 28"/>
          <p:cNvSpPr>
            <a:spLocks noChangeShapeType="1"/>
          </p:cNvSpPr>
          <p:nvPr/>
        </p:nvSpPr>
        <p:spPr bwMode="auto">
          <a:xfrm>
            <a:off x="6042952" y="5818507"/>
            <a:ext cx="664804" cy="499515"/>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CA">
              <a:solidFill>
                <a:srgbClr val="002A5C"/>
              </a:solidFill>
              <a:latin typeface="Times New Roman" panose="02020603050405020304" pitchFamily="18" charset="0"/>
              <a:cs typeface="Times New Roman" panose="02020603050405020304" pitchFamily="18" charset="0"/>
            </a:endParaRPr>
          </a:p>
        </p:txBody>
      </p:sp>
      <p:sp>
        <p:nvSpPr>
          <p:cNvPr id="36" name="Text Box 31"/>
          <p:cNvSpPr txBox="1">
            <a:spLocks noChangeArrowheads="1"/>
          </p:cNvSpPr>
          <p:nvPr/>
        </p:nvSpPr>
        <p:spPr bwMode="auto">
          <a:xfrm>
            <a:off x="8068755" y="5743506"/>
            <a:ext cx="338554" cy="646331"/>
          </a:xfrm>
          <a:prstGeom prst="rect">
            <a:avLst/>
          </a:prstGeom>
          <a:noFill/>
          <a:ln w="9525">
            <a:noFill/>
            <a:miter lim="800000"/>
            <a:headEnd/>
            <a:tailEnd/>
          </a:ln>
          <a:effectLst/>
        </p:spPr>
        <p:txBody>
          <a:bodyPr wrap="none">
            <a:spAutoFit/>
          </a:bodyPr>
          <a:lstStyle/>
          <a:p>
            <a:pPr>
              <a:defRPr/>
            </a:pP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37" name="Text Box 29"/>
          <p:cNvSpPr txBox="1">
            <a:spLocks noChangeArrowheads="1"/>
          </p:cNvSpPr>
          <p:nvPr/>
        </p:nvSpPr>
        <p:spPr bwMode="auto">
          <a:xfrm>
            <a:off x="5908135" y="5773960"/>
            <a:ext cx="444352" cy="646331"/>
          </a:xfrm>
          <a:prstGeom prst="rect">
            <a:avLst/>
          </a:prstGeom>
          <a:noFill/>
          <a:ln w="9525">
            <a:noFill/>
            <a:miter lim="800000"/>
            <a:headEnd/>
            <a:tailEnd/>
          </a:ln>
          <a:effectLst/>
        </p:spPr>
        <p:txBody>
          <a:bodyPr wrap="none">
            <a:spAutoFit/>
          </a:bodyPr>
          <a:lstStyle/>
          <a:p>
            <a:pPr>
              <a:defRPr/>
            </a:pPr>
            <a:r>
              <a:rPr lang="en-US" sz="36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30125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47968" y="250518"/>
            <a:ext cx="84816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r>
              <a:rPr lang="en-US" i="0" dirty="0" smtClean="0">
                <a:solidFill>
                  <a:srgbClr val="002A5C"/>
                </a:solidFill>
                <a:latin typeface="Times New Roman" pitchFamily="18" charset="0"/>
              </a:rPr>
              <a:t>They are also social, economic, cultural and political systems, not just technological in nature.</a:t>
            </a:r>
            <a:endParaRPr lang="en-US" i="0" dirty="0">
              <a:solidFill>
                <a:srgbClr val="002A5C"/>
              </a:solidFill>
              <a:latin typeface="Times New Roman" pitchFamily="18" charset="0"/>
            </a:endParaRPr>
          </a:p>
        </p:txBody>
      </p:sp>
      <p:sp>
        <p:nvSpPr>
          <p:cNvPr id="7171" name="Rectangle 3"/>
          <p:cNvSpPr>
            <a:spLocks noChangeArrowheads="1"/>
          </p:cNvSpPr>
          <p:nvPr/>
        </p:nvSpPr>
        <p:spPr bwMode="auto">
          <a:xfrm>
            <a:off x="4034720" y="1839913"/>
            <a:ext cx="2070100" cy="4025900"/>
          </a:xfrm>
          <a:prstGeom prst="rect">
            <a:avLst/>
          </a:prstGeom>
          <a:solidFill>
            <a:schemeClr val="tx2">
              <a:lumMod val="25000"/>
              <a:lumOff val="75000"/>
            </a:schemeClr>
          </a:solidFill>
          <a:ln w="12700">
            <a:solidFill>
              <a:schemeClr val="tx1"/>
            </a:solidFill>
            <a:miter lim="800000"/>
            <a:headEnd/>
            <a:tailEnd/>
          </a:ln>
          <a:effectLst/>
          <a:extLst/>
        </p:spPr>
        <p:txBody>
          <a:bodyPr wrap="none" anchor="ctr"/>
          <a:lstStyle/>
          <a:p>
            <a:endParaRPr lang="en-US">
              <a:solidFill>
                <a:srgbClr val="4C698D"/>
              </a:solidFill>
            </a:endParaRPr>
          </a:p>
        </p:txBody>
      </p:sp>
      <p:sp>
        <p:nvSpPr>
          <p:cNvPr id="7172" name="Rectangle 4"/>
          <p:cNvSpPr>
            <a:spLocks noChangeArrowheads="1"/>
          </p:cNvSpPr>
          <p:nvPr/>
        </p:nvSpPr>
        <p:spPr bwMode="auto">
          <a:xfrm>
            <a:off x="6282620" y="1839913"/>
            <a:ext cx="2235200" cy="4025900"/>
          </a:xfrm>
          <a:prstGeom prst="rect">
            <a:avLst/>
          </a:prstGeom>
          <a:solidFill>
            <a:srgbClr val="00B050"/>
          </a:solidFill>
          <a:ln w="12700">
            <a:solidFill>
              <a:schemeClr val="tx1"/>
            </a:solidFill>
            <a:miter lim="800000"/>
            <a:headEnd/>
            <a:tailEnd/>
          </a:ln>
          <a:effectLst/>
          <a:extLst/>
        </p:spPr>
        <p:txBody>
          <a:bodyPr wrap="none" anchor="ctr"/>
          <a:lstStyle/>
          <a:p>
            <a:endParaRPr lang="en-US">
              <a:solidFill>
                <a:srgbClr val="4C698D"/>
              </a:solidFill>
            </a:endParaRPr>
          </a:p>
        </p:txBody>
      </p:sp>
      <p:sp>
        <p:nvSpPr>
          <p:cNvPr id="7173" name="Rectangle 5"/>
          <p:cNvSpPr>
            <a:spLocks noChangeArrowheads="1"/>
          </p:cNvSpPr>
          <p:nvPr/>
        </p:nvSpPr>
        <p:spPr bwMode="auto">
          <a:xfrm>
            <a:off x="4617332" y="2270125"/>
            <a:ext cx="1152525" cy="588963"/>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74" name="Rectangle 6"/>
          <p:cNvSpPr>
            <a:spLocks noChangeArrowheads="1"/>
          </p:cNvSpPr>
          <p:nvPr/>
        </p:nvSpPr>
        <p:spPr bwMode="auto">
          <a:xfrm>
            <a:off x="4688770" y="2319338"/>
            <a:ext cx="1008062"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4C698D"/>
                </a:solidFill>
                <a:latin typeface="Times New Roman" pitchFamily="18" charset="0"/>
              </a:rPr>
              <a:t>Land</a:t>
            </a:r>
          </a:p>
          <a:p>
            <a:pPr algn="ctr" defTabSz="762000"/>
            <a:r>
              <a:rPr lang="en-US" sz="1200">
                <a:solidFill>
                  <a:srgbClr val="4C698D"/>
                </a:solidFill>
                <a:latin typeface="Times New Roman" pitchFamily="18" charset="0"/>
              </a:rPr>
              <a:t>Development</a:t>
            </a:r>
          </a:p>
        </p:txBody>
      </p:sp>
      <p:sp>
        <p:nvSpPr>
          <p:cNvPr id="7175" name="Rectangle 7"/>
          <p:cNvSpPr>
            <a:spLocks noChangeArrowheads="1"/>
          </p:cNvSpPr>
          <p:nvPr/>
        </p:nvSpPr>
        <p:spPr bwMode="auto">
          <a:xfrm>
            <a:off x="4617332" y="3214688"/>
            <a:ext cx="1152525" cy="58896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76" name="Rectangle 8"/>
          <p:cNvSpPr>
            <a:spLocks noChangeArrowheads="1"/>
          </p:cNvSpPr>
          <p:nvPr/>
        </p:nvSpPr>
        <p:spPr bwMode="auto">
          <a:xfrm>
            <a:off x="4631620" y="3211513"/>
            <a:ext cx="1143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sz="1200">
                <a:solidFill>
                  <a:srgbClr val="4C698D"/>
                </a:solidFill>
                <a:latin typeface="Times New Roman" pitchFamily="18" charset="0"/>
              </a:rPr>
              <a:t>Location Choice</a:t>
            </a:r>
          </a:p>
        </p:txBody>
      </p:sp>
      <p:sp>
        <p:nvSpPr>
          <p:cNvPr id="7177" name="Line 9"/>
          <p:cNvSpPr>
            <a:spLocks noChangeShapeType="1"/>
          </p:cNvSpPr>
          <p:nvPr/>
        </p:nvSpPr>
        <p:spPr bwMode="auto">
          <a:xfrm>
            <a:off x="5195182" y="2865438"/>
            <a:ext cx="0" cy="3429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78" name="Rectangle 10"/>
          <p:cNvSpPr>
            <a:spLocks noChangeArrowheads="1"/>
          </p:cNvSpPr>
          <p:nvPr/>
        </p:nvSpPr>
        <p:spPr bwMode="auto">
          <a:xfrm>
            <a:off x="4617332" y="4246563"/>
            <a:ext cx="1152525" cy="58737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79" name="Rectangle 11"/>
          <p:cNvSpPr>
            <a:spLocks noChangeArrowheads="1"/>
          </p:cNvSpPr>
          <p:nvPr/>
        </p:nvSpPr>
        <p:spPr bwMode="auto">
          <a:xfrm>
            <a:off x="4793545" y="4310063"/>
            <a:ext cx="803275"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4C698D"/>
                </a:solidFill>
                <a:latin typeface="Times New Roman" pitchFamily="18" charset="0"/>
              </a:rPr>
              <a:t>Activity</a:t>
            </a:r>
          </a:p>
          <a:p>
            <a:pPr algn="ctr" defTabSz="762000"/>
            <a:r>
              <a:rPr lang="en-US" sz="1200">
                <a:solidFill>
                  <a:srgbClr val="4C698D"/>
                </a:solidFill>
                <a:latin typeface="Times New Roman" pitchFamily="18" charset="0"/>
              </a:rPr>
              <a:t>Schedules</a:t>
            </a:r>
          </a:p>
        </p:txBody>
      </p:sp>
      <p:sp>
        <p:nvSpPr>
          <p:cNvPr id="7180" name="Rectangle 12"/>
          <p:cNvSpPr>
            <a:spLocks noChangeArrowheads="1"/>
          </p:cNvSpPr>
          <p:nvPr/>
        </p:nvSpPr>
        <p:spPr bwMode="auto">
          <a:xfrm>
            <a:off x="4617332" y="5191125"/>
            <a:ext cx="1152525" cy="588963"/>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81" name="Rectangle 13"/>
          <p:cNvSpPr>
            <a:spLocks noChangeArrowheads="1"/>
          </p:cNvSpPr>
          <p:nvPr/>
        </p:nvSpPr>
        <p:spPr bwMode="auto">
          <a:xfrm>
            <a:off x="4680832" y="5249863"/>
            <a:ext cx="1014413"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sz="1200">
                <a:solidFill>
                  <a:srgbClr val="4C698D"/>
                </a:solidFill>
                <a:latin typeface="Times New Roman" pitchFamily="18" charset="0"/>
              </a:rPr>
              <a:t>Activity Patterns</a:t>
            </a:r>
          </a:p>
        </p:txBody>
      </p:sp>
      <p:sp>
        <p:nvSpPr>
          <p:cNvPr id="7182" name="Line 14"/>
          <p:cNvSpPr>
            <a:spLocks noChangeShapeType="1"/>
          </p:cNvSpPr>
          <p:nvPr/>
        </p:nvSpPr>
        <p:spPr bwMode="auto">
          <a:xfrm>
            <a:off x="5195182" y="4840288"/>
            <a:ext cx="0" cy="344487"/>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3" name="Line 15"/>
          <p:cNvSpPr>
            <a:spLocks noChangeShapeType="1"/>
          </p:cNvSpPr>
          <p:nvPr/>
        </p:nvSpPr>
        <p:spPr bwMode="auto">
          <a:xfrm>
            <a:off x="5195182" y="3810000"/>
            <a:ext cx="0" cy="4302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4" name="Line 16"/>
          <p:cNvSpPr>
            <a:spLocks noChangeShapeType="1"/>
          </p:cNvSpPr>
          <p:nvPr/>
        </p:nvSpPr>
        <p:spPr bwMode="auto">
          <a:xfrm flipH="1">
            <a:off x="4277607" y="5441950"/>
            <a:ext cx="3333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5" name="Line 17"/>
          <p:cNvSpPr>
            <a:spLocks noChangeShapeType="1"/>
          </p:cNvSpPr>
          <p:nvPr/>
        </p:nvSpPr>
        <p:spPr bwMode="auto">
          <a:xfrm flipV="1">
            <a:off x="4277607" y="2520950"/>
            <a:ext cx="0" cy="292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6" name="Line 18"/>
          <p:cNvSpPr>
            <a:spLocks noChangeShapeType="1"/>
          </p:cNvSpPr>
          <p:nvPr/>
        </p:nvSpPr>
        <p:spPr bwMode="auto">
          <a:xfrm>
            <a:off x="4277607" y="2520950"/>
            <a:ext cx="3333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7" name="Line 19"/>
          <p:cNvSpPr>
            <a:spLocks noChangeShapeType="1"/>
          </p:cNvSpPr>
          <p:nvPr/>
        </p:nvSpPr>
        <p:spPr bwMode="auto">
          <a:xfrm>
            <a:off x="4277607" y="3465513"/>
            <a:ext cx="333375"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8" name="Line 20"/>
          <p:cNvSpPr>
            <a:spLocks noChangeShapeType="1"/>
          </p:cNvSpPr>
          <p:nvPr/>
        </p:nvSpPr>
        <p:spPr bwMode="auto">
          <a:xfrm>
            <a:off x="4277607" y="4583113"/>
            <a:ext cx="333375"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89" name="Rectangle 21"/>
          <p:cNvSpPr>
            <a:spLocks noChangeArrowheads="1"/>
          </p:cNvSpPr>
          <p:nvPr/>
        </p:nvSpPr>
        <p:spPr bwMode="auto">
          <a:xfrm>
            <a:off x="6614407" y="2270125"/>
            <a:ext cx="1154113" cy="588963"/>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90" name="Rectangle 22"/>
          <p:cNvSpPr>
            <a:spLocks noChangeArrowheads="1"/>
          </p:cNvSpPr>
          <p:nvPr/>
        </p:nvSpPr>
        <p:spPr bwMode="auto">
          <a:xfrm>
            <a:off x="6649332" y="2319338"/>
            <a:ext cx="1084263"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4C698D"/>
                </a:solidFill>
                <a:latin typeface="Times New Roman" pitchFamily="18" charset="0"/>
              </a:rPr>
              <a:t>Transportation</a:t>
            </a:r>
          </a:p>
          <a:p>
            <a:pPr algn="ctr" defTabSz="762000"/>
            <a:r>
              <a:rPr lang="en-US" sz="1200">
                <a:solidFill>
                  <a:srgbClr val="4C698D"/>
                </a:solidFill>
                <a:latin typeface="Times New Roman" pitchFamily="18" charset="0"/>
              </a:rPr>
              <a:t>Network</a:t>
            </a:r>
          </a:p>
        </p:txBody>
      </p:sp>
      <p:sp>
        <p:nvSpPr>
          <p:cNvPr id="7191" name="Rectangle 23"/>
          <p:cNvSpPr>
            <a:spLocks noChangeArrowheads="1"/>
          </p:cNvSpPr>
          <p:nvPr/>
        </p:nvSpPr>
        <p:spPr bwMode="auto">
          <a:xfrm>
            <a:off x="6614407" y="3214688"/>
            <a:ext cx="1154113" cy="58896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92" name="Rectangle 24"/>
          <p:cNvSpPr>
            <a:spLocks noChangeArrowheads="1"/>
          </p:cNvSpPr>
          <p:nvPr/>
        </p:nvSpPr>
        <p:spPr bwMode="auto">
          <a:xfrm>
            <a:off x="6736645" y="3263900"/>
            <a:ext cx="9144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4C698D"/>
                </a:solidFill>
                <a:latin typeface="Times New Roman" pitchFamily="18" charset="0"/>
              </a:rPr>
              <a:t>Automobile</a:t>
            </a:r>
          </a:p>
          <a:p>
            <a:pPr algn="ctr" defTabSz="762000"/>
            <a:r>
              <a:rPr lang="en-US" sz="1200">
                <a:solidFill>
                  <a:srgbClr val="4C698D"/>
                </a:solidFill>
                <a:latin typeface="Times New Roman" pitchFamily="18" charset="0"/>
              </a:rPr>
              <a:t>Ownership</a:t>
            </a:r>
          </a:p>
        </p:txBody>
      </p:sp>
      <p:sp>
        <p:nvSpPr>
          <p:cNvPr id="7193" name="Line 25"/>
          <p:cNvSpPr>
            <a:spLocks noChangeShapeType="1"/>
          </p:cNvSpPr>
          <p:nvPr/>
        </p:nvSpPr>
        <p:spPr bwMode="auto">
          <a:xfrm>
            <a:off x="7192257" y="2865438"/>
            <a:ext cx="0" cy="3429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94" name="Rectangle 28"/>
          <p:cNvSpPr>
            <a:spLocks noChangeArrowheads="1"/>
          </p:cNvSpPr>
          <p:nvPr/>
        </p:nvSpPr>
        <p:spPr bwMode="auto">
          <a:xfrm>
            <a:off x="6717595" y="4246563"/>
            <a:ext cx="1050925" cy="587375"/>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195" name="Rectangle 29"/>
          <p:cNvSpPr>
            <a:spLocks noChangeArrowheads="1"/>
          </p:cNvSpPr>
          <p:nvPr/>
        </p:nvSpPr>
        <p:spPr bwMode="auto">
          <a:xfrm>
            <a:off x="6736645" y="4267200"/>
            <a:ext cx="99695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sz="1200">
                <a:solidFill>
                  <a:srgbClr val="4C698D"/>
                </a:solidFill>
                <a:latin typeface="Times New Roman" pitchFamily="18" charset="0"/>
              </a:rPr>
              <a:t>Travel</a:t>
            </a:r>
          </a:p>
          <a:p>
            <a:pPr algn="ctr" defTabSz="762000"/>
            <a:r>
              <a:rPr lang="en-US" sz="1200">
                <a:solidFill>
                  <a:srgbClr val="4C698D"/>
                </a:solidFill>
                <a:latin typeface="Times New Roman" pitchFamily="18" charset="0"/>
              </a:rPr>
              <a:t>Demand</a:t>
            </a:r>
          </a:p>
        </p:txBody>
      </p:sp>
      <p:grpSp>
        <p:nvGrpSpPr>
          <p:cNvPr id="7196" name="Group 30"/>
          <p:cNvGrpSpPr>
            <a:grpSpLocks/>
          </p:cNvGrpSpPr>
          <p:nvPr/>
        </p:nvGrpSpPr>
        <p:grpSpPr bwMode="auto">
          <a:xfrm>
            <a:off x="6614407" y="5191125"/>
            <a:ext cx="1154113" cy="588963"/>
            <a:chOff x="3104" y="3507"/>
            <a:chExt cx="764" cy="371"/>
          </a:xfrm>
        </p:grpSpPr>
        <p:sp>
          <p:nvSpPr>
            <p:cNvPr id="7222" name="Rectangle 31"/>
            <p:cNvSpPr>
              <a:spLocks noChangeArrowheads="1"/>
            </p:cNvSpPr>
            <p:nvPr/>
          </p:nvSpPr>
          <p:spPr bwMode="auto">
            <a:xfrm>
              <a:off x="3104" y="3507"/>
              <a:ext cx="764" cy="371"/>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223" name="Rectangle 32"/>
            <p:cNvSpPr>
              <a:spLocks noChangeArrowheads="1"/>
            </p:cNvSpPr>
            <p:nvPr/>
          </p:nvSpPr>
          <p:spPr bwMode="auto">
            <a:xfrm>
              <a:off x="3113" y="3592"/>
              <a:ext cx="747" cy="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4C698D"/>
                  </a:solidFill>
                  <a:latin typeface="Times New Roman" pitchFamily="18" charset="0"/>
                </a:rPr>
                <a:t>Network Flows</a:t>
              </a:r>
            </a:p>
          </p:txBody>
        </p:sp>
      </p:grpSp>
      <p:sp>
        <p:nvSpPr>
          <p:cNvPr id="7197" name="Line 33"/>
          <p:cNvSpPr>
            <a:spLocks noChangeShapeType="1"/>
          </p:cNvSpPr>
          <p:nvPr/>
        </p:nvSpPr>
        <p:spPr bwMode="auto">
          <a:xfrm>
            <a:off x="7192257" y="4840288"/>
            <a:ext cx="0" cy="344487"/>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98" name="Line 34"/>
          <p:cNvSpPr>
            <a:spLocks noChangeShapeType="1"/>
          </p:cNvSpPr>
          <p:nvPr/>
        </p:nvSpPr>
        <p:spPr bwMode="auto">
          <a:xfrm>
            <a:off x="7192257" y="3810000"/>
            <a:ext cx="0" cy="4302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199" name="Line 35"/>
          <p:cNvSpPr>
            <a:spLocks noChangeShapeType="1"/>
          </p:cNvSpPr>
          <p:nvPr/>
        </p:nvSpPr>
        <p:spPr bwMode="auto">
          <a:xfrm>
            <a:off x="7774870" y="5441950"/>
            <a:ext cx="33178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0" name="Line 36"/>
          <p:cNvSpPr>
            <a:spLocks noChangeShapeType="1"/>
          </p:cNvSpPr>
          <p:nvPr/>
        </p:nvSpPr>
        <p:spPr bwMode="auto">
          <a:xfrm flipV="1">
            <a:off x="8106657" y="2520950"/>
            <a:ext cx="0" cy="292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1" name="Line 37"/>
          <p:cNvSpPr>
            <a:spLocks noChangeShapeType="1"/>
          </p:cNvSpPr>
          <p:nvPr/>
        </p:nvSpPr>
        <p:spPr bwMode="auto">
          <a:xfrm flipH="1">
            <a:off x="7774870" y="2520950"/>
            <a:ext cx="33178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2" name="Line 38"/>
          <p:cNvSpPr>
            <a:spLocks noChangeShapeType="1"/>
          </p:cNvSpPr>
          <p:nvPr/>
        </p:nvSpPr>
        <p:spPr bwMode="auto">
          <a:xfrm flipH="1">
            <a:off x="7774870" y="3465513"/>
            <a:ext cx="331787"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3" name="Line 39"/>
          <p:cNvSpPr>
            <a:spLocks noChangeShapeType="1"/>
          </p:cNvSpPr>
          <p:nvPr/>
        </p:nvSpPr>
        <p:spPr bwMode="auto">
          <a:xfrm flipH="1">
            <a:off x="7774870" y="4497388"/>
            <a:ext cx="331787"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4" name="Line 40"/>
          <p:cNvSpPr>
            <a:spLocks noChangeShapeType="1"/>
          </p:cNvSpPr>
          <p:nvPr/>
        </p:nvSpPr>
        <p:spPr bwMode="auto">
          <a:xfrm flipH="1">
            <a:off x="5776207" y="2520950"/>
            <a:ext cx="8318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5" name="Line 41"/>
          <p:cNvSpPr>
            <a:spLocks noChangeShapeType="1"/>
          </p:cNvSpPr>
          <p:nvPr/>
        </p:nvSpPr>
        <p:spPr bwMode="auto">
          <a:xfrm flipH="1">
            <a:off x="5776207" y="3379788"/>
            <a:ext cx="8318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6" name="Line 42"/>
          <p:cNvSpPr>
            <a:spLocks noChangeShapeType="1"/>
          </p:cNvSpPr>
          <p:nvPr/>
        </p:nvSpPr>
        <p:spPr bwMode="auto">
          <a:xfrm flipH="1">
            <a:off x="5776207" y="2520950"/>
            <a:ext cx="831850" cy="8588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7" name="Line 43"/>
          <p:cNvSpPr>
            <a:spLocks noChangeShapeType="1"/>
          </p:cNvSpPr>
          <p:nvPr/>
        </p:nvSpPr>
        <p:spPr bwMode="auto">
          <a:xfrm>
            <a:off x="5776207" y="3724275"/>
            <a:ext cx="8318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8" name="Line 44"/>
          <p:cNvSpPr>
            <a:spLocks noChangeShapeType="1"/>
          </p:cNvSpPr>
          <p:nvPr/>
        </p:nvSpPr>
        <p:spPr bwMode="auto">
          <a:xfrm>
            <a:off x="5776207" y="4497388"/>
            <a:ext cx="8318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09" name="Line 45"/>
          <p:cNvSpPr>
            <a:spLocks noChangeShapeType="1"/>
          </p:cNvSpPr>
          <p:nvPr/>
        </p:nvSpPr>
        <p:spPr bwMode="auto">
          <a:xfrm>
            <a:off x="5776207" y="5441950"/>
            <a:ext cx="831850"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4C698D"/>
              </a:solidFill>
            </a:endParaRPr>
          </a:p>
        </p:txBody>
      </p:sp>
      <p:sp>
        <p:nvSpPr>
          <p:cNvPr id="7210" name="Rectangle 46"/>
          <p:cNvSpPr>
            <a:spLocks noChangeArrowheads="1"/>
          </p:cNvSpPr>
          <p:nvPr/>
        </p:nvSpPr>
        <p:spPr bwMode="auto">
          <a:xfrm>
            <a:off x="3967996" y="1889125"/>
            <a:ext cx="2117824"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002A5C"/>
                </a:solidFill>
                <a:latin typeface="Times New Roman" pitchFamily="18" charset="0"/>
              </a:rPr>
              <a:t>URBAN ACTIVITY SYSTEM</a:t>
            </a:r>
          </a:p>
        </p:txBody>
      </p:sp>
      <p:sp>
        <p:nvSpPr>
          <p:cNvPr id="7211" name="Rectangle 47"/>
          <p:cNvSpPr>
            <a:spLocks noChangeArrowheads="1"/>
          </p:cNvSpPr>
          <p:nvPr/>
        </p:nvSpPr>
        <p:spPr bwMode="auto">
          <a:xfrm>
            <a:off x="6273799" y="1889125"/>
            <a:ext cx="216552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en-US" sz="1200">
                <a:solidFill>
                  <a:srgbClr val="002A5C"/>
                </a:solidFill>
                <a:latin typeface="Times New Roman" pitchFamily="18" charset="0"/>
              </a:rPr>
              <a:t>TRANSPORTATION SYSTEM</a:t>
            </a:r>
          </a:p>
        </p:txBody>
      </p:sp>
      <p:sp>
        <p:nvSpPr>
          <p:cNvPr id="7212" name="Rectangle 48"/>
          <p:cNvSpPr>
            <a:spLocks noChangeArrowheads="1"/>
          </p:cNvSpPr>
          <p:nvPr/>
        </p:nvSpPr>
        <p:spPr bwMode="auto">
          <a:xfrm>
            <a:off x="910520" y="1852613"/>
            <a:ext cx="2057400" cy="4038600"/>
          </a:xfrm>
          <a:prstGeom prst="rect">
            <a:avLst/>
          </a:prstGeom>
          <a:solidFill>
            <a:schemeClr val="accent3">
              <a:lumMod val="60000"/>
              <a:lumOff val="40000"/>
            </a:schemeClr>
          </a:solidFill>
          <a:ln w="9525">
            <a:solidFill>
              <a:schemeClr val="tx1"/>
            </a:solidFill>
            <a:miter lim="800000"/>
            <a:headEnd/>
            <a:tailEnd/>
          </a:ln>
          <a:effectLst/>
          <a:extLst/>
        </p:spPr>
        <p:txBody>
          <a:bodyPr wrap="none" anchor="ctr"/>
          <a:lstStyle/>
          <a:p>
            <a:endParaRPr lang="en-US">
              <a:solidFill>
                <a:srgbClr val="4C698D"/>
              </a:solidFill>
            </a:endParaRPr>
          </a:p>
        </p:txBody>
      </p:sp>
      <p:grpSp>
        <p:nvGrpSpPr>
          <p:cNvPr id="7213" name="Group 49"/>
          <p:cNvGrpSpPr>
            <a:grpSpLocks/>
          </p:cNvGrpSpPr>
          <p:nvPr/>
        </p:nvGrpSpPr>
        <p:grpSpPr bwMode="auto">
          <a:xfrm>
            <a:off x="1215320" y="2538413"/>
            <a:ext cx="1295400" cy="533400"/>
            <a:chOff x="1248" y="1632"/>
            <a:chExt cx="816" cy="336"/>
          </a:xfrm>
        </p:grpSpPr>
        <p:sp>
          <p:nvSpPr>
            <p:cNvPr id="7220" name="Rectangle 50"/>
            <p:cNvSpPr>
              <a:spLocks noChangeArrowheads="1"/>
            </p:cNvSpPr>
            <p:nvPr/>
          </p:nvSpPr>
          <p:spPr bwMode="auto">
            <a:xfrm>
              <a:off x="1248" y="1632"/>
              <a:ext cx="816" cy="33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221" name="Text Box 51"/>
            <p:cNvSpPr txBox="1">
              <a:spLocks noChangeArrowheads="1"/>
            </p:cNvSpPr>
            <p:nvPr/>
          </p:nvSpPr>
          <p:spPr bwMode="auto">
            <a:xfrm>
              <a:off x="1297" y="1703"/>
              <a:ext cx="677" cy="1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lgn="ctr"/>
              <a:r>
                <a:rPr lang="en-US" sz="1200" i="0">
                  <a:solidFill>
                    <a:srgbClr val="4C698D"/>
                  </a:solidFill>
                  <a:latin typeface="Times New Roman" pitchFamily="18" charset="0"/>
                </a:rPr>
                <a:t>Demographics</a:t>
              </a:r>
            </a:p>
          </p:txBody>
        </p:sp>
      </p:grpSp>
      <p:sp>
        <p:nvSpPr>
          <p:cNvPr id="7214" name="Rectangle 52"/>
          <p:cNvSpPr>
            <a:spLocks noChangeArrowheads="1"/>
          </p:cNvSpPr>
          <p:nvPr/>
        </p:nvSpPr>
        <p:spPr bwMode="auto">
          <a:xfrm>
            <a:off x="1215320" y="3376613"/>
            <a:ext cx="12954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215" name="Text Box 53"/>
          <p:cNvSpPr txBox="1">
            <a:spLocks noChangeArrowheads="1"/>
          </p:cNvSpPr>
          <p:nvPr/>
        </p:nvSpPr>
        <p:spPr bwMode="auto">
          <a:xfrm>
            <a:off x="1443920" y="3452813"/>
            <a:ext cx="8636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lgn="ctr"/>
            <a:r>
              <a:rPr lang="en-US" sz="1200" i="0">
                <a:solidFill>
                  <a:srgbClr val="4C698D"/>
                </a:solidFill>
                <a:latin typeface="Times New Roman" pitchFamily="18" charset="0"/>
              </a:rPr>
              <a:t>Regional</a:t>
            </a:r>
          </a:p>
          <a:p>
            <a:pPr algn="ctr"/>
            <a:r>
              <a:rPr lang="en-US" sz="1200" i="0">
                <a:solidFill>
                  <a:srgbClr val="4C698D"/>
                </a:solidFill>
                <a:latin typeface="Times New Roman" pitchFamily="18" charset="0"/>
              </a:rPr>
              <a:t>Economics</a:t>
            </a:r>
          </a:p>
        </p:txBody>
      </p:sp>
      <p:sp>
        <p:nvSpPr>
          <p:cNvPr id="7216" name="Rectangle 54"/>
          <p:cNvSpPr>
            <a:spLocks noChangeArrowheads="1"/>
          </p:cNvSpPr>
          <p:nvPr/>
        </p:nvSpPr>
        <p:spPr bwMode="auto">
          <a:xfrm>
            <a:off x="1215320" y="4291013"/>
            <a:ext cx="12954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217" name="Text Box 55"/>
          <p:cNvSpPr txBox="1">
            <a:spLocks noChangeArrowheads="1"/>
          </p:cNvSpPr>
          <p:nvPr/>
        </p:nvSpPr>
        <p:spPr bwMode="auto">
          <a:xfrm>
            <a:off x="1401057" y="4367213"/>
            <a:ext cx="947738"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lgn="ctr"/>
            <a:r>
              <a:rPr lang="en-US" sz="1200" i="0">
                <a:solidFill>
                  <a:srgbClr val="4C698D"/>
                </a:solidFill>
                <a:latin typeface="Times New Roman" pitchFamily="18" charset="0"/>
              </a:rPr>
              <a:t>Government</a:t>
            </a:r>
          </a:p>
          <a:p>
            <a:pPr algn="ctr"/>
            <a:r>
              <a:rPr lang="en-US" sz="1200" i="0">
                <a:solidFill>
                  <a:srgbClr val="4C698D"/>
                </a:solidFill>
                <a:latin typeface="Times New Roman" pitchFamily="18" charset="0"/>
              </a:rPr>
              <a:t>Policies</a:t>
            </a:r>
          </a:p>
        </p:txBody>
      </p:sp>
      <p:sp>
        <p:nvSpPr>
          <p:cNvPr id="7218" name="AutoShape 56"/>
          <p:cNvSpPr>
            <a:spLocks noChangeArrowheads="1"/>
          </p:cNvSpPr>
          <p:nvPr/>
        </p:nvSpPr>
        <p:spPr bwMode="auto">
          <a:xfrm>
            <a:off x="3107620" y="3287713"/>
            <a:ext cx="762000" cy="914400"/>
          </a:xfrm>
          <a:prstGeom prst="right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698D"/>
              </a:solidFill>
            </a:endParaRPr>
          </a:p>
        </p:txBody>
      </p:sp>
      <p:sp>
        <p:nvSpPr>
          <p:cNvPr id="7219" name="Text Box 57"/>
          <p:cNvSpPr txBox="1">
            <a:spLocks noChangeArrowheads="1"/>
          </p:cNvSpPr>
          <p:nvPr/>
        </p:nvSpPr>
        <p:spPr bwMode="auto">
          <a:xfrm>
            <a:off x="1521707" y="1876425"/>
            <a:ext cx="741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chemeClr val="tx1"/>
                </a:solidFill>
                <a:latin typeface="Times" pitchFamily="18" charset="0"/>
              </a:defRPr>
            </a:lvl1pPr>
            <a:lvl2pPr marL="742950" indent="-285750">
              <a:defRPr sz="2400" i="1">
                <a:solidFill>
                  <a:schemeClr val="tx1"/>
                </a:solidFill>
                <a:latin typeface="Times" pitchFamily="18" charset="0"/>
              </a:defRPr>
            </a:lvl2pPr>
            <a:lvl3pPr marL="1143000" indent="-228600">
              <a:defRPr sz="2400" i="1">
                <a:solidFill>
                  <a:schemeClr val="tx1"/>
                </a:solidFill>
                <a:latin typeface="Times" pitchFamily="18" charset="0"/>
              </a:defRPr>
            </a:lvl3pPr>
            <a:lvl4pPr marL="1600200" indent="-228600">
              <a:defRPr sz="2400" i="1">
                <a:solidFill>
                  <a:schemeClr val="tx1"/>
                </a:solidFill>
                <a:latin typeface="Times" pitchFamily="18" charset="0"/>
              </a:defRPr>
            </a:lvl4pPr>
            <a:lvl5pPr marL="2057400" indent="-228600">
              <a:defRPr sz="2400" i="1">
                <a:solidFill>
                  <a:schemeClr val="tx1"/>
                </a:solidFill>
                <a:latin typeface="Times" pitchFamily="18" charset="0"/>
              </a:defRPr>
            </a:lvl5pPr>
            <a:lvl6pPr marL="2514600" indent="-228600" eaLnBrk="0" fontAlgn="base" hangingPunct="0">
              <a:spcBef>
                <a:spcPct val="0"/>
              </a:spcBef>
              <a:spcAft>
                <a:spcPct val="0"/>
              </a:spcAft>
              <a:defRPr sz="2400" i="1">
                <a:solidFill>
                  <a:schemeClr val="tx1"/>
                </a:solidFill>
                <a:latin typeface="Times" pitchFamily="18" charset="0"/>
              </a:defRPr>
            </a:lvl6pPr>
            <a:lvl7pPr marL="2971800" indent="-228600" eaLnBrk="0" fontAlgn="base" hangingPunct="0">
              <a:spcBef>
                <a:spcPct val="0"/>
              </a:spcBef>
              <a:spcAft>
                <a:spcPct val="0"/>
              </a:spcAft>
              <a:defRPr sz="2400" i="1">
                <a:solidFill>
                  <a:schemeClr val="tx1"/>
                </a:solidFill>
                <a:latin typeface="Times" pitchFamily="18" charset="0"/>
              </a:defRPr>
            </a:lvl7pPr>
            <a:lvl8pPr marL="3429000" indent="-228600" eaLnBrk="0" fontAlgn="base" hangingPunct="0">
              <a:spcBef>
                <a:spcPct val="0"/>
              </a:spcBef>
              <a:spcAft>
                <a:spcPct val="0"/>
              </a:spcAft>
              <a:defRPr sz="2400" i="1">
                <a:solidFill>
                  <a:schemeClr val="tx1"/>
                </a:solidFill>
                <a:latin typeface="Times" pitchFamily="18" charset="0"/>
              </a:defRPr>
            </a:lvl8pPr>
            <a:lvl9pPr marL="3886200" indent="-228600" eaLnBrk="0" fontAlgn="base" hangingPunct="0">
              <a:spcBef>
                <a:spcPct val="0"/>
              </a:spcBef>
              <a:spcAft>
                <a:spcPct val="0"/>
              </a:spcAft>
              <a:defRPr sz="2400" i="1">
                <a:solidFill>
                  <a:schemeClr val="tx1"/>
                </a:solidFill>
                <a:latin typeface="Times" pitchFamily="18" charset="0"/>
              </a:defRPr>
            </a:lvl9pPr>
          </a:lstStyle>
          <a:p>
            <a:pPr algn="ctr"/>
            <a:r>
              <a:rPr lang="en-US" sz="1200" b="1" i="0">
                <a:solidFill>
                  <a:srgbClr val="002A5C"/>
                </a:solidFill>
                <a:latin typeface="Times New Roman" pitchFamily="18" charset="0"/>
              </a:rPr>
              <a:t>INPUTS</a:t>
            </a:r>
          </a:p>
        </p:txBody>
      </p:sp>
    </p:spTree>
    <p:extLst>
      <p:ext uri="{BB962C8B-B14F-4D97-AF65-F5344CB8AC3E}">
        <p14:creationId xmlns:p14="http://schemas.microsoft.com/office/powerpoint/2010/main" val="2533006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TH_PPT template 2014 general">
  <a:themeElements>
    <a:clrScheme name="Anpassat 94">
      <a:dk1>
        <a:sysClr val="windowText" lastClr="000000"/>
      </a:dk1>
      <a:lt1>
        <a:sysClr val="window" lastClr="FFFFFF"/>
      </a:lt1>
      <a:dk2>
        <a:srgbClr val="1F497D"/>
      </a:dk2>
      <a:lt2>
        <a:srgbClr val="EEECE1"/>
      </a:lt2>
      <a:accent1>
        <a:srgbClr val="1954A6"/>
      </a:accent1>
      <a:accent2>
        <a:srgbClr val="5893E5"/>
      </a:accent2>
      <a:accent3>
        <a:srgbClr val="62922E"/>
      </a:accent3>
      <a:accent4>
        <a:srgbClr val="A1D16D"/>
      </a:accent4>
      <a:accent5>
        <a:srgbClr val="9D102D"/>
      </a:accent5>
      <a:accent6>
        <a:srgbClr val="EC4769"/>
      </a:accent6>
      <a:hlink>
        <a:srgbClr val="C2C2C4"/>
      </a:hlink>
      <a:folHlink>
        <a:srgbClr val="800080"/>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general</Template>
  <TotalTime>3574</TotalTime>
  <Words>3527</Words>
  <Application>Microsoft Office PowerPoint</Application>
  <PresentationFormat>On-screen Show (4:3)</PresentationFormat>
  <Paragraphs>712</Paragraphs>
  <Slides>53</Slides>
  <Notes>14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68" baseType="lpstr">
      <vt:lpstr>ＭＳ Ｐゴシック</vt:lpstr>
      <vt:lpstr>Arial</vt:lpstr>
      <vt:lpstr>Book Antiqua</vt:lpstr>
      <vt:lpstr>Calibri</vt:lpstr>
      <vt:lpstr>Calibri Light</vt:lpstr>
      <vt:lpstr>Georgia</vt:lpstr>
      <vt:lpstr>Symbol</vt:lpstr>
      <vt:lpstr>Times</vt:lpstr>
      <vt:lpstr>Times New Roman</vt:lpstr>
      <vt:lpstr>Wingdings</vt:lpstr>
      <vt:lpstr>KTH_PPT template 2014 general</vt:lpstr>
      <vt:lpstr>Office Theme</vt:lpstr>
      <vt:lpstr>1_Office Theme</vt:lpstr>
      <vt:lpstr>2_Office Theme</vt:lpstr>
      <vt:lpstr>think-cell Slide</vt:lpstr>
      <vt:lpstr>PowerPoint Presentation</vt:lpstr>
      <vt:lpstr>Modelling &amp; Transportation Infrastructure Investment Decision-Making</vt:lpstr>
      <vt:lpstr>PowerPoint Presentation</vt:lpstr>
      <vt:lpstr>Modelling &amp; Decision-Making (1)</vt:lpstr>
      <vt:lpstr>Modelling &amp; Decision-Making (2)</vt:lpstr>
      <vt:lpstr>Modelling &amp; Decision-Making (3)</vt:lpstr>
      <vt:lpstr>Three Questions:</vt:lpstr>
      <vt:lpstr>PowerPoint Presentation</vt:lpstr>
      <vt:lpstr>PowerPoint Presentation</vt:lpstr>
      <vt:lpstr>Cities &amp; Complexity: Jane Jacobs</vt:lpstr>
      <vt:lpstr>Rittel &amp; Webber: Wicked Problems</vt:lpstr>
      <vt:lpstr>Wicked Problems, cont’d</vt:lpstr>
      <vt:lpstr>40 Years Later …</vt:lpstr>
      <vt:lpstr>Modelling Cities (1)</vt:lpstr>
      <vt:lpstr>Modelling Cities (2)</vt:lpstr>
      <vt:lpstr>Travel Demand Modelling</vt:lpstr>
      <vt:lpstr>Emerging Models (1)</vt:lpstr>
      <vt:lpstr>Emerging Methods (2)</vt:lpstr>
      <vt:lpstr>Agent-Based Modelling (ABM)</vt:lpstr>
      <vt:lpstr>E.g., Daily Tour-Based Trip-Making</vt:lpstr>
      <vt:lpstr>Household-Person Models</vt:lpstr>
      <vt:lpstr>TASHA: Travel/Activity Scheduler for Household Agents</vt:lpstr>
      <vt:lpstr>PowerPoint Presentation</vt:lpstr>
      <vt:lpstr>Tour-Based Mode Choice</vt:lpstr>
      <vt:lpstr>Vehicle Allocation &amp; Ridesharing</vt:lpstr>
      <vt:lpstr>How Should Models Not Be Used?</vt:lpstr>
      <vt:lpstr>How Should Models Be Used? (1)</vt:lpstr>
      <vt:lpstr>How Should Models be Used? (2)</vt:lpstr>
      <vt:lpstr>How Should Models Be Used? (3)</vt:lpstr>
      <vt:lpstr>PowerPoint Presentation</vt:lpstr>
      <vt:lpstr>PowerPoint Presentation</vt:lpstr>
      <vt:lpstr>Achieving efficient public decisions in the transport sector</vt:lpstr>
      <vt:lpstr>The benefits of formal cost-benefit analysis</vt:lpstr>
      <vt:lpstr>Benefit/cost ratios of 500 investment candidates</vt:lpstr>
      <vt:lpstr>The ranking is not very sensitive to assumptions</vt:lpstr>
      <vt:lpstr>… but cost/benefit efficiency has limited effect</vt:lpstr>
      <vt:lpstr>Implementing efficient but unpopular policies</vt:lpstr>
      <vt:lpstr>Congestion pricing: It works. Stable decrease 20% across cordon</vt:lpstr>
      <vt:lpstr>What 20% less traffic does to congestion</vt:lpstr>
      <vt:lpstr>Difficult to predict or remember behaviour</vt:lpstr>
      <vt:lpstr>The U-curve of support</vt:lpstr>
      <vt:lpstr>So why is congestion pricing so uncommon? </vt:lpstr>
      <vt:lpstr>Determinants of support for congestion pricing</vt:lpstr>
      <vt:lpstr>Support for CC split by how much people pay</vt:lpstr>
      <vt:lpstr>Drivers of attitude change</vt:lpstr>
      <vt:lpstr>Questions – answers  </vt:lpstr>
      <vt:lpstr>PowerPoint Presentation</vt:lpstr>
      <vt:lpstr>Attitude formation (long run)</vt:lpstr>
      <vt:lpstr>Framing congestion charges in Stockholm: A story in 4 acts</vt:lpstr>
      <vt:lpstr>PowerPoint Presentation</vt:lpstr>
      <vt:lpstr>PowerPoint Presentation</vt:lpstr>
      <vt:lpstr>PowerPoint Presentation</vt:lpstr>
      <vt:lpstr>PowerPoint Presentation</vt:lpstr>
    </vt:vector>
  </TitlesOfParts>
  <Company>Kungliga Tekniska Högskolan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Eliasson</dc:creator>
  <cp:lastModifiedBy>user1</cp:lastModifiedBy>
  <cp:revision>179</cp:revision>
  <cp:lastPrinted>2013-05-27T09:10:21Z</cp:lastPrinted>
  <dcterms:created xsi:type="dcterms:W3CDTF">2015-01-20T18:56:27Z</dcterms:created>
  <dcterms:modified xsi:type="dcterms:W3CDTF">2016-01-18T15:39:18Z</dcterms:modified>
</cp:coreProperties>
</file>