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Lst>
  <p:notesMasterIdLst>
    <p:notesMasterId r:id="rId66"/>
  </p:notesMasterIdLst>
  <p:sldIdLst>
    <p:sldId id="347" r:id="rId5"/>
    <p:sldId id="256" r:id="rId6"/>
    <p:sldId id="343" r:id="rId7"/>
    <p:sldId id="257" r:id="rId8"/>
    <p:sldId id="258" r:id="rId9"/>
    <p:sldId id="296" r:id="rId10"/>
    <p:sldId id="297" r:id="rId11"/>
    <p:sldId id="300" r:id="rId12"/>
    <p:sldId id="344" r:id="rId13"/>
    <p:sldId id="303" r:id="rId14"/>
    <p:sldId id="341" r:id="rId15"/>
    <p:sldId id="301" r:id="rId16"/>
    <p:sldId id="302" r:id="rId17"/>
    <p:sldId id="306" r:id="rId18"/>
    <p:sldId id="305" r:id="rId19"/>
    <p:sldId id="307" r:id="rId20"/>
    <p:sldId id="345" r:id="rId21"/>
    <p:sldId id="310" r:id="rId22"/>
    <p:sldId id="309" r:id="rId23"/>
    <p:sldId id="304" r:id="rId24"/>
    <p:sldId id="308" r:id="rId25"/>
    <p:sldId id="342" r:id="rId26"/>
    <p:sldId id="328" r:id="rId27"/>
    <p:sldId id="329" r:id="rId28"/>
    <p:sldId id="330" r:id="rId29"/>
    <p:sldId id="331" r:id="rId30"/>
    <p:sldId id="332" r:id="rId31"/>
    <p:sldId id="313" r:id="rId32"/>
    <p:sldId id="311" r:id="rId33"/>
    <p:sldId id="314" r:id="rId34"/>
    <p:sldId id="317" r:id="rId35"/>
    <p:sldId id="316" r:id="rId36"/>
    <p:sldId id="315" r:id="rId37"/>
    <p:sldId id="324" r:id="rId38"/>
    <p:sldId id="319" r:id="rId39"/>
    <p:sldId id="322" r:id="rId40"/>
    <p:sldId id="321" r:id="rId41"/>
    <p:sldId id="323" r:id="rId42"/>
    <p:sldId id="340" r:id="rId43"/>
    <p:sldId id="320" r:id="rId44"/>
    <p:sldId id="335" r:id="rId45"/>
    <p:sldId id="336" r:id="rId46"/>
    <p:sldId id="334" r:id="rId47"/>
    <p:sldId id="333" r:id="rId48"/>
    <p:sldId id="327" r:id="rId49"/>
    <p:sldId id="312" r:id="rId50"/>
    <p:sldId id="337" r:id="rId51"/>
    <p:sldId id="338" r:id="rId52"/>
    <p:sldId id="339" r:id="rId53"/>
    <p:sldId id="346" r:id="rId54"/>
    <p:sldId id="269" r:id="rId55"/>
    <p:sldId id="348" r:id="rId56"/>
    <p:sldId id="349" r:id="rId57"/>
    <p:sldId id="350" r:id="rId58"/>
    <p:sldId id="351" r:id="rId59"/>
    <p:sldId id="352" r:id="rId60"/>
    <p:sldId id="353" r:id="rId61"/>
    <p:sldId id="354" r:id="rId62"/>
    <p:sldId id="355" r:id="rId63"/>
    <p:sldId id="356" r:id="rId64"/>
    <p:sldId id="357"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6" autoAdjust="0"/>
    <p:restoredTop sz="78810" autoAdjust="0"/>
  </p:normalViewPr>
  <p:slideViewPr>
    <p:cSldViewPr snapToGrid="0">
      <p:cViewPr varScale="1">
        <p:scale>
          <a:sx n="75" d="100"/>
          <a:sy n="75" d="100"/>
        </p:scale>
        <p:origin x="72" y="4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ex\Documents\UBC\Investments\transport%20infrastructure%20spending%202011%20+%202013_as%20of%20Jan%20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lan:Downloads:transport%20infrastructure%20spending%202011%20+%202013_as%20of%20Jan%20%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2011 Infrastructure Investment % GDP (Source: OECD)</c:v>
                </c:pt>
              </c:strCache>
            </c:strRef>
          </c:tx>
          <c:invertIfNegative val="0"/>
          <c:cat>
            <c:strRef>
              <c:f>Tabelle1!$A$2:$A$48</c:f>
              <c:strCache>
                <c:ptCount val="47"/>
                <c:pt idx="0">
                  <c:v>Albania</c:v>
                </c:pt>
                <c:pt idx="1">
                  <c:v>Australia</c:v>
                </c:pt>
                <c:pt idx="2">
                  <c:v>Austria</c:v>
                </c:pt>
                <c:pt idx="3">
                  <c:v>Azerbaijan</c:v>
                </c:pt>
                <c:pt idx="4">
                  <c:v>Belgium</c:v>
                </c:pt>
                <c:pt idx="5">
                  <c:v>Bulgaria</c:v>
                </c:pt>
                <c:pt idx="6">
                  <c:v>Canada</c:v>
                </c:pt>
                <c:pt idx="7">
                  <c:v>Croatia</c:v>
                </c:pt>
                <c:pt idx="8">
                  <c:v>Czech Republic</c:v>
                </c:pt>
                <c:pt idx="9">
                  <c:v>Denmark</c:v>
                </c:pt>
                <c:pt idx="10">
                  <c:v>Estonia</c:v>
                </c:pt>
                <c:pt idx="11">
                  <c:v>Finland</c:v>
                </c:pt>
                <c:pt idx="12">
                  <c:v>France</c:v>
                </c:pt>
                <c:pt idx="13">
                  <c:v>FYROM</c:v>
                </c:pt>
                <c:pt idx="14">
                  <c:v>Georgia</c:v>
                </c:pt>
                <c:pt idx="15">
                  <c:v>Germany</c:v>
                </c:pt>
                <c:pt idx="16">
                  <c:v>Greece</c:v>
                </c:pt>
                <c:pt idx="17">
                  <c:v>Hungary</c:v>
                </c:pt>
                <c:pt idx="18">
                  <c:v>Iceland</c:v>
                </c:pt>
                <c:pt idx="19">
                  <c:v>India</c:v>
                </c:pt>
                <c:pt idx="20">
                  <c:v>Ireland</c:v>
                </c:pt>
                <c:pt idx="21">
                  <c:v>Italy</c:v>
                </c:pt>
                <c:pt idx="22">
                  <c:v>Japan</c:v>
                </c:pt>
                <c:pt idx="23">
                  <c:v>Korea</c:v>
                </c:pt>
                <c:pt idx="24">
                  <c:v>Latvia</c:v>
                </c:pt>
                <c:pt idx="25">
                  <c:v>Lithuania</c:v>
                </c:pt>
                <c:pt idx="26">
                  <c:v>Luxembourg</c:v>
                </c:pt>
                <c:pt idx="27">
                  <c:v>Malta</c:v>
                </c:pt>
                <c:pt idx="28">
                  <c:v>Mexico</c:v>
                </c:pt>
                <c:pt idx="29">
                  <c:v>Moldova</c:v>
                </c:pt>
                <c:pt idx="30">
                  <c:v>Montenegro, Republic of</c:v>
                </c:pt>
                <c:pt idx="31">
                  <c:v>Netherlands</c:v>
                </c:pt>
                <c:pt idx="32">
                  <c:v>New Zealand</c:v>
                </c:pt>
                <c:pt idx="33">
                  <c:v>Norway</c:v>
                </c:pt>
                <c:pt idx="34">
                  <c:v>Poland</c:v>
                </c:pt>
                <c:pt idx="35">
                  <c:v>Portugal</c:v>
                </c:pt>
                <c:pt idx="36">
                  <c:v>Romania</c:v>
                </c:pt>
                <c:pt idx="37">
                  <c:v>Russian Federation</c:v>
                </c:pt>
                <c:pt idx="38">
                  <c:v>Serbia, Republic of</c:v>
                </c:pt>
                <c:pt idx="39">
                  <c:v>Slovak Republic</c:v>
                </c:pt>
                <c:pt idx="40">
                  <c:v>Slovenia</c:v>
                </c:pt>
                <c:pt idx="41">
                  <c:v>Spain</c:v>
                </c:pt>
                <c:pt idx="42">
                  <c:v>Sweden</c:v>
                </c:pt>
                <c:pt idx="43">
                  <c:v>Switzerland</c:v>
                </c:pt>
                <c:pt idx="44">
                  <c:v>Turkey</c:v>
                </c:pt>
                <c:pt idx="45">
                  <c:v>United Kingdom</c:v>
                </c:pt>
                <c:pt idx="46">
                  <c:v>United States</c:v>
                </c:pt>
              </c:strCache>
            </c:strRef>
          </c:cat>
          <c:val>
            <c:numRef>
              <c:f>Tabelle1!$B$2:$B$48</c:f>
              <c:numCache>
                <c:formatCode>General</c:formatCode>
                <c:ptCount val="47"/>
                <c:pt idx="0">
                  <c:v>2.2999999999999998</c:v>
                </c:pt>
                <c:pt idx="1">
                  <c:v>1.8</c:v>
                </c:pt>
                <c:pt idx="2">
                  <c:v>0.8</c:v>
                </c:pt>
                <c:pt idx="3">
                  <c:v>3.3</c:v>
                </c:pt>
                <c:pt idx="4">
                  <c:v>0.7</c:v>
                </c:pt>
                <c:pt idx="5">
                  <c:v>1.1000000000000001</c:v>
                </c:pt>
                <c:pt idx="6">
                  <c:v>1.2</c:v>
                </c:pt>
                <c:pt idx="7">
                  <c:v>1.2</c:v>
                </c:pt>
                <c:pt idx="8">
                  <c:v>1.1000000000000001</c:v>
                </c:pt>
                <c:pt idx="9">
                  <c:v>0.8</c:v>
                </c:pt>
                <c:pt idx="10">
                  <c:v>1.5</c:v>
                </c:pt>
                <c:pt idx="11">
                  <c:v>0.7</c:v>
                </c:pt>
                <c:pt idx="12">
                  <c:v>0.9</c:v>
                </c:pt>
                <c:pt idx="13">
                  <c:v>0.5</c:v>
                </c:pt>
                <c:pt idx="14">
                  <c:v>4.5</c:v>
                </c:pt>
                <c:pt idx="15">
                  <c:v>0.6</c:v>
                </c:pt>
                <c:pt idx="16">
                  <c:v>0.7</c:v>
                </c:pt>
                <c:pt idx="17">
                  <c:v>0.6</c:v>
                </c:pt>
                <c:pt idx="18">
                  <c:v>0.4</c:v>
                </c:pt>
                <c:pt idx="19">
                  <c:v>0.8</c:v>
                </c:pt>
                <c:pt idx="20">
                  <c:v>0.6</c:v>
                </c:pt>
                <c:pt idx="21">
                  <c:v>0.5</c:v>
                </c:pt>
                <c:pt idx="22">
                  <c:v>1.1000000000000001</c:v>
                </c:pt>
                <c:pt idx="23">
                  <c:v>0.9</c:v>
                </c:pt>
                <c:pt idx="24">
                  <c:v>1</c:v>
                </c:pt>
                <c:pt idx="25">
                  <c:v>1.5</c:v>
                </c:pt>
                <c:pt idx="26">
                  <c:v>0.9</c:v>
                </c:pt>
                <c:pt idx="27">
                  <c:v>0.5</c:v>
                </c:pt>
                <c:pt idx="28">
                  <c:v>0.5</c:v>
                </c:pt>
                <c:pt idx="29">
                  <c:v>0.3</c:v>
                </c:pt>
                <c:pt idx="30">
                  <c:v>0.5</c:v>
                </c:pt>
                <c:pt idx="31">
                  <c:v>0.6</c:v>
                </c:pt>
                <c:pt idx="32">
                  <c:v>0.7</c:v>
                </c:pt>
                <c:pt idx="33">
                  <c:v>0.9</c:v>
                </c:pt>
                <c:pt idx="34">
                  <c:v>2.5</c:v>
                </c:pt>
                <c:pt idx="35">
                  <c:v>0.9</c:v>
                </c:pt>
                <c:pt idx="36">
                  <c:v>3</c:v>
                </c:pt>
                <c:pt idx="37">
                  <c:v>1.4</c:v>
                </c:pt>
                <c:pt idx="38">
                  <c:v>1.1000000000000001</c:v>
                </c:pt>
                <c:pt idx="39">
                  <c:v>1</c:v>
                </c:pt>
                <c:pt idx="40">
                  <c:v>0.6</c:v>
                </c:pt>
                <c:pt idx="41">
                  <c:v>1.3</c:v>
                </c:pt>
                <c:pt idx="42">
                  <c:v>0.8</c:v>
                </c:pt>
                <c:pt idx="43">
                  <c:v>1.4</c:v>
                </c:pt>
                <c:pt idx="44">
                  <c:v>1.2</c:v>
                </c:pt>
                <c:pt idx="45">
                  <c:v>0.6</c:v>
                </c:pt>
                <c:pt idx="46">
                  <c:v>0.6</c:v>
                </c:pt>
              </c:numCache>
            </c:numRef>
          </c:val>
        </c:ser>
        <c:dLbls>
          <c:showLegendKey val="0"/>
          <c:showVal val="0"/>
          <c:showCatName val="0"/>
          <c:showSerName val="0"/>
          <c:showPercent val="0"/>
          <c:showBubbleSize val="0"/>
        </c:dLbls>
        <c:gapWidth val="150"/>
        <c:axId val="151287160"/>
        <c:axId val="150785536"/>
      </c:barChart>
      <c:catAx>
        <c:axId val="151287160"/>
        <c:scaling>
          <c:orientation val="minMax"/>
        </c:scaling>
        <c:delete val="0"/>
        <c:axPos val="b"/>
        <c:numFmt formatCode="General" sourceLinked="0"/>
        <c:majorTickMark val="out"/>
        <c:minorTickMark val="none"/>
        <c:tickLblPos val="nextTo"/>
        <c:crossAx val="150785536"/>
        <c:crosses val="autoZero"/>
        <c:auto val="1"/>
        <c:lblAlgn val="ctr"/>
        <c:lblOffset val="100"/>
        <c:noMultiLvlLbl val="0"/>
      </c:catAx>
      <c:valAx>
        <c:axId val="150785536"/>
        <c:scaling>
          <c:orientation val="minMax"/>
        </c:scaling>
        <c:delete val="0"/>
        <c:axPos val="l"/>
        <c:majorGridlines/>
        <c:numFmt formatCode="General" sourceLinked="1"/>
        <c:majorTickMark val="out"/>
        <c:minorTickMark val="none"/>
        <c:tickLblPos val="nextTo"/>
        <c:crossAx val="151287160"/>
        <c:crosses val="autoZero"/>
        <c:crossBetween val="between"/>
      </c:valAx>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Tabelle2!$A$2:$A$25</c:f>
              <c:strCache>
                <c:ptCount val="24"/>
                <c:pt idx="0">
                  <c:v>Australia</c:v>
                </c:pt>
                <c:pt idx="1">
                  <c:v>Austria</c:v>
                </c:pt>
                <c:pt idx="2">
                  <c:v>Belgium</c:v>
                </c:pt>
                <c:pt idx="3">
                  <c:v>Canada</c:v>
                </c:pt>
                <c:pt idx="4">
                  <c:v>Denmark</c:v>
                </c:pt>
                <c:pt idx="5">
                  <c:v>Finland</c:v>
                </c:pt>
                <c:pt idx="6">
                  <c:v>France</c:v>
                </c:pt>
                <c:pt idx="7">
                  <c:v>Germany</c:v>
                </c:pt>
                <c:pt idx="8">
                  <c:v>Greece</c:v>
                </c:pt>
                <c:pt idx="9">
                  <c:v>Iceland</c:v>
                </c:pt>
                <c:pt idx="10">
                  <c:v>Ireland</c:v>
                </c:pt>
                <c:pt idx="11">
                  <c:v>Italy</c:v>
                </c:pt>
                <c:pt idx="12">
                  <c:v>Japan</c:v>
                </c:pt>
                <c:pt idx="13">
                  <c:v>Korea</c:v>
                </c:pt>
                <c:pt idx="14">
                  <c:v>Luxembourg</c:v>
                </c:pt>
                <c:pt idx="15">
                  <c:v>Netherlands</c:v>
                </c:pt>
                <c:pt idx="16">
                  <c:v>New Zealand</c:v>
                </c:pt>
                <c:pt idx="17">
                  <c:v>Norway</c:v>
                </c:pt>
                <c:pt idx="18">
                  <c:v>Portugal</c:v>
                </c:pt>
                <c:pt idx="19">
                  <c:v>Spain</c:v>
                </c:pt>
                <c:pt idx="20">
                  <c:v>Sweden</c:v>
                </c:pt>
                <c:pt idx="21">
                  <c:v>Switzerland</c:v>
                </c:pt>
                <c:pt idx="22">
                  <c:v>United Kingdom</c:v>
                </c:pt>
                <c:pt idx="23">
                  <c:v>United States</c:v>
                </c:pt>
              </c:strCache>
            </c:strRef>
          </c:cat>
          <c:val>
            <c:numRef>
              <c:f>Tabelle2!$C$2:$C$25</c:f>
              <c:numCache>
                <c:formatCode>General</c:formatCode>
                <c:ptCount val="24"/>
                <c:pt idx="0">
                  <c:v>1.6</c:v>
                </c:pt>
                <c:pt idx="1">
                  <c:v>0.6</c:v>
                </c:pt>
                <c:pt idx="2">
                  <c:v>0.7</c:v>
                </c:pt>
                <c:pt idx="3">
                  <c:v>1</c:v>
                </c:pt>
                <c:pt idx="4">
                  <c:v>0.9</c:v>
                </c:pt>
                <c:pt idx="5">
                  <c:v>0.9</c:v>
                </c:pt>
                <c:pt idx="6">
                  <c:v>1.1000000000000001</c:v>
                </c:pt>
                <c:pt idx="7">
                  <c:v>0.6</c:v>
                </c:pt>
                <c:pt idx="8">
                  <c:v>0.7</c:v>
                </c:pt>
                <c:pt idx="9">
                  <c:v>0.3</c:v>
                </c:pt>
                <c:pt idx="10">
                  <c:v>0.4</c:v>
                </c:pt>
                <c:pt idx="11">
                  <c:v>0.5</c:v>
                </c:pt>
                <c:pt idx="12">
                  <c:v>1.1000000000000001</c:v>
                </c:pt>
                <c:pt idx="13">
                  <c:v>1.1000000000000001</c:v>
                </c:pt>
                <c:pt idx="14">
                  <c:v>0.8</c:v>
                </c:pt>
                <c:pt idx="15">
                  <c:v>0.6</c:v>
                </c:pt>
                <c:pt idx="16">
                  <c:v>0.5</c:v>
                </c:pt>
                <c:pt idx="17">
                  <c:v>0.9</c:v>
                </c:pt>
                <c:pt idx="18">
                  <c:v>0.2</c:v>
                </c:pt>
                <c:pt idx="19">
                  <c:v>0.7</c:v>
                </c:pt>
                <c:pt idx="20">
                  <c:v>0.7</c:v>
                </c:pt>
                <c:pt idx="21">
                  <c:v>1.4</c:v>
                </c:pt>
                <c:pt idx="22">
                  <c:v>0.6</c:v>
                </c:pt>
                <c:pt idx="23">
                  <c:v>0.6</c:v>
                </c:pt>
              </c:numCache>
            </c:numRef>
          </c:val>
        </c:ser>
        <c:dLbls>
          <c:showLegendKey val="0"/>
          <c:showVal val="0"/>
          <c:showCatName val="0"/>
          <c:showSerName val="0"/>
          <c:showPercent val="0"/>
          <c:showBubbleSize val="0"/>
        </c:dLbls>
        <c:gapWidth val="150"/>
        <c:axId val="150787104"/>
        <c:axId val="256240032"/>
      </c:barChart>
      <c:catAx>
        <c:axId val="150787104"/>
        <c:scaling>
          <c:orientation val="minMax"/>
        </c:scaling>
        <c:delete val="0"/>
        <c:axPos val="b"/>
        <c:numFmt formatCode="General" sourceLinked="0"/>
        <c:majorTickMark val="out"/>
        <c:minorTickMark val="none"/>
        <c:tickLblPos val="nextTo"/>
        <c:crossAx val="256240032"/>
        <c:crosses val="autoZero"/>
        <c:auto val="1"/>
        <c:lblAlgn val="ctr"/>
        <c:lblOffset val="100"/>
        <c:noMultiLvlLbl val="0"/>
      </c:catAx>
      <c:valAx>
        <c:axId val="256240032"/>
        <c:scaling>
          <c:orientation val="minMax"/>
        </c:scaling>
        <c:delete val="0"/>
        <c:axPos val="l"/>
        <c:majorGridlines/>
        <c:numFmt formatCode="General" sourceLinked="1"/>
        <c:majorTickMark val="out"/>
        <c:minorTickMark val="none"/>
        <c:tickLblPos val="nextTo"/>
        <c:crossAx val="150787104"/>
        <c:crosses val="autoZero"/>
        <c:crossBetween val="between"/>
      </c:valAx>
    </c:plotArea>
    <c:plotVisOnly val="1"/>
    <c:dispBlanksAs val="gap"/>
    <c:showDLblsOverMax val="0"/>
  </c:chart>
  <c:spPr>
    <a:solidFill>
      <a:schemeClr val="bg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A6A61-5CCC-F445-95A9-C28226E9192C}" type="datetimeFigureOut">
              <a:rPr lang="en-US" smtClean="0"/>
              <a:pPr/>
              <a:t>1/18/2016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8D0ED1-E647-C249-A6C8-87A28EA61C51}" type="slidenum">
              <a:rPr lang="en-US" smtClean="0"/>
              <a:pPr/>
              <a:t>‹#›</a:t>
            </a:fld>
            <a:endParaRPr lang="en-US"/>
          </a:p>
        </p:txBody>
      </p:sp>
    </p:spTree>
    <p:extLst>
      <p:ext uri="{BB962C8B-B14F-4D97-AF65-F5344CB8AC3E}">
        <p14:creationId xmlns:p14="http://schemas.microsoft.com/office/powerpoint/2010/main" val="12509487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a political scientist. A</a:t>
            </a:r>
            <a:r>
              <a:rPr lang="en-US" baseline="0" dirty="0" smtClean="0"/>
              <a:t> lot of my research has been on how governments deal with long-term issues.</a:t>
            </a:r>
          </a:p>
          <a:p>
            <a:endParaRPr lang="en-US" baseline="0" dirty="0" smtClean="0"/>
          </a:p>
          <a:p>
            <a:r>
              <a:rPr lang="en-US" baseline="0" dirty="0" smtClean="0"/>
              <a:t>Especially interested in how and when democratic governments </a:t>
            </a:r>
            <a:r>
              <a:rPr lang="en-US" baseline="0" dirty="0" err="1" smtClean="0"/>
              <a:t>ares</a:t>
            </a:r>
            <a:r>
              <a:rPr lang="en-US" baseline="0" dirty="0" smtClean="0"/>
              <a:t> willing and able to invest in the long term at short term cost. Pain today for gain tomorrow.</a:t>
            </a:r>
          </a:p>
          <a:p>
            <a:endParaRPr lang="en-US" baseline="0" dirty="0" smtClean="0"/>
          </a:p>
          <a:p>
            <a:r>
              <a:rPr lang="en-US" baseline="0" dirty="0" smtClean="0"/>
              <a:t>I’m not an expert on transportation policy. But what I hope to do today is to think somewhat conceptually about the politics of investing in the future – to think with you about why this is an especially difficult thing to do politically; to think about conditions that are more favorable to doing it; and to suggest a few hunches about how what we know in general about the politics of the long term might apply to investments in transportation infrastructure.</a:t>
            </a:r>
          </a:p>
          <a:p>
            <a:endParaRPr lang="en-US" baseline="0" dirty="0" smtClean="0"/>
          </a:p>
          <a:p>
            <a:r>
              <a:rPr lang="en-US" baseline="0" dirty="0" smtClean="0"/>
              <a:t>As I do so, I’ll be drawing some on my own work in this area, but also much more broadly on what social science – including studies of public policy and of cognitive psychology have to tell us.</a:t>
            </a:r>
          </a:p>
        </p:txBody>
      </p:sp>
      <p:sp>
        <p:nvSpPr>
          <p:cNvPr id="4" name="Slide Number Placeholder 3"/>
          <p:cNvSpPr>
            <a:spLocks noGrp="1"/>
          </p:cNvSpPr>
          <p:nvPr>
            <p:ph type="sldNum" sz="quarter" idx="10"/>
          </p:nvPr>
        </p:nvSpPr>
        <p:spPr/>
        <p:txBody>
          <a:bodyPr/>
          <a:lstStyle/>
          <a:p>
            <a:fld id="{698D0ED1-E647-C249-A6C8-87A28EA61C51}" type="slidenum">
              <a:rPr lang="en-US" smtClean="0"/>
              <a:pPr/>
              <a:t>2</a:t>
            </a:fld>
            <a:endParaRPr lang="en-US"/>
          </a:p>
        </p:txBody>
      </p:sp>
    </p:spTree>
    <p:extLst>
      <p:ext uri="{BB962C8B-B14F-4D97-AF65-F5344CB8AC3E}">
        <p14:creationId xmlns:p14="http://schemas.microsoft.com/office/powerpoint/2010/main" val="83326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is this hard?</a:t>
            </a:r>
          </a:p>
          <a:p>
            <a:endParaRPr lang="en-US" dirty="0" smtClean="0"/>
          </a:p>
          <a:p>
            <a:r>
              <a:rPr lang="en-US" dirty="0" smtClean="0"/>
              <a:t>Most of you know about the Walter </a:t>
            </a:r>
            <a:r>
              <a:rPr lang="en-US" dirty="0" err="1" smtClean="0"/>
              <a:t>Mischel’s</a:t>
            </a:r>
            <a:r>
              <a:rPr lang="en-US" dirty="0" smtClean="0"/>
              <a:t> famous</a:t>
            </a:r>
            <a:r>
              <a:rPr lang="en-US" baseline="0" dirty="0" smtClean="0"/>
              <a:t> marshmallow experiments of the 1960s and 1970s – to see why some children can defer gratification while others can’t. Would they eat one marshmallow right away rather than wait for 2?</a:t>
            </a:r>
            <a:endParaRPr lang="en-US" dirty="0" smtClean="0"/>
          </a:p>
          <a:p>
            <a:endParaRPr lang="en-US" dirty="0" smtClean="0"/>
          </a:p>
          <a:p>
            <a:r>
              <a:rPr lang="en-US" dirty="0" smtClean="0"/>
              <a:t>We might</a:t>
            </a:r>
            <a:r>
              <a:rPr lang="en-US" baseline="0" dirty="0" smtClean="0"/>
              <a:t> think that the main reason why societies find it  difficult to invest in the future is an inability to defer gratification – pure impatience or time preferences. We just want our marshmallow now. </a:t>
            </a:r>
          </a:p>
          <a:p>
            <a:endParaRPr lang="en-US" baseline="0" dirty="0" smtClean="0"/>
          </a:p>
          <a:p>
            <a:r>
              <a:rPr lang="en-US" baseline="0" dirty="0" smtClean="0"/>
              <a:t>This may play some role, How patient we are may play an important role in individual life choices and outcomes. But I’m going to suggest that this isn’t really the key thing when it comes to the politics of the long term.</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11</a:t>
            </a:fld>
            <a:endParaRPr lang="en-US"/>
          </a:p>
        </p:txBody>
      </p:sp>
    </p:spTree>
    <p:extLst>
      <p:ext uri="{BB962C8B-B14F-4D97-AF65-F5344CB8AC3E}">
        <p14:creationId xmlns:p14="http://schemas.microsoft.com/office/powerpoint/2010/main" val="3647525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think about this first challenge</a:t>
            </a:r>
            <a:r>
              <a:rPr lang="en-US" baseline="0" dirty="0" smtClean="0"/>
              <a:t> – one of information. </a:t>
            </a:r>
            <a:r>
              <a:rPr lang="en-US" dirty="0" smtClean="0"/>
              <a:t>Here’s the basic idea. It’s….</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13</a:t>
            </a:fld>
            <a:endParaRPr lang="en-US"/>
          </a:p>
        </p:txBody>
      </p:sp>
    </p:spTree>
    <p:extLst>
      <p:ext uri="{BB962C8B-B14F-4D97-AF65-F5344CB8AC3E}">
        <p14:creationId xmlns:p14="http://schemas.microsoft.com/office/powerpoint/2010/main" val="2347954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true even for experts.</a:t>
            </a:r>
          </a:p>
          <a:p>
            <a:endParaRPr lang="en-US" dirty="0" smtClean="0"/>
          </a:p>
          <a:p>
            <a:r>
              <a:rPr lang="en-US" dirty="0" smtClean="0"/>
              <a:t>Much</a:t>
            </a:r>
            <a:r>
              <a:rPr lang="en-US" baseline="0" dirty="0" smtClean="0"/>
              <a:t> more so for voters.</a:t>
            </a:r>
          </a:p>
          <a:p>
            <a:endParaRPr lang="en-US" baseline="0" dirty="0" smtClean="0"/>
          </a:p>
          <a:p>
            <a:r>
              <a:rPr lang="en-US" baseline="0" dirty="0" smtClean="0"/>
              <a:t>Basic idea underlying models of economic voting.</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17</a:t>
            </a:fld>
            <a:endParaRPr lang="en-US"/>
          </a:p>
        </p:txBody>
      </p:sp>
    </p:spTree>
    <p:extLst>
      <p:ext uri="{BB962C8B-B14F-4D97-AF65-F5344CB8AC3E}">
        <p14:creationId xmlns:p14="http://schemas.microsoft.com/office/powerpoint/2010/main" val="279057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example to illustrate. A group of scholars looked back at how well the Social Security actuaries did in forecasting the future financial state of the program. </a:t>
            </a:r>
          </a:p>
          <a:p>
            <a:endParaRPr lang="en-US" baseline="0" dirty="0" smtClean="0"/>
          </a:p>
          <a:p>
            <a:r>
              <a:rPr lang="en-US" baseline="0" dirty="0" smtClean="0"/>
              <a:t>The dots, and the line smoothing across them, shows the forecasting errors made in each year’s actuarial report. </a:t>
            </a:r>
          </a:p>
          <a:p>
            <a:endParaRPr lang="en-US" baseline="0" dirty="0" smtClean="0"/>
          </a:p>
          <a:p>
            <a:r>
              <a:rPr lang="en-US" baseline="0" dirty="0" smtClean="0"/>
              <a:t>1 away, the errors are small. 2 years away, they get bigger. Beyond about 3 or 4 years, they are seriously overstating </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18</a:t>
            </a:fld>
            <a:endParaRPr lang="en-US"/>
          </a:p>
        </p:txBody>
      </p:sp>
    </p:spTree>
    <p:extLst>
      <p:ext uri="{BB962C8B-B14F-4D97-AF65-F5344CB8AC3E}">
        <p14:creationId xmlns:p14="http://schemas.microsoft.com/office/powerpoint/2010/main" val="301030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19</a:t>
            </a:fld>
            <a:endParaRPr lang="en-US"/>
          </a:p>
        </p:txBody>
      </p:sp>
    </p:spTree>
    <p:extLst>
      <p:ext uri="{BB962C8B-B14F-4D97-AF65-F5344CB8AC3E}">
        <p14:creationId xmlns:p14="http://schemas.microsoft.com/office/powerpoint/2010/main" val="3299837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this creates a </a:t>
            </a:r>
            <a:r>
              <a:rPr lang="en-US" b="1" baseline="0" dirty="0" smtClean="0"/>
              <a:t>political </a:t>
            </a:r>
            <a:r>
              <a:rPr lang="en-US" b="0" baseline="0" dirty="0" smtClean="0"/>
              <a:t>problem for elected officials. Maybe investment will be much better over the long run. But voters</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20</a:t>
            </a:fld>
            <a:endParaRPr lang="en-US"/>
          </a:p>
        </p:txBody>
      </p:sp>
    </p:spTree>
    <p:extLst>
      <p:ext uri="{BB962C8B-B14F-4D97-AF65-F5344CB8AC3E}">
        <p14:creationId xmlns:p14="http://schemas.microsoft.com/office/powerpoint/2010/main" val="1897434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Affects both ordinary</a:t>
            </a:r>
            <a:r>
              <a:rPr lang="en-US" baseline="0" dirty="0" smtClean="0"/>
              <a:t> citizens and politicians themselves.</a:t>
            </a:r>
          </a:p>
          <a:p>
            <a:endParaRPr lang="en-US" baseline="0" dirty="0" smtClean="0"/>
          </a:p>
          <a:p>
            <a:r>
              <a:rPr lang="en-US" baseline="0" dirty="0" smtClean="0"/>
              <a:t>I want to focus on ordinary citizens</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21</a:t>
            </a:fld>
            <a:endParaRPr lang="en-US"/>
          </a:p>
        </p:txBody>
      </p:sp>
    </p:spTree>
    <p:extLst>
      <p:ext uri="{BB962C8B-B14F-4D97-AF65-F5344CB8AC3E}">
        <p14:creationId xmlns:p14="http://schemas.microsoft.com/office/powerpoint/2010/main" val="1165858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this taps into a fundamental</a:t>
            </a:r>
            <a:r>
              <a:rPr lang="en-US" baseline="0" dirty="0" smtClean="0"/>
              <a:t> feature of human </a:t>
            </a:r>
            <a:r>
              <a:rPr lang="en-US" baseline="0" dirty="0" err="1" smtClean="0"/>
              <a:t>pyschology</a:t>
            </a:r>
            <a:r>
              <a:rPr lang="en-US" baseline="0" dirty="0" smtClean="0"/>
              <a:t>.</a:t>
            </a:r>
            <a:r>
              <a:rPr lang="en-US" dirty="0" smtClean="0"/>
              <a:t> Later studies of the marshmallow dynamic showed that kids who were given reason to </a:t>
            </a:r>
            <a:r>
              <a:rPr lang="en-US" i="1" dirty="0" smtClean="0"/>
              <a:t>trust </a:t>
            </a:r>
            <a:r>
              <a:rPr lang="en-US" i="0" u="none" dirty="0" smtClean="0"/>
              <a:t>the</a:t>
            </a:r>
            <a:r>
              <a:rPr lang="en-US" i="0" u="none" baseline="0" dirty="0" smtClean="0"/>
              <a:t> reliability of the adult promising them the second marshmallow were much more willing to wait for it.</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22</a:t>
            </a:fld>
            <a:endParaRPr lang="en-US"/>
          </a:p>
        </p:txBody>
      </p:sp>
    </p:spTree>
    <p:extLst>
      <p:ext uri="{BB962C8B-B14F-4D97-AF65-F5344CB8AC3E}">
        <p14:creationId xmlns:p14="http://schemas.microsoft.com/office/powerpoint/2010/main" val="3647525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it appears that political uncertainty – or trust – played a major role in Metro Vancouver voters’ recent rejection of a big investment in transit infrastructure.</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23</a:t>
            </a:fld>
            <a:endParaRPr lang="en-US"/>
          </a:p>
        </p:txBody>
      </p:sp>
    </p:spTree>
    <p:extLst>
      <p:ext uri="{BB962C8B-B14F-4D97-AF65-F5344CB8AC3E}">
        <p14:creationId xmlns:p14="http://schemas.microsoft.com/office/powerpoint/2010/main" val="2620525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the comments under news stories is not normally an edifying experience.</a:t>
            </a:r>
            <a:r>
              <a:rPr lang="en-US" baseline="0" dirty="0" smtClean="0"/>
              <a:t> But setting that aside, here are the first three comments under this story in the Surrey Leader.</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25</a:t>
            </a:fld>
            <a:endParaRPr lang="en-US"/>
          </a:p>
        </p:txBody>
      </p:sp>
    </p:spTree>
    <p:extLst>
      <p:ext uri="{BB962C8B-B14F-4D97-AF65-F5344CB8AC3E}">
        <p14:creationId xmlns:p14="http://schemas.microsoft.com/office/powerpoint/2010/main" val="285695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I say, I study how and when elected governments look beyond the</a:t>
            </a:r>
            <a:r>
              <a:rPr lang="en-US" baseline="0" dirty="0" smtClean="0"/>
              <a:t> next election to </a:t>
            </a:r>
            <a:r>
              <a:rPr lang="en-US" dirty="0" smtClean="0"/>
              <a:t> invest in the long term.</a:t>
            </a:r>
          </a:p>
          <a:p>
            <a:endParaRPr lang="en-US" dirty="0" smtClean="0"/>
          </a:p>
          <a:p>
            <a:r>
              <a:rPr lang="en-US" dirty="0" smtClean="0"/>
              <a:t>When I tell people this, it’s often like I’m telling them I study unicorns.</a:t>
            </a:r>
          </a:p>
          <a:p>
            <a:endParaRPr lang="en-US" dirty="0" smtClean="0"/>
          </a:p>
          <a:p>
            <a:r>
              <a:rPr lang="en-US" dirty="0" smtClean="0"/>
              <a:t>The</a:t>
            </a:r>
            <a:r>
              <a:rPr lang="en-US" baseline="0" dirty="0" smtClean="0"/>
              <a:t> most common response is: do they? Do elected officials ever look after the long term? Aren’t they always just focused on winning reelection in the short term? Giving voters tax cuts and other goodies in the here and now?</a:t>
            </a:r>
          </a:p>
          <a:p>
            <a:endParaRPr lang="en-US" baseline="0" dirty="0" smtClean="0"/>
          </a:p>
          <a:p>
            <a:r>
              <a:rPr lang="en-US" baseline="0" dirty="0" smtClean="0"/>
              <a:t>Well, there is certainly a bias toward the short run. But the policy landscape is by no means one of uniform short-termism. What we see instead is </a:t>
            </a:r>
            <a:r>
              <a:rPr lang="en-US" i="1" baseline="0" dirty="0" smtClean="0"/>
              <a:t>variation. </a:t>
            </a:r>
          </a:p>
          <a:p>
            <a:endParaRPr lang="en-US" i="1" baseline="0" dirty="0" smtClean="0"/>
          </a:p>
          <a:p>
            <a:r>
              <a:rPr lang="en-US" i="0" baseline="0" dirty="0" smtClean="0"/>
              <a:t>We can take a brief look across that policy landscape to get a very rough sense of that variation. </a:t>
            </a:r>
          </a:p>
          <a:p>
            <a:endParaRPr lang="en-US" i="0" baseline="0" dirty="0" smtClean="0"/>
          </a:p>
          <a:p>
            <a:r>
              <a:rPr lang="en-US" dirty="0" smtClean="0"/>
              <a:t>Take fiscal policy, for instance.</a:t>
            </a:r>
            <a:r>
              <a:rPr lang="en-US" baseline="0" dirty="0" smtClean="0"/>
              <a:t> Are governments accumulating large debts to pass on to future generations, or imposing sacrifice to pay down those debts?</a:t>
            </a:r>
          </a:p>
          <a:p>
            <a:endParaRPr lang="en-US" baseline="0" dirty="0" smtClean="0"/>
          </a:p>
          <a:p>
            <a:endParaRPr lang="en-US" i="0" dirty="0" smtClean="0"/>
          </a:p>
        </p:txBody>
      </p:sp>
      <p:sp>
        <p:nvSpPr>
          <p:cNvPr id="4" name="Slide Number Placeholder 3"/>
          <p:cNvSpPr>
            <a:spLocks noGrp="1"/>
          </p:cNvSpPr>
          <p:nvPr>
            <p:ph type="sldNum" sz="quarter" idx="10"/>
          </p:nvPr>
        </p:nvSpPr>
        <p:spPr/>
        <p:txBody>
          <a:bodyPr/>
          <a:lstStyle/>
          <a:p>
            <a:fld id="{698D0ED1-E647-C249-A6C8-87A28EA61C51}" type="slidenum">
              <a:rPr lang="en-US" smtClean="0"/>
              <a:pPr/>
              <a:t>3</a:t>
            </a:fld>
            <a:endParaRPr lang="en-US"/>
          </a:p>
        </p:txBody>
      </p:sp>
    </p:spTree>
    <p:extLst>
      <p:ext uri="{BB962C8B-B14F-4D97-AF65-F5344CB8AC3E}">
        <p14:creationId xmlns:p14="http://schemas.microsoft.com/office/powerpoint/2010/main" val="2005395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some experimental</a:t>
            </a:r>
            <a:r>
              <a:rPr lang="en-US" baseline="0" dirty="0" smtClean="0"/>
              <a:t> evidence bearing on the point. My collaborator, Scott Matthews, and I told a large group of U.S. subjects about a policy proposal to shore up the Social Security system. </a:t>
            </a:r>
          </a:p>
          <a:p>
            <a:endParaRPr lang="en-US" baseline="0" dirty="0" smtClean="0"/>
          </a:p>
          <a:p>
            <a:r>
              <a:rPr lang="en-US" dirty="0" smtClean="0"/>
              <a:t>And we randomized  randomly assigning them to version</a:t>
            </a:r>
            <a:r>
              <a:rPr lang="en-US" baseline="0" dirty="0" smtClean="0"/>
              <a:t>s of the choice that differed in the distance in time at which the benefits would be delivered.</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28</a:t>
            </a:fld>
            <a:endParaRPr lang="en-US"/>
          </a:p>
        </p:txBody>
      </p:sp>
    </p:spTree>
    <p:extLst>
      <p:ext uri="{BB962C8B-B14F-4D97-AF65-F5344CB8AC3E}">
        <p14:creationId xmlns:p14="http://schemas.microsoft.com/office/powerpoint/2010/main" val="2703540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piece of the evidence we present on this pint.</a:t>
            </a:r>
          </a:p>
          <a:p>
            <a:endParaRPr lang="en-US" baseline="0" dirty="0" smtClean="0"/>
          </a:p>
          <a:p>
            <a:r>
              <a:rPr lang="en-US" baseline="0" dirty="0" smtClean="0"/>
              <a:t>Among those with low trust in government, delaying the benefits 40 years reduces support. But among those with high trust in government, no effect.</a:t>
            </a:r>
          </a:p>
          <a:p>
            <a:endParaRPr lang="en-US" baseline="0" dirty="0" smtClean="0"/>
          </a:p>
          <a:p>
            <a:r>
              <a:rPr lang="en-US" baseline="0" dirty="0" smtClean="0"/>
              <a:t>It’s not that people are fundamentally unwilling to pay now for benefits later. It’s that they often don’t trust that if they do pay now, they’ll actually get the benefits later. </a:t>
            </a:r>
          </a:p>
          <a:p>
            <a:endParaRPr lang="en-US" baseline="0" dirty="0" smtClean="0"/>
          </a:p>
          <a:p>
            <a:r>
              <a:rPr lang="en-US" baseline="0" dirty="0" smtClean="0"/>
              <a:t>A number of other studies have found that people’s willingness to pay for public goods depends on their trust in govt.</a:t>
            </a:r>
          </a:p>
          <a:p>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29</a:t>
            </a:fld>
            <a:endParaRPr lang="en-US"/>
          </a:p>
        </p:txBody>
      </p:sp>
    </p:spTree>
    <p:extLst>
      <p:ext uri="{BB962C8B-B14F-4D97-AF65-F5344CB8AC3E}">
        <p14:creationId xmlns:p14="http://schemas.microsoft.com/office/powerpoint/2010/main" val="3646113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Opponents of building a new runway at Heathrow</a:t>
            </a:r>
            <a:r>
              <a:rPr lang="en-US" baseline="0" dirty="0" smtClean="0"/>
              <a:t> airport.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Or the local shop owners along</a:t>
            </a:r>
            <a:r>
              <a:rPr lang="en-US" baseline="0" dirty="0" smtClean="0"/>
              <a:t> </a:t>
            </a:r>
            <a:r>
              <a:rPr lang="en-US" baseline="0" dirty="0" err="1" smtClean="0"/>
              <a:t>Cambie</a:t>
            </a:r>
            <a:r>
              <a:rPr lang="en-US" baseline="0" dirty="0" smtClean="0"/>
              <a:t> Street in Vancouver who suffered when the Canada line was built.</a:t>
            </a:r>
            <a:endParaRPr lang="en-US" dirty="0" smtClean="0"/>
          </a:p>
          <a:p>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31</a:t>
            </a:fld>
            <a:endParaRPr lang="en-US"/>
          </a:p>
        </p:txBody>
      </p:sp>
    </p:spTree>
    <p:extLst>
      <p:ext uri="{BB962C8B-B14F-4D97-AF65-F5344CB8AC3E}">
        <p14:creationId xmlns:p14="http://schemas.microsoft.com/office/powerpoint/2010/main" val="3987517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countless studies of the politics of public policy.</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32</a:t>
            </a:fld>
            <a:endParaRPr lang="en-US"/>
          </a:p>
        </p:txBody>
      </p:sp>
    </p:spTree>
    <p:extLst>
      <p:ext uri="{BB962C8B-B14F-4D97-AF65-F5344CB8AC3E}">
        <p14:creationId xmlns:p14="http://schemas.microsoft.com/office/powerpoint/2010/main" val="1710336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can play</a:t>
            </a:r>
            <a:r>
              <a:rPr lang="en-US" baseline="0" dirty="0" smtClean="0"/>
              <a:t> </a:t>
            </a:r>
            <a:r>
              <a:rPr lang="en-US" dirty="0" smtClean="0"/>
              <a:t>out in a  couple of different ways,</a:t>
            </a:r>
            <a:r>
              <a:rPr lang="en-US" baseline="0" dirty="0" smtClean="0"/>
              <a:t> </a:t>
            </a:r>
            <a:r>
              <a:rPr lang="en-US" baseline="0" dirty="0" err="1" smtClean="0"/>
              <a:t>depenidng</a:t>
            </a:r>
            <a:r>
              <a:rPr lang="en-US" baseline="0" dirty="0" smtClean="0"/>
              <a:t> on the kind of long-term project.</a:t>
            </a:r>
          </a:p>
          <a:p>
            <a:endParaRPr lang="en-US" baseline="0" dirty="0" smtClean="0"/>
          </a:p>
          <a:p>
            <a:r>
              <a:rPr lang="en-US" baseline="0" dirty="0" smtClean="0"/>
              <a:t>Type 1 is an investment that is also redistributive:</a:t>
            </a:r>
          </a:p>
          <a:p>
            <a:endParaRPr lang="en-US" baseline="0" dirty="0" smtClean="0"/>
          </a:p>
          <a:p>
            <a:r>
              <a:rPr lang="en-US" baseline="0" dirty="0" smtClean="0"/>
              <a:t>e.g., the costs are paid by industry, the benefits are enjoyed by everyone. </a:t>
            </a:r>
          </a:p>
          <a:p>
            <a:endParaRPr lang="en-US" baseline="0" dirty="0" smtClean="0"/>
          </a:p>
          <a:p>
            <a:r>
              <a:rPr lang="en-US" baseline="0" dirty="0" smtClean="0"/>
              <a:t>e.g.,  the costs are paid by the folks living next to Heathrow, the benefits broadly enjoyed.</a:t>
            </a:r>
          </a:p>
          <a:p>
            <a:endParaRPr lang="en-US" baseline="0" dirty="0" smtClean="0"/>
          </a:p>
          <a:p>
            <a:endParaRPr lang="en-US" baseline="0" dirty="0" smtClean="0"/>
          </a:p>
          <a:p>
            <a:r>
              <a:rPr lang="en-US" baseline="0" dirty="0" smtClean="0"/>
              <a:t>Type 2 is more of a straight intertemporal tradeoff: </a:t>
            </a:r>
          </a:p>
          <a:p>
            <a:endParaRPr lang="en-US" baseline="0" dirty="0" smtClean="0"/>
          </a:p>
          <a:p>
            <a:r>
              <a:rPr lang="en-US" baseline="0" dirty="0" smtClean="0"/>
              <a:t>e.g., </a:t>
            </a:r>
            <a:r>
              <a:rPr lang="en-US" u="sng" baseline="0" dirty="0" smtClean="0"/>
              <a:t>workers</a:t>
            </a:r>
            <a:r>
              <a:rPr lang="en-US" baseline="0" dirty="0" smtClean="0"/>
              <a:t> pay more to make the pension system more solvent</a:t>
            </a:r>
          </a:p>
          <a:p>
            <a:endParaRPr lang="en-US" baseline="0" dirty="0" smtClean="0"/>
          </a:p>
          <a:p>
            <a:r>
              <a:rPr lang="en-US" baseline="0" dirty="0" smtClean="0"/>
              <a:t>e.g., users of infrastructure pay more to improve that infrastructure.</a:t>
            </a:r>
          </a:p>
          <a:p>
            <a:endParaRPr lang="en-US" baseline="0" dirty="0" smtClean="0"/>
          </a:p>
          <a:p>
            <a:r>
              <a:rPr lang="en-US" baseline="0" dirty="0" smtClean="0"/>
              <a:t>But there can still be jostling over whether the costs should be distributed differently. Maybe higher-income households should pay more. Maybe it should be </a:t>
            </a:r>
            <a:r>
              <a:rPr lang="en-US" baseline="0" dirty="0" err="1" smtClean="0"/>
              <a:t>axpayers</a:t>
            </a:r>
            <a:r>
              <a:rPr lang="en-US" baseline="0" dirty="0" smtClean="0"/>
              <a:t>, not users, etc..</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33</a:t>
            </a:fld>
            <a:endParaRPr lang="en-US"/>
          </a:p>
        </p:txBody>
      </p:sp>
    </p:spTree>
    <p:extLst>
      <p:ext uri="{BB962C8B-B14F-4D97-AF65-F5344CB8AC3E}">
        <p14:creationId xmlns:p14="http://schemas.microsoft.com/office/powerpoint/2010/main" val="3210413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Lessons from political science and cognitive</a:t>
            </a:r>
            <a:r>
              <a:rPr lang="en-US" baseline="0" dirty="0" smtClean="0"/>
              <a:t> psychology.</a:t>
            </a:r>
          </a:p>
          <a:p>
            <a:endParaRPr lang="en-US" baseline="0" dirty="0" smtClean="0"/>
          </a:p>
          <a:p>
            <a:r>
              <a:rPr lang="en-US" baseline="0" dirty="0" smtClean="0"/>
              <a:t>Early indicators: </a:t>
            </a:r>
          </a:p>
          <a:p>
            <a:endParaRPr lang="en-US" baseline="0" dirty="0" smtClean="0"/>
          </a:p>
          <a:p>
            <a:r>
              <a:rPr lang="en-US" baseline="0" dirty="0" smtClean="0"/>
              <a:t>Framing examples: Social Security reform; </a:t>
            </a:r>
            <a:r>
              <a:rPr lang="en-US" baseline="0" dirty="0" err="1" smtClean="0"/>
              <a:t>Obamacare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35</a:t>
            </a:fld>
            <a:endParaRPr lang="en-US"/>
          </a:p>
        </p:txBody>
      </p:sp>
    </p:spTree>
    <p:extLst>
      <p:ext uri="{BB962C8B-B14F-4D97-AF65-F5344CB8AC3E}">
        <p14:creationId xmlns:p14="http://schemas.microsoft.com/office/powerpoint/2010/main" val="1565896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36</a:t>
            </a:fld>
            <a:endParaRPr lang="en-US"/>
          </a:p>
        </p:txBody>
      </p:sp>
    </p:spTree>
    <p:extLst>
      <p:ext uri="{BB962C8B-B14F-4D97-AF65-F5344CB8AC3E}">
        <p14:creationId xmlns:p14="http://schemas.microsoft.com/office/powerpoint/2010/main" val="1897434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infrastructure</a:t>
            </a:r>
            <a:r>
              <a:rPr lang="en-US" baseline="0" dirty="0" smtClean="0"/>
              <a:t> investment can probably be very plausibly framed in these terms.</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37</a:t>
            </a:fld>
            <a:endParaRPr lang="en-US"/>
          </a:p>
        </p:txBody>
      </p:sp>
    </p:spTree>
    <p:extLst>
      <p:ext uri="{BB962C8B-B14F-4D97-AF65-F5344CB8AC3E}">
        <p14:creationId xmlns:p14="http://schemas.microsoft.com/office/powerpoint/2010/main" val="924562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a:t>
            </a:r>
            <a:r>
              <a:rPr lang="en-US" baseline="0" dirty="0" smtClean="0"/>
              <a:t> of agenda-setting.</a:t>
            </a:r>
          </a:p>
          <a:p>
            <a:endParaRPr lang="en-US" baseline="0" dirty="0" smtClean="0"/>
          </a:p>
          <a:p>
            <a:r>
              <a:rPr lang="en-US" baseline="0" dirty="0" smtClean="0"/>
              <a:t>Focusing events – dramatic events or crises that concentrate attention on a policy problem. A plane crash, a nuclear plant crisis, </a:t>
            </a:r>
            <a:r>
              <a:rPr lang="en-US" baseline="0" smtClean="0"/>
              <a:t>unusual weather.</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38</a:t>
            </a:fld>
            <a:endParaRPr lang="en-US"/>
          </a:p>
        </p:txBody>
      </p:sp>
    </p:spTree>
    <p:extLst>
      <p:ext uri="{BB962C8B-B14F-4D97-AF65-F5344CB8AC3E}">
        <p14:creationId xmlns:p14="http://schemas.microsoft.com/office/powerpoint/2010/main" val="1565896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Allocation of responsibility:</a:t>
            </a:r>
            <a:r>
              <a:rPr lang="en-US" baseline="0" dirty="0" smtClean="0"/>
              <a:t> long-term investments have to be </a:t>
            </a:r>
            <a:r>
              <a:rPr lang="en-US" b="1" i="0" baseline="0" dirty="0" smtClean="0"/>
              <a:t>implemented </a:t>
            </a:r>
            <a:r>
              <a:rPr lang="en-US" b="0" i="0" baseline="0" dirty="0" smtClean="0"/>
              <a:t>by someone. Someone has to </a:t>
            </a:r>
            <a:r>
              <a:rPr lang="en-US" b="1" i="0" baseline="0" dirty="0" smtClean="0"/>
              <a:t>manage the resources and carry out the investment. </a:t>
            </a:r>
            <a:endParaRPr lang="en-US" b="0" i="0" baseline="0" dirty="0" smtClean="0"/>
          </a:p>
          <a:p>
            <a:endParaRPr lang="en-US" b="0" i="0" baseline="0" dirty="0" smtClean="0"/>
          </a:p>
          <a:p>
            <a:r>
              <a:rPr lang="en-US" b="0" i="0" baseline="0" dirty="0" smtClean="0"/>
              <a:t>WHO THAT WILL BE MAY BE QUITE IMPORTANT.</a:t>
            </a:r>
            <a:endParaRPr lang="en-US" baseline="0" dirty="0" smtClean="0"/>
          </a:p>
          <a:p>
            <a:endParaRPr lang="en-US" baseline="0" dirty="0" smtClean="0"/>
          </a:p>
          <a:p>
            <a:endParaRPr lang="en-US" baseline="0" dirty="0" smtClean="0"/>
          </a:p>
          <a:p>
            <a:r>
              <a:rPr lang="en-US" baseline="0" dirty="0" smtClean="0"/>
              <a:t>- We see examples like transit referendum in Metro Vancouver where it looks like the trustworthiness of those responsible had an effect. But that doesn’t tell us that this is something that can be changed. So experimental evidence helps here.</a:t>
            </a:r>
          </a:p>
          <a:p>
            <a:endParaRPr lang="en-US" baseline="0" dirty="0" smtClean="0"/>
          </a:p>
          <a:p>
            <a:r>
              <a:rPr lang="en-US" baseline="0" dirty="0" smtClean="0"/>
              <a:t>Suggests maybe the Metro Vancouver mayors’ mistake was that they should first have reformed or burnished the image of </a:t>
            </a:r>
            <a:r>
              <a:rPr lang="en-US" baseline="0" dirty="0" err="1" smtClean="0"/>
              <a:t>Translink</a:t>
            </a:r>
            <a:r>
              <a:rPr lang="en-US" baseline="0" dirty="0" smtClean="0"/>
              <a:t> </a:t>
            </a:r>
            <a:r>
              <a:rPr lang="en-US" i="1" baseline="0" dirty="0" smtClean="0"/>
              <a:t>before </a:t>
            </a:r>
            <a:r>
              <a:rPr lang="en-US" i="0" baseline="0" dirty="0" smtClean="0"/>
              <a:t>asking voters for sacrifice</a:t>
            </a:r>
            <a:endParaRPr lang="en-US" dirty="0" smtClean="0"/>
          </a:p>
          <a:p>
            <a:endParaRPr lang="en-US" dirty="0" smtClean="0"/>
          </a:p>
          <a:p>
            <a:r>
              <a:rPr lang="en-US" dirty="0" smtClean="0"/>
              <a:t>Rules: Can’t hypothecate everything. But think about ways in which elites can make their promises to citizens credible by tying their own hands.</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40</a:t>
            </a:fld>
            <a:endParaRPr lang="en-US"/>
          </a:p>
        </p:txBody>
      </p:sp>
    </p:spTree>
    <p:extLst>
      <p:ext uri="{BB962C8B-B14F-4D97-AF65-F5344CB8AC3E}">
        <p14:creationId xmlns:p14="http://schemas.microsoft.com/office/powerpoint/2010/main" val="17733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some of what we see is what many people would expect – mortgaging</a:t>
            </a:r>
            <a:r>
              <a:rPr lang="en-US" baseline="0" dirty="0" smtClean="0"/>
              <a:t> the future</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4</a:t>
            </a:fld>
            <a:endParaRPr lang="en-US"/>
          </a:p>
        </p:txBody>
      </p:sp>
    </p:spTree>
    <p:extLst>
      <p:ext uri="{BB962C8B-B14F-4D97-AF65-F5344CB8AC3E}">
        <p14:creationId xmlns:p14="http://schemas.microsoft.com/office/powerpoint/2010/main" val="4092849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mayors</a:t>
            </a:r>
            <a:r>
              <a:rPr lang="en-US" baseline="0" dirty="0" smtClean="0"/>
              <a:t> knew this, but were constrained</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42</a:t>
            </a:fld>
            <a:endParaRPr lang="en-US"/>
          </a:p>
        </p:txBody>
      </p:sp>
    </p:spTree>
    <p:extLst>
      <p:ext uri="{BB962C8B-B14F-4D97-AF65-F5344CB8AC3E}">
        <p14:creationId xmlns:p14="http://schemas.microsoft.com/office/powerpoint/2010/main" val="3036651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probably consequential.</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43</a:t>
            </a:fld>
            <a:endParaRPr lang="en-US"/>
          </a:p>
        </p:txBody>
      </p:sp>
    </p:spTree>
    <p:extLst>
      <p:ext uri="{BB962C8B-B14F-4D97-AF65-F5344CB8AC3E}">
        <p14:creationId xmlns:p14="http://schemas.microsoft.com/office/powerpoint/2010/main" val="874786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Rules</a:t>
            </a:r>
            <a:r>
              <a:rPr lang="en-US" baseline="0" dirty="0" smtClean="0"/>
              <a:t> may also have a role to play in shoring up credibility.</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44</a:t>
            </a:fld>
            <a:endParaRPr lang="en-US"/>
          </a:p>
        </p:txBody>
      </p:sp>
    </p:spTree>
    <p:extLst>
      <p:ext uri="{BB962C8B-B14F-4D97-AF65-F5344CB8AC3E}">
        <p14:creationId xmlns:p14="http://schemas.microsoft.com/office/powerpoint/2010/main" val="177336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Welfare-state reform is also a project</a:t>
            </a:r>
            <a:r>
              <a:rPr lang="en-US" baseline="0" dirty="0" smtClean="0"/>
              <a:t> of imposes costs. This</a:t>
            </a:r>
            <a:r>
              <a:rPr lang="en-US" dirty="0" smtClean="0"/>
              <a:t> literature provides some insights.</a:t>
            </a:r>
          </a:p>
          <a:p>
            <a:endParaRPr lang="en-US" dirty="0" smtClean="0"/>
          </a:p>
          <a:p>
            <a:r>
              <a:rPr lang="en-US" dirty="0" smtClean="0"/>
              <a:t>-</a:t>
            </a:r>
            <a:r>
              <a:rPr lang="en-US" baseline="0" dirty="0" smtClean="0"/>
              <a:t> How costs are distributed: really two kinds of strategies that are worth considering</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45</a:t>
            </a:fld>
            <a:endParaRPr lang="en-US"/>
          </a:p>
        </p:txBody>
      </p:sp>
    </p:spTree>
    <p:extLst>
      <p:ext uri="{BB962C8B-B14F-4D97-AF65-F5344CB8AC3E}">
        <p14:creationId xmlns:p14="http://schemas.microsoft.com/office/powerpoint/2010/main" val="4038496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48</a:t>
            </a:fld>
            <a:endParaRPr lang="en-US"/>
          </a:p>
        </p:txBody>
      </p:sp>
    </p:spTree>
    <p:extLst>
      <p:ext uri="{BB962C8B-B14F-4D97-AF65-F5344CB8AC3E}">
        <p14:creationId xmlns:p14="http://schemas.microsoft.com/office/powerpoint/2010/main" val="455524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Borrowing</a:t>
            </a:r>
            <a:r>
              <a:rPr lang="en-US" baseline="0" dirty="0" smtClean="0"/>
              <a:t> </a:t>
            </a:r>
            <a:r>
              <a:rPr lang="en-US" baseline="0" dirty="0" err="1" smtClean="0"/>
              <a:t>esp</a:t>
            </a:r>
            <a:r>
              <a:rPr lang="en-US" baseline="0" dirty="0" smtClean="0"/>
              <a:t> makes sense of course in a context of economic slack.</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49</a:t>
            </a:fld>
            <a:endParaRPr lang="en-US"/>
          </a:p>
        </p:txBody>
      </p:sp>
    </p:spTree>
    <p:extLst>
      <p:ext uri="{BB962C8B-B14F-4D97-AF65-F5344CB8AC3E}">
        <p14:creationId xmlns:p14="http://schemas.microsoft.com/office/powerpoint/2010/main" val="2061874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it doesn’t necessarily look like this. It may be gains in the short</a:t>
            </a:r>
            <a:r>
              <a:rPr lang="en-US" baseline="0" dirty="0" smtClean="0"/>
              <a:t> run AND in the long run</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50</a:t>
            </a:fld>
            <a:endParaRPr lang="en-US"/>
          </a:p>
        </p:txBody>
      </p:sp>
    </p:spTree>
    <p:extLst>
      <p:ext uri="{BB962C8B-B14F-4D97-AF65-F5344CB8AC3E}">
        <p14:creationId xmlns:p14="http://schemas.microsoft.com/office/powerpoint/2010/main" val="189743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then we also see investments in the long term.</a:t>
            </a:r>
          </a:p>
          <a:p>
            <a:endParaRPr lang="en-US" dirty="0" smtClean="0"/>
          </a:p>
          <a:p>
            <a:r>
              <a:rPr lang="en-US" dirty="0" smtClean="0"/>
              <a:t>And there’s plenty of variation left over even </a:t>
            </a:r>
            <a:r>
              <a:rPr lang="en-US" b="1" dirty="0" smtClean="0"/>
              <a:t>after we take</a:t>
            </a:r>
            <a:r>
              <a:rPr lang="en-US" b="1" baseline="0" dirty="0" smtClean="0"/>
              <a:t> into account</a:t>
            </a:r>
            <a:r>
              <a:rPr lang="en-US" baseline="0" dirty="0" smtClean="0"/>
              <a:t> different macroeconomic situations etc. There are real differences in </a:t>
            </a:r>
            <a:r>
              <a:rPr lang="en-US" b="1" baseline="0" dirty="0" smtClean="0"/>
              <a:t>policy choices.</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5</a:t>
            </a:fld>
            <a:endParaRPr lang="en-US"/>
          </a:p>
        </p:txBody>
      </p:sp>
    </p:spTree>
    <p:extLst>
      <p:ext uri="{BB962C8B-B14F-4D97-AF65-F5344CB8AC3E}">
        <p14:creationId xmlns:p14="http://schemas.microsoft.com/office/powerpoint/2010/main" val="164207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Investment</a:t>
            </a:r>
            <a:r>
              <a:rPr lang="en-US" baseline="0" dirty="0" smtClean="0"/>
              <a:t>s in tomorrow’s workforce and citizenry.</a:t>
            </a:r>
          </a:p>
          <a:p>
            <a:endParaRPr lang="en-US" baseline="0" dirty="0" smtClean="0"/>
          </a:p>
          <a:p>
            <a:r>
              <a:rPr lang="en-US" baseline="0" dirty="0" smtClean="0"/>
              <a:t>Not just a function of levels of economic development.</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6</a:t>
            </a:fld>
            <a:endParaRPr lang="en-US"/>
          </a:p>
        </p:txBody>
      </p:sp>
    </p:spTree>
    <p:extLst>
      <p:ext uri="{BB962C8B-B14F-4D97-AF65-F5344CB8AC3E}">
        <p14:creationId xmlns:p14="http://schemas.microsoft.com/office/powerpoint/2010/main" val="93447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Managing natural resources – widely</a:t>
            </a:r>
            <a:r>
              <a:rPr lang="en-US" baseline="0" dirty="0" smtClean="0"/>
              <a:t> varying rates at which forest resources are replenished.</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7</a:t>
            </a:fld>
            <a:endParaRPr lang="en-US"/>
          </a:p>
        </p:txBody>
      </p:sp>
    </p:spTree>
    <p:extLst>
      <p:ext uri="{BB962C8B-B14F-4D97-AF65-F5344CB8AC3E}">
        <p14:creationId xmlns:p14="http://schemas.microsoft.com/office/powerpoint/2010/main" val="1572399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closer to today’s topic: widely varying investments in transportation </a:t>
            </a:r>
            <a:r>
              <a:rPr lang="en-US" dirty="0" err="1" smtClean="0"/>
              <a:t>infrasteucture</a:t>
            </a:r>
            <a:r>
              <a:rPr lang="en-US" dirty="0" smtClean="0"/>
              <a:t>,</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8</a:t>
            </a:fld>
            <a:endParaRPr lang="en-US"/>
          </a:p>
        </p:txBody>
      </p:sp>
    </p:spTree>
    <p:extLst>
      <p:ext uri="{BB962C8B-B14F-4D97-AF65-F5344CB8AC3E}">
        <p14:creationId xmlns:p14="http://schemas.microsoft.com/office/powerpoint/2010/main" val="2219517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closer to today’s topic: widely varying investments in transportation infrastructure.</a:t>
            </a:r>
            <a:r>
              <a:rPr lang="en-US" baseline="0" dirty="0" smtClean="0"/>
              <a:t> Have limited to the rich Anglo-democracies and older members of the EU, Japan, and Korea.</a:t>
            </a:r>
            <a:endParaRPr lang="en-US"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9</a:t>
            </a:fld>
            <a:endParaRPr lang="en-US"/>
          </a:p>
        </p:txBody>
      </p:sp>
    </p:spTree>
    <p:extLst>
      <p:ext uri="{BB962C8B-B14F-4D97-AF65-F5344CB8AC3E}">
        <p14:creationId xmlns:p14="http://schemas.microsoft.com/office/powerpoint/2010/main" val="221951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step back from the details and think</a:t>
            </a:r>
            <a:r>
              <a:rPr lang="en-US" baseline="0" dirty="0" smtClean="0"/>
              <a:t> about an ideal-typical policy that makes an investment in the future.</a:t>
            </a:r>
          </a:p>
          <a:p>
            <a:endParaRPr lang="en-US" baseline="0" dirty="0" smtClean="0"/>
          </a:p>
          <a:p>
            <a:r>
              <a:rPr lang="en-US" baseline="0" dirty="0" smtClean="0"/>
              <a:t>It’s a </a:t>
            </a:r>
            <a:r>
              <a:rPr lang="en-US" b="1" baseline="0" dirty="0" smtClean="0"/>
              <a:t>tradeoff over time.</a:t>
            </a:r>
          </a:p>
          <a:p>
            <a:endParaRPr lang="en-US" b="1" baseline="0" dirty="0" smtClean="0"/>
          </a:p>
          <a:p>
            <a:r>
              <a:rPr lang="en-US" b="0" baseline="0" dirty="0" smtClean="0"/>
              <a:t>Policy analyses indicate lots of policy fields where societies can reap large returns in the future with up-front investments.</a:t>
            </a:r>
            <a:endParaRPr lang="en-US" b="0" dirty="0"/>
          </a:p>
        </p:txBody>
      </p:sp>
      <p:sp>
        <p:nvSpPr>
          <p:cNvPr id="4" name="Slide Number Placeholder 3"/>
          <p:cNvSpPr>
            <a:spLocks noGrp="1"/>
          </p:cNvSpPr>
          <p:nvPr>
            <p:ph type="sldNum" sz="quarter" idx="10"/>
          </p:nvPr>
        </p:nvSpPr>
        <p:spPr/>
        <p:txBody>
          <a:bodyPr/>
          <a:lstStyle/>
          <a:p>
            <a:fld id="{698D0ED1-E647-C249-A6C8-87A28EA61C51}" type="slidenum">
              <a:rPr lang="en-US" smtClean="0"/>
              <a:pPr/>
              <a:t>10</a:t>
            </a:fld>
            <a:endParaRPr lang="en-US"/>
          </a:p>
        </p:txBody>
      </p:sp>
    </p:spTree>
    <p:extLst>
      <p:ext uri="{BB962C8B-B14F-4D97-AF65-F5344CB8AC3E}">
        <p14:creationId xmlns:p14="http://schemas.microsoft.com/office/powerpoint/2010/main" val="189743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5C42B75-95BD-0A48-ABDF-EBFC277AFD5C}" type="datetimeFigureOut">
              <a:rPr lang="en-US" smtClean="0"/>
              <a:pPr/>
              <a:t>1/18/2016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BFDCB33-7B64-B641-8B03-E9829D9EEAD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C42B75-95BD-0A48-ABDF-EBFC277AFD5C}"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DCB33-7B64-B641-8B03-E9829D9EEAD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BFDCB33-7B64-B641-8B03-E9829D9EEAD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C42B75-95BD-0A48-ABDF-EBFC277AFD5C}"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76904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5068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5298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29616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20281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42646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95068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985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307164"/>
            <a:ext cx="8534400" cy="758952"/>
          </a:xfrm>
        </p:spPr>
        <p:txBody>
          <a:bodyPr/>
          <a:lstStyle>
            <a:lvl1pPr>
              <a:defRPr>
                <a:solidFill>
                  <a:schemeClr val="tx1">
                    <a:lumMod val="75000"/>
                    <a:lumOff val="25000"/>
                  </a:schemeClr>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5C42B75-95BD-0A48-ABDF-EBFC277AFD5C}"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BFDCB33-7B64-B641-8B03-E9829D9EEAD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1265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66206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7216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07831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83408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41667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97753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2631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069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4186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5C42B75-95BD-0A48-ABDF-EBFC277AFD5C}" type="datetimeFigureOut">
              <a:rPr lang="en-US" smtClean="0"/>
              <a:pPr/>
              <a:t>1/18/2016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BFDCB33-7B64-B641-8B03-E9829D9EEAD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51860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59693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02246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C6B8BA4-DAE9-4A41-8B52-E150CACD5AB7}" type="datetimeFigureOut">
              <a:rPr lang="en-CA" smtClean="0">
                <a:solidFill>
                  <a:prstClr val="black">
                    <a:tint val="75000"/>
                  </a:prstClr>
                </a:solidFill>
              </a:rPr>
              <a:pPr/>
              <a:t>18/01/2016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DF8B7D1-F5D6-4B9D-AF98-E9CF4C6646D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63353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7410" y="2125980"/>
            <a:ext cx="7790649" cy="1440178"/>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4820" y="3840481"/>
            <a:ext cx="641582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1/18/2016</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65388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1/18/2016</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94626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458272" y="1577340"/>
            <a:ext cx="3986978"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20217" y="1577340"/>
            <a:ext cx="3986978"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1/18/2016</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37338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1/18/2016</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77019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1/18/2016</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1151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67882"/>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5C42B75-95BD-0A48-ABDF-EBFC277AFD5C}"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DCB33-7B64-B641-8B03-E9829D9EEAD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5C42B75-95BD-0A48-ABDF-EBFC277AFD5C}" type="datetimeFigureOut">
              <a:rPr lang="en-US" smtClean="0"/>
              <a:pPr/>
              <a:t>1/18/2016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BFDCB33-7B64-B641-8B03-E9829D9EEAD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752" y="267882"/>
            <a:ext cx="8534400" cy="758952"/>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C42B75-95BD-0A48-ABDF-EBFC277AFD5C}" type="datetimeFigureOut">
              <a:rPr lang="en-US" smtClean="0"/>
              <a:pPr/>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BFDCB33-7B64-B641-8B03-E9829D9EEAD1}"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5C42B75-95BD-0A48-ABDF-EBFC277AFD5C}" type="datetimeFigureOut">
              <a:rPr lang="en-US" smtClean="0"/>
              <a:pPr/>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BFDCB33-7B64-B641-8B03-E9829D9EEAD1}"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BFDCB33-7B64-B641-8B03-E9829D9EEAD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5C42B75-95BD-0A48-ABDF-EBFC277AFD5C}" type="datetimeFigureOut">
              <a:rPr lang="en-US" smtClean="0"/>
              <a:pPr/>
              <a:t>1/18/2016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BFDCB33-7B64-B641-8B03-E9829D9EEAD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5C42B75-95BD-0A48-ABDF-EBFC277AFD5C}" type="datetimeFigureOut">
              <a:rPr lang="en-US" smtClean="0"/>
              <a:pPr/>
              <a:t>1/18/2016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5C42B75-95BD-0A48-ABDF-EBFC277AFD5C}" type="datetimeFigureOut">
              <a:rPr lang="en-US" smtClean="0"/>
              <a:pPr/>
              <a:t>1/18/2016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smtClean="0"/>
              <a:t>Governing for the Long Term</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BFDCB33-7B64-B641-8B03-E9829D9EEAD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iming>
    <p:tnLst>
      <p:par>
        <p:cTn id="1" dur="indefinite" restart="never" nodeType="tmRoot"/>
      </p:par>
    </p:tnLst>
  </p:timing>
  <p:txStyles>
    <p:titleStyle>
      <a:lvl1pPr algn="ctr" rtl="0" eaLnBrk="1" latinLnBrk="0" hangingPunct="1">
        <a:spcBef>
          <a:spcPct val="0"/>
        </a:spcBef>
        <a:buNone/>
        <a:defRPr kumimoji="0" sz="3300" kern="1200">
          <a:solidFill>
            <a:schemeClr val="tx1">
              <a:lumMod val="75000"/>
              <a:lumOff val="2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lumMod val="75000"/>
              <a:lumOff val="25000"/>
            </a:schemeClr>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BC6B8BA4-DAE9-4A41-8B52-E150CACD5AB7}" type="datetimeFigureOut">
              <a:rPr lang="en-CA" smtClean="0">
                <a:solidFill>
                  <a:prstClr val="black">
                    <a:tint val="75000"/>
                  </a:prstClr>
                </a:solidFill>
              </a:rPr>
              <a:pPr defTabSz="685800"/>
              <a:t>18/01/2016</a:t>
            </a:fld>
            <a:endParaRPr lang="en-C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DF8B7D1-F5D6-4B9D-AF98-E9CF4C6646D2}"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32475052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BC6B8BA4-DAE9-4A41-8B52-E150CACD5AB7}" type="datetimeFigureOut">
              <a:rPr lang="en-CA" smtClean="0">
                <a:solidFill>
                  <a:prstClr val="black">
                    <a:tint val="75000"/>
                  </a:prstClr>
                </a:solidFill>
              </a:rPr>
              <a:pPr defTabSz="685800"/>
              <a:t>18/01/2016</a:t>
            </a:fld>
            <a:endParaRPr lang="en-C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DF8B7D1-F5D6-4B9D-AF98-E9CF4C6646D2}"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407704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65091" cy="1126218"/>
          </a:xfrm>
          <a:custGeom>
            <a:avLst/>
            <a:gdLst/>
            <a:ahLst/>
            <a:cxnLst/>
            <a:rect l="l" t="t" r="r" b="b"/>
            <a:pathLst>
              <a:path w="4608004" h="569366">
                <a:moveTo>
                  <a:pt x="0" y="569366"/>
                </a:moveTo>
                <a:lnTo>
                  <a:pt x="4608004" y="569366"/>
                </a:lnTo>
                <a:lnTo>
                  <a:pt x="4608004" y="0"/>
                </a:lnTo>
                <a:lnTo>
                  <a:pt x="0" y="0"/>
                </a:lnTo>
                <a:lnTo>
                  <a:pt x="0" y="569366"/>
                </a:lnTo>
              </a:path>
            </a:pathLst>
          </a:custGeom>
          <a:solidFill>
            <a:srgbClr val="3333B2"/>
          </a:solidFill>
        </p:spPr>
        <p:txBody>
          <a:bodyPr wrap="square" lIns="0" tIns="0" rIns="0" bIns="0" rtlCol="0">
            <a:noAutofit/>
          </a:bodyPr>
          <a:lstStyle/>
          <a:p>
            <a:pPr defTabSz="1808683"/>
            <a:endParaRPr sz="3560" smtClean="0">
              <a:solidFill>
                <a:prstClr val="black"/>
              </a:solidFill>
            </a:endParaRPr>
          </a:p>
        </p:txBody>
      </p:sp>
      <p:sp>
        <p:nvSpPr>
          <p:cNvPr id="2" name="Holder 2"/>
          <p:cNvSpPr>
            <a:spLocks noGrp="1"/>
          </p:cNvSpPr>
          <p:nvPr>
            <p:ph type="title"/>
          </p:nvPr>
        </p:nvSpPr>
        <p:spPr>
          <a:xfrm>
            <a:off x="189548" y="298888"/>
            <a:ext cx="8786373" cy="459777"/>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690750" y="1820410"/>
            <a:ext cx="7783968" cy="4028493"/>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116259" y="6377941"/>
            <a:ext cx="2932950" cy="342900"/>
          </a:xfrm>
          <a:prstGeom prst="rect">
            <a:avLst/>
          </a:prstGeom>
        </p:spPr>
        <p:txBody>
          <a:bodyPr wrap="square" lIns="0" tIns="0" rIns="0" bIns="0">
            <a:noAutofit/>
          </a:bodyPr>
          <a:lstStyle>
            <a:lvl1pPr algn="ctr">
              <a:defRPr>
                <a:solidFill>
                  <a:schemeClr val="tx1">
                    <a:tint val="75000"/>
                  </a:schemeClr>
                </a:solidFill>
              </a:defRPr>
            </a:lvl1pPr>
          </a:lstStyle>
          <a:p>
            <a:pPr defTabSz="1808683"/>
            <a:endParaRPr lang="en-US">
              <a:solidFill>
                <a:prstClr val="black">
                  <a:tint val="75000"/>
                </a:prstClr>
              </a:solidFill>
            </a:endParaRPr>
          </a:p>
        </p:txBody>
      </p:sp>
      <p:sp>
        <p:nvSpPr>
          <p:cNvPr id="5" name="Holder 5"/>
          <p:cNvSpPr>
            <a:spLocks noGrp="1"/>
          </p:cNvSpPr>
          <p:nvPr>
            <p:ph type="dt" sz="half" idx="6"/>
          </p:nvPr>
        </p:nvSpPr>
        <p:spPr>
          <a:xfrm>
            <a:off x="458272" y="6377941"/>
            <a:ext cx="2108057" cy="342900"/>
          </a:xfrm>
          <a:prstGeom prst="rect">
            <a:avLst/>
          </a:prstGeom>
        </p:spPr>
        <p:txBody>
          <a:bodyPr wrap="square" lIns="0" tIns="0" rIns="0" bIns="0">
            <a:noAutofit/>
          </a:bodyPr>
          <a:lstStyle>
            <a:lvl1pPr algn="l">
              <a:defRPr>
                <a:solidFill>
                  <a:schemeClr val="tx1">
                    <a:tint val="75000"/>
                  </a:schemeClr>
                </a:solidFill>
              </a:defRPr>
            </a:lvl1pPr>
          </a:lstStyle>
          <a:p>
            <a:pPr defTabSz="1808683"/>
            <a:fld id="{1D8BD707-D9CF-40AE-B4C6-C98DA3205C09}" type="datetimeFigureOut">
              <a:rPr lang="en-US" smtClean="0">
                <a:solidFill>
                  <a:prstClr val="black">
                    <a:tint val="75000"/>
                  </a:prstClr>
                </a:solidFill>
              </a:rPr>
              <a:pPr defTabSz="1808683"/>
              <a:t>1/18/2016</a:t>
            </a:fld>
            <a:endParaRPr lang="en-US" smtClean="0">
              <a:solidFill>
                <a:prstClr val="black">
                  <a:tint val="75000"/>
                </a:prstClr>
              </a:solidFill>
            </a:endParaRPr>
          </a:p>
        </p:txBody>
      </p:sp>
      <p:sp>
        <p:nvSpPr>
          <p:cNvPr id="6" name="Holder 6"/>
          <p:cNvSpPr>
            <a:spLocks noGrp="1"/>
          </p:cNvSpPr>
          <p:nvPr>
            <p:ph type="sldNum" sz="quarter" idx="7"/>
          </p:nvPr>
        </p:nvSpPr>
        <p:spPr>
          <a:xfrm>
            <a:off x="6599138" y="6377941"/>
            <a:ext cx="2108057" cy="342900"/>
          </a:xfrm>
          <a:prstGeom prst="rect">
            <a:avLst/>
          </a:prstGeom>
        </p:spPr>
        <p:txBody>
          <a:bodyPr wrap="square" lIns="0" tIns="0" rIns="0" bIns="0">
            <a:noAutofit/>
          </a:bodyPr>
          <a:lstStyle>
            <a:lvl1pPr algn="r">
              <a:defRPr>
                <a:solidFill>
                  <a:schemeClr val="tx1">
                    <a:tint val="75000"/>
                  </a:schemeClr>
                </a:solidFill>
              </a:defRPr>
            </a:lvl1pPr>
          </a:lstStyle>
          <a:p>
            <a:pPr defTabSz="1808683"/>
            <a:fld id="{B6F15528-21DE-4FAA-801E-634DDDAF4B2B}" type="slidenum">
              <a:rPr lang="en-US" smtClean="0">
                <a:solidFill>
                  <a:prstClr val="black">
                    <a:tint val="75000"/>
                  </a:prstClr>
                </a:solidFill>
              </a:rPr>
              <a:pPr defTabSz="1808683"/>
              <a:t>‹#›</a:t>
            </a:fld>
            <a:endParaRPr lang="en-US">
              <a:solidFill>
                <a:prstClr val="black">
                  <a:tint val="75000"/>
                </a:prstClr>
              </a:solidFill>
            </a:endParaRPr>
          </a:p>
        </p:txBody>
      </p:sp>
    </p:spTree>
    <p:extLst>
      <p:ext uri="{BB962C8B-B14F-4D97-AF65-F5344CB8AC3E}">
        <p14:creationId xmlns:p14="http://schemas.microsoft.com/office/powerpoint/2010/main" val="3057663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lgn="l" defTabSz="1808683" rtl="0" eaLnBrk="1" latinLnBrk="0" hangingPunct="1">
        <a:lnSpc>
          <a:spcPct val="90000"/>
        </a:lnSpc>
        <a:spcBef>
          <a:spcPct val="0"/>
        </a:spcBef>
        <a:buNone/>
        <a:defRPr sz="8703" kern="1200">
          <a:solidFill>
            <a:schemeClr val="tx1"/>
          </a:solidFill>
          <a:latin typeface="+mj-lt"/>
          <a:ea typeface="+mj-ea"/>
          <a:cs typeface="+mj-cs"/>
        </a:defRPr>
      </a:lvl1pPr>
    </p:titleStyle>
    <p:bodyStyle>
      <a:lvl1pPr marL="452171" indent="-452171" algn="l" defTabSz="1808683" rtl="0" eaLnBrk="1" latinLnBrk="0" hangingPunct="1">
        <a:lnSpc>
          <a:spcPct val="90000"/>
        </a:lnSpc>
        <a:spcBef>
          <a:spcPts val="1978"/>
        </a:spcBef>
        <a:buFont typeface="Arial" panose="020B0604020202020204" pitchFamily="34" charset="0"/>
        <a:buChar char="•"/>
        <a:defRPr sz="5538" kern="1200">
          <a:solidFill>
            <a:schemeClr val="tx1"/>
          </a:solidFill>
          <a:latin typeface="+mn-lt"/>
          <a:ea typeface="+mn-ea"/>
          <a:cs typeface="+mn-cs"/>
        </a:defRPr>
      </a:lvl1pPr>
      <a:lvl2pPr marL="1356512" indent="-452171" algn="l" defTabSz="1808683" rtl="0" eaLnBrk="1" latinLnBrk="0" hangingPunct="1">
        <a:lnSpc>
          <a:spcPct val="90000"/>
        </a:lnSpc>
        <a:spcBef>
          <a:spcPts val="989"/>
        </a:spcBef>
        <a:buFont typeface="Arial" panose="020B0604020202020204" pitchFamily="34" charset="0"/>
        <a:buChar char="•"/>
        <a:defRPr sz="4747" kern="1200">
          <a:solidFill>
            <a:schemeClr val="tx1"/>
          </a:solidFill>
          <a:latin typeface="+mn-lt"/>
          <a:ea typeface="+mn-ea"/>
          <a:cs typeface="+mn-cs"/>
        </a:defRPr>
      </a:lvl2pPr>
      <a:lvl3pPr marL="2260854" indent="-452171" algn="l" defTabSz="1808683" rtl="0" eaLnBrk="1" latinLnBrk="0" hangingPunct="1">
        <a:lnSpc>
          <a:spcPct val="90000"/>
        </a:lnSpc>
        <a:spcBef>
          <a:spcPts val="989"/>
        </a:spcBef>
        <a:buFont typeface="Arial" panose="020B0604020202020204" pitchFamily="34" charset="0"/>
        <a:buChar char="•"/>
        <a:defRPr sz="3956" kern="1200">
          <a:solidFill>
            <a:schemeClr val="tx1"/>
          </a:solidFill>
          <a:latin typeface="+mn-lt"/>
          <a:ea typeface="+mn-ea"/>
          <a:cs typeface="+mn-cs"/>
        </a:defRPr>
      </a:lvl3pPr>
      <a:lvl4pPr marL="3165196" indent="-452171" algn="l" defTabSz="1808683" rtl="0" eaLnBrk="1" latinLnBrk="0" hangingPunct="1">
        <a:lnSpc>
          <a:spcPct val="90000"/>
        </a:lnSpc>
        <a:spcBef>
          <a:spcPts val="989"/>
        </a:spcBef>
        <a:buFont typeface="Arial" panose="020B0604020202020204" pitchFamily="34" charset="0"/>
        <a:buChar char="•"/>
        <a:defRPr sz="3560" kern="1200">
          <a:solidFill>
            <a:schemeClr val="tx1"/>
          </a:solidFill>
          <a:latin typeface="+mn-lt"/>
          <a:ea typeface="+mn-ea"/>
          <a:cs typeface="+mn-cs"/>
        </a:defRPr>
      </a:lvl4pPr>
      <a:lvl5pPr marL="4069537" indent="-452171" algn="l" defTabSz="1808683" rtl="0" eaLnBrk="1" latinLnBrk="0" hangingPunct="1">
        <a:lnSpc>
          <a:spcPct val="90000"/>
        </a:lnSpc>
        <a:spcBef>
          <a:spcPts val="989"/>
        </a:spcBef>
        <a:buFont typeface="Arial" panose="020B0604020202020204" pitchFamily="34" charset="0"/>
        <a:buChar char="•"/>
        <a:defRPr sz="3560" kern="1200">
          <a:solidFill>
            <a:schemeClr val="tx1"/>
          </a:solidFill>
          <a:latin typeface="+mn-lt"/>
          <a:ea typeface="+mn-ea"/>
          <a:cs typeface="+mn-cs"/>
        </a:defRPr>
      </a:lvl5pPr>
      <a:lvl6pPr marL="4973879" indent="-452171" algn="l" defTabSz="1808683" rtl="0" eaLnBrk="1" latinLnBrk="0" hangingPunct="1">
        <a:lnSpc>
          <a:spcPct val="90000"/>
        </a:lnSpc>
        <a:spcBef>
          <a:spcPts val="989"/>
        </a:spcBef>
        <a:buFont typeface="Arial" panose="020B0604020202020204" pitchFamily="34" charset="0"/>
        <a:buChar char="•"/>
        <a:defRPr sz="3560" kern="1200">
          <a:solidFill>
            <a:schemeClr val="tx1"/>
          </a:solidFill>
          <a:latin typeface="+mn-lt"/>
          <a:ea typeface="+mn-ea"/>
          <a:cs typeface="+mn-cs"/>
        </a:defRPr>
      </a:lvl6pPr>
      <a:lvl7pPr marL="5878220" indent="-452171" algn="l" defTabSz="1808683" rtl="0" eaLnBrk="1" latinLnBrk="0" hangingPunct="1">
        <a:lnSpc>
          <a:spcPct val="90000"/>
        </a:lnSpc>
        <a:spcBef>
          <a:spcPts val="989"/>
        </a:spcBef>
        <a:buFont typeface="Arial" panose="020B0604020202020204" pitchFamily="34" charset="0"/>
        <a:buChar char="•"/>
        <a:defRPr sz="3560" kern="1200">
          <a:solidFill>
            <a:schemeClr val="tx1"/>
          </a:solidFill>
          <a:latin typeface="+mn-lt"/>
          <a:ea typeface="+mn-ea"/>
          <a:cs typeface="+mn-cs"/>
        </a:defRPr>
      </a:lvl7pPr>
      <a:lvl8pPr marL="6782562" indent="-452171" algn="l" defTabSz="1808683" rtl="0" eaLnBrk="1" latinLnBrk="0" hangingPunct="1">
        <a:lnSpc>
          <a:spcPct val="90000"/>
        </a:lnSpc>
        <a:spcBef>
          <a:spcPts val="989"/>
        </a:spcBef>
        <a:buFont typeface="Arial" panose="020B0604020202020204" pitchFamily="34" charset="0"/>
        <a:buChar char="•"/>
        <a:defRPr sz="3560" kern="1200">
          <a:solidFill>
            <a:schemeClr val="tx1"/>
          </a:solidFill>
          <a:latin typeface="+mn-lt"/>
          <a:ea typeface="+mn-ea"/>
          <a:cs typeface="+mn-cs"/>
        </a:defRPr>
      </a:lvl8pPr>
      <a:lvl9pPr marL="7686904" indent="-452171" algn="l" defTabSz="1808683" rtl="0" eaLnBrk="1" latinLnBrk="0" hangingPunct="1">
        <a:lnSpc>
          <a:spcPct val="90000"/>
        </a:lnSpc>
        <a:spcBef>
          <a:spcPts val="989"/>
        </a:spcBef>
        <a:buFont typeface="Arial" panose="020B0604020202020204" pitchFamily="34" charset="0"/>
        <a:buChar char="•"/>
        <a:defRPr sz="3560" kern="1200">
          <a:solidFill>
            <a:schemeClr val="tx1"/>
          </a:solidFill>
          <a:latin typeface="+mn-lt"/>
          <a:ea typeface="+mn-ea"/>
          <a:cs typeface="+mn-cs"/>
        </a:defRPr>
      </a:lvl9pPr>
    </p:bodyStyle>
    <p:otherStyle>
      <a:defPPr>
        <a:defRPr lang="en-US"/>
      </a:defPPr>
      <a:lvl1pPr marL="0" algn="l" defTabSz="1808683" rtl="0" eaLnBrk="1" latinLnBrk="0" hangingPunct="1">
        <a:defRPr sz="3560" kern="1200">
          <a:solidFill>
            <a:schemeClr val="tx1"/>
          </a:solidFill>
          <a:latin typeface="+mn-lt"/>
          <a:ea typeface="+mn-ea"/>
          <a:cs typeface="+mn-cs"/>
        </a:defRPr>
      </a:lvl1pPr>
      <a:lvl2pPr marL="904342" algn="l" defTabSz="1808683" rtl="0" eaLnBrk="1" latinLnBrk="0" hangingPunct="1">
        <a:defRPr sz="3560" kern="1200">
          <a:solidFill>
            <a:schemeClr val="tx1"/>
          </a:solidFill>
          <a:latin typeface="+mn-lt"/>
          <a:ea typeface="+mn-ea"/>
          <a:cs typeface="+mn-cs"/>
        </a:defRPr>
      </a:lvl2pPr>
      <a:lvl3pPr marL="1808683" algn="l" defTabSz="1808683" rtl="0" eaLnBrk="1" latinLnBrk="0" hangingPunct="1">
        <a:defRPr sz="3560" kern="1200">
          <a:solidFill>
            <a:schemeClr val="tx1"/>
          </a:solidFill>
          <a:latin typeface="+mn-lt"/>
          <a:ea typeface="+mn-ea"/>
          <a:cs typeface="+mn-cs"/>
        </a:defRPr>
      </a:lvl3pPr>
      <a:lvl4pPr marL="2713025" algn="l" defTabSz="1808683" rtl="0" eaLnBrk="1" latinLnBrk="0" hangingPunct="1">
        <a:defRPr sz="3560" kern="1200">
          <a:solidFill>
            <a:schemeClr val="tx1"/>
          </a:solidFill>
          <a:latin typeface="+mn-lt"/>
          <a:ea typeface="+mn-ea"/>
          <a:cs typeface="+mn-cs"/>
        </a:defRPr>
      </a:lvl4pPr>
      <a:lvl5pPr marL="3617366" algn="l" defTabSz="1808683" rtl="0" eaLnBrk="1" latinLnBrk="0" hangingPunct="1">
        <a:defRPr sz="3560" kern="1200">
          <a:solidFill>
            <a:schemeClr val="tx1"/>
          </a:solidFill>
          <a:latin typeface="+mn-lt"/>
          <a:ea typeface="+mn-ea"/>
          <a:cs typeface="+mn-cs"/>
        </a:defRPr>
      </a:lvl5pPr>
      <a:lvl6pPr marL="4521708" algn="l" defTabSz="1808683" rtl="0" eaLnBrk="1" latinLnBrk="0" hangingPunct="1">
        <a:defRPr sz="3560" kern="1200">
          <a:solidFill>
            <a:schemeClr val="tx1"/>
          </a:solidFill>
          <a:latin typeface="+mn-lt"/>
          <a:ea typeface="+mn-ea"/>
          <a:cs typeface="+mn-cs"/>
        </a:defRPr>
      </a:lvl6pPr>
      <a:lvl7pPr marL="5426050" algn="l" defTabSz="1808683" rtl="0" eaLnBrk="1" latinLnBrk="0" hangingPunct="1">
        <a:defRPr sz="3560" kern="1200">
          <a:solidFill>
            <a:schemeClr val="tx1"/>
          </a:solidFill>
          <a:latin typeface="+mn-lt"/>
          <a:ea typeface="+mn-ea"/>
          <a:cs typeface="+mn-cs"/>
        </a:defRPr>
      </a:lvl7pPr>
      <a:lvl8pPr marL="6330391" algn="l" defTabSz="1808683" rtl="0" eaLnBrk="1" latinLnBrk="0" hangingPunct="1">
        <a:defRPr sz="3560" kern="1200">
          <a:solidFill>
            <a:schemeClr val="tx1"/>
          </a:solidFill>
          <a:latin typeface="+mn-lt"/>
          <a:ea typeface="+mn-ea"/>
          <a:cs typeface="+mn-cs"/>
        </a:defRPr>
      </a:lvl8pPr>
      <a:lvl9pPr marL="7234733" algn="l" defTabSz="1808683" rtl="0" eaLnBrk="1" latinLnBrk="0" hangingPunct="1">
        <a:defRPr sz="3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A5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74" y="2545373"/>
            <a:ext cx="8269486" cy="1657350"/>
          </a:xfrm>
          <a:prstGeom prst="rect">
            <a:avLst/>
          </a:prstGeom>
        </p:spPr>
      </p:pic>
    </p:spTree>
    <p:extLst>
      <p:ext uri="{BB962C8B-B14F-4D97-AF65-F5344CB8AC3E}">
        <p14:creationId xmlns:p14="http://schemas.microsoft.com/office/powerpoint/2010/main" val="264872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intertemporal policy tradeoff</a:t>
            </a:r>
            <a:endParaRPr lang="en-US" dirty="0"/>
          </a:p>
        </p:txBody>
      </p:sp>
      <p:pic>
        <p:nvPicPr>
          <p:cNvPr id="4" name="Content Placeholder 3"/>
          <p:cNvPicPr>
            <a:picLocks noGrp="1" noChangeAspect="1"/>
          </p:cNvPicPr>
          <p:nvPr>
            <p:ph sz="quarter" idx="1"/>
          </p:nvPr>
        </p:nvPicPr>
        <p:blipFill>
          <a:blip r:embed="rId3"/>
          <a:srcRect t="13039" b="13039"/>
          <a:stretch>
            <a:fillRect/>
          </a:stretch>
        </p:blipFill>
        <p:spPr>
          <a:xfrm>
            <a:off x="220918" y="1657618"/>
            <a:ext cx="8750928" cy="4704800"/>
          </a:xfrm>
        </p:spPr>
      </p:pic>
      <p:sp>
        <p:nvSpPr>
          <p:cNvPr id="3" name="TextBox 2"/>
          <p:cNvSpPr txBox="1"/>
          <p:nvPr/>
        </p:nvSpPr>
        <p:spPr>
          <a:xfrm>
            <a:off x="6764485" y="3143707"/>
            <a:ext cx="1835716" cy="646331"/>
          </a:xfrm>
          <a:prstGeom prst="rect">
            <a:avLst/>
          </a:prstGeom>
          <a:solidFill>
            <a:schemeClr val="bg1"/>
          </a:solidFill>
        </p:spPr>
        <p:txBody>
          <a:bodyPr wrap="square" rtlCol="0">
            <a:spAutoFit/>
          </a:bodyPr>
          <a:lstStyle/>
          <a:p>
            <a:r>
              <a:rPr lang="en-US" dirty="0" smtClean="0"/>
              <a:t>Investment</a:t>
            </a:r>
          </a:p>
          <a:p>
            <a:endParaRPr lang="en-US" dirty="0"/>
          </a:p>
        </p:txBody>
      </p:sp>
      <p:sp>
        <p:nvSpPr>
          <p:cNvPr id="5" name="TextBox 4"/>
          <p:cNvSpPr txBox="1"/>
          <p:nvPr/>
        </p:nvSpPr>
        <p:spPr>
          <a:xfrm>
            <a:off x="6778579" y="4478141"/>
            <a:ext cx="1835716" cy="646331"/>
          </a:xfrm>
          <a:prstGeom prst="rect">
            <a:avLst/>
          </a:prstGeom>
          <a:solidFill>
            <a:schemeClr val="bg1"/>
          </a:solidFill>
        </p:spPr>
        <p:txBody>
          <a:bodyPr wrap="square" rtlCol="0">
            <a:spAutoFit/>
          </a:bodyPr>
          <a:lstStyle/>
          <a:p>
            <a:r>
              <a:rPr lang="en-US" dirty="0" smtClean="0"/>
              <a:t>Status quo</a:t>
            </a:r>
          </a:p>
          <a:p>
            <a:endParaRPr lang="en-US" dirty="0"/>
          </a:p>
        </p:txBody>
      </p:sp>
      <p:sp>
        <p:nvSpPr>
          <p:cNvPr id="6" name="TextBox 5"/>
          <p:cNvSpPr txBox="1"/>
          <p:nvPr/>
        </p:nvSpPr>
        <p:spPr>
          <a:xfrm>
            <a:off x="905094" y="1751911"/>
            <a:ext cx="4890425" cy="1631216"/>
          </a:xfrm>
          <a:prstGeom prst="rect">
            <a:avLst/>
          </a:prstGeom>
          <a:noFill/>
        </p:spPr>
        <p:txBody>
          <a:bodyPr wrap="square" rtlCol="0">
            <a:spAutoFit/>
          </a:bodyPr>
          <a:lstStyle/>
          <a:p>
            <a:pPr marL="285750" indent="-285750">
              <a:buFont typeface="Arial"/>
              <a:buChar char="•"/>
            </a:pPr>
            <a:r>
              <a:rPr lang="en-US" sz="2000" dirty="0" smtClean="0"/>
              <a:t>Early childhood education</a:t>
            </a:r>
          </a:p>
          <a:p>
            <a:pPr marL="285750" indent="-285750">
              <a:buFont typeface="Arial"/>
              <a:buChar char="•"/>
            </a:pPr>
            <a:r>
              <a:rPr lang="en-US" sz="2000" dirty="0" smtClean="0"/>
              <a:t>Regulating fisheries</a:t>
            </a:r>
          </a:p>
          <a:p>
            <a:pPr marL="285750" indent="-285750">
              <a:buFont typeface="Arial"/>
              <a:buChar char="•"/>
            </a:pPr>
            <a:r>
              <a:rPr lang="en-US" sz="2000" dirty="0" smtClean="0"/>
              <a:t>Anti-smoking campaigns</a:t>
            </a:r>
          </a:p>
          <a:p>
            <a:pPr marL="285750" indent="-285750">
              <a:buFont typeface="Arial"/>
              <a:buChar char="•"/>
            </a:pPr>
            <a:r>
              <a:rPr lang="en-US" sz="2000" dirty="0" smtClean="0"/>
              <a:t>Carbon taxes</a:t>
            </a:r>
          </a:p>
          <a:p>
            <a:pPr marL="285750" indent="-285750">
              <a:buFont typeface="Arial"/>
              <a:buChar char="•"/>
            </a:pPr>
            <a:r>
              <a:rPr lang="en-US" sz="2000" dirty="0" smtClean="0"/>
              <a:t>Disaster-preparedness</a:t>
            </a:r>
            <a:endParaRPr lang="en-US" sz="2000" dirty="0"/>
          </a:p>
        </p:txBody>
      </p:sp>
    </p:spTree>
    <p:extLst>
      <p:ext uri="{BB962C8B-B14F-4D97-AF65-F5344CB8AC3E}">
        <p14:creationId xmlns:p14="http://schemas.microsoft.com/office/powerpoint/2010/main" val="1738575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Impatience?</a:t>
            </a:r>
            <a:endParaRPr lang="en-US" dirty="0"/>
          </a:p>
        </p:txBody>
      </p:sp>
      <p:pic>
        <p:nvPicPr>
          <p:cNvPr id="6" name="Content Placeholder 5"/>
          <p:cNvPicPr>
            <a:picLocks noGrp="1" noChangeAspect="1"/>
          </p:cNvPicPr>
          <p:nvPr>
            <p:ph sz="quarter" idx="1"/>
          </p:nvPr>
        </p:nvPicPr>
        <p:blipFill>
          <a:blip r:embed="rId3"/>
          <a:srcRect l="398" r="398"/>
          <a:stretch>
            <a:fillRect/>
          </a:stretch>
        </p:blipFill>
        <p:spPr/>
      </p:pic>
    </p:spTree>
    <p:extLst>
      <p:ext uri="{BB962C8B-B14F-4D97-AF65-F5344CB8AC3E}">
        <p14:creationId xmlns:p14="http://schemas.microsoft.com/office/powerpoint/2010/main" val="166884664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challenges of investing in the long term</a:t>
            </a:r>
            <a:endParaRPr lang="en-US" dirty="0"/>
          </a:p>
        </p:txBody>
      </p:sp>
      <p:sp>
        <p:nvSpPr>
          <p:cNvPr id="3" name="Content Placeholder 2"/>
          <p:cNvSpPr>
            <a:spLocks noGrp="1"/>
          </p:cNvSpPr>
          <p:nvPr>
            <p:ph sz="quarter" idx="1"/>
          </p:nvPr>
        </p:nvSpPr>
        <p:spPr/>
        <p:txBody>
          <a:bodyPr/>
          <a:lstStyle/>
          <a:p>
            <a:endParaRPr lang="en-US" dirty="0" smtClean="0"/>
          </a:p>
          <a:p>
            <a:pPr marL="514350" indent="-514350">
              <a:buFont typeface="+mj-lt"/>
              <a:buAutoNum type="arabicPeriod"/>
            </a:pPr>
            <a:r>
              <a:rPr lang="en-US" dirty="0" smtClean="0"/>
              <a:t>The poverty of information</a:t>
            </a:r>
            <a:r>
              <a:rPr lang="en-US" dirty="0"/>
              <a:t> </a:t>
            </a:r>
            <a:r>
              <a:rPr lang="en-US" dirty="0" smtClean="0"/>
              <a:t>about the long term</a:t>
            </a:r>
            <a:br>
              <a:rPr lang="en-US" dirty="0" smtClean="0"/>
            </a:br>
            <a:r>
              <a:rPr lang="en-US" dirty="0" smtClean="0"/>
              <a:t/>
            </a:r>
            <a:br>
              <a:rPr lang="en-US" dirty="0" smtClean="0"/>
            </a:br>
            <a:endParaRPr lang="en-US" dirty="0" smtClean="0"/>
          </a:p>
          <a:p>
            <a:pPr marL="514350" indent="-514350">
              <a:buFont typeface="+mj-lt"/>
              <a:buAutoNum type="arabicPeriod"/>
            </a:pPr>
            <a:r>
              <a:rPr lang="en-US" dirty="0" smtClean="0"/>
              <a:t>Political uncertainty of the long run</a:t>
            </a:r>
            <a:br>
              <a:rPr lang="en-US" dirty="0" smtClean="0"/>
            </a:br>
            <a:r>
              <a:rPr lang="en-US" dirty="0" smtClean="0"/>
              <a:t> </a:t>
            </a:r>
            <a:br>
              <a:rPr lang="en-US" dirty="0" smtClean="0"/>
            </a:br>
            <a:endParaRPr lang="en-US" dirty="0" smtClean="0"/>
          </a:p>
          <a:p>
            <a:pPr marL="514350" indent="-514350">
              <a:buFont typeface="+mj-lt"/>
              <a:buAutoNum type="arabicPeriod"/>
            </a:pPr>
            <a:r>
              <a:rPr lang="en-US" dirty="0" smtClean="0"/>
              <a:t>Opposition from mobilized cost-bearers</a:t>
            </a:r>
          </a:p>
          <a:p>
            <a:endParaRPr lang="en-US" dirty="0"/>
          </a:p>
          <a:p>
            <a:endParaRPr lang="en-US" dirty="0"/>
          </a:p>
        </p:txBody>
      </p:sp>
    </p:spTree>
    <p:extLst>
      <p:ext uri="{BB962C8B-B14F-4D97-AF65-F5344CB8AC3E}">
        <p14:creationId xmlns:p14="http://schemas.microsoft.com/office/powerpoint/2010/main" val="40074111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47302"/>
            <a:ext cx="8534400" cy="758952"/>
          </a:xfrm>
        </p:spPr>
        <p:txBody>
          <a:bodyPr>
            <a:normAutofit fontScale="90000"/>
          </a:bodyPr>
          <a:lstStyle/>
          <a:p>
            <a:r>
              <a:rPr lang="en-US" dirty="0" smtClean="0"/>
              <a:t>Challenge 1:</a:t>
            </a:r>
            <a:br>
              <a:rPr lang="en-US" dirty="0" smtClean="0"/>
            </a:br>
            <a:r>
              <a:rPr lang="en-US" dirty="0" smtClean="0"/>
              <a:t>The poverty of information about the long run</a:t>
            </a:r>
            <a:endParaRPr lang="en-US" dirty="0"/>
          </a:p>
        </p:txBody>
      </p:sp>
      <p:sp>
        <p:nvSpPr>
          <p:cNvPr id="3" name="Content Placeholder 2"/>
          <p:cNvSpPr>
            <a:spLocks noGrp="1"/>
          </p:cNvSpPr>
          <p:nvPr>
            <p:ph sz="quarter" idx="1"/>
          </p:nvPr>
        </p:nvSpPr>
        <p:spPr/>
        <p:txBody>
          <a:bodyPr/>
          <a:lstStyle/>
          <a:p>
            <a:pPr marL="0" indent="0">
              <a:buNone/>
            </a:pPr>
            <a:endParaRPr lang="en-US" dirty="0" smtClean="0"/>
          </a:p>
        </p:txBody>
      </p:sp>
    </p:spTree>
    <p:extLst>
      <p:ext uri="{BB962C8B-B14F-4D97-AF65-F5344CB8AC3E}">
        <p14:creationId xmlns:p14="http://schemas.microsoft.com/office/powerpoint/2010/main" val="253618765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clarity of the present vs....</a:t>
            </a:r>
            <a:endParaRPr lang="en-US" dirty="0"/>
          </a:p>
        </p:txBody>
      </p:sp>
      <p:pic>
        <p:nvPicPr>
          <p:cNvPr id="6" name="Content Placeholder 5"/>
          <p:cNvPicPr>
            <a:picLocks noGrp="1" noChangeAspect="1"/>
          </p:cNvPicPr>
          <p:nvPr>
            <p:ph sz="quarter" idx="1"/>
          </p:nvPr>
        </p:nvPicPr>
        <p:blipFill>
          <a:blip r:embed="rId2"/>
          <a:srcRect t="5074" b="5074"/>
          <a:stretch>
            <a:fillRect/>
          </a:stretch>
        </p:blipFill>
        <p:spPr/>
      </p:pic>
    </p:spTree>
    <p:extLst>
      <p:ext uri="{BB962C8B-B14F-4D97-AF65-F5344CB8AC3E}">
        <p14:creationId xmlns:p14="http://schemas.microsoft.com/office/powerpoint/2010/main" val="325881978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fog of the future</a:t>
            </a:r>
            <a:endParaRPr lang="en-US" dirty="0"/>
          </a:p>
        </p:txBody>
      </p:sp>
      <p:pic>
        <p:nvPicPr>
          <p:cNvPr id="4" name="Content Placeholder 3"/>
          <p:cNvPicPr>
            <a:picLocks noGrp="1" noChangeAspect="1"/>
          </p:cNvPicPr>
          <p:nvPr>
            <p:ph sz="quarter" idx="1"/>
          </p:nvPr>
        </p:nvPicPr>
        <p:blipFill>
          <a:blip r:embed="rId2"/>
          <a:srcRect t="14159" b="14159"/>
          <a:stretch>
            <a:fillRect/>
          </a:stretch>
        </p:blipFill>
        <p:spPr/>
      </p:pic>
    </p:spTree>
    <p:extLst>
      <p:ext uri="{BB962C8B-B14F-4D97-AF65-F5344CB8AC3E}">
        <p14:creationId xmlns:p14="http://schemas.microsoft.com/office/powerpoint/2010/main" val="49474219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47302"/>
            <a:ext cx="8534400" cy="758952"/>
          </a:xfrm>
        </p:spPr>
        <p:txBody>
          <a:bodyPr>
            <a:normAutofit fontScale="90000"/>
          </a:bodyPr>
          <a:lstStyle/>
          <a:p>
            <a:r>
              <a:rPr lang="en-US" dirty="0" smtClean="0"/>
              <a:t>Challenge 1:</a:t>
            </a:r>
            <a:br>
              <a:rPr lang="en-US" dirty="0" smtClean="0"/>
            </a:br>
            <a:r>
              <a:rPr lang="en-US" dirty="0" smtClean="0"/>
              <a:t>The poverty of information about the long run</a:t>
            </a:r>
            <a:endParaRPr lang="en-US" dirty="0"/>
          </a:p>
        </p:txBody>
      </p:sp>
      <p:sp>
        <p:nvSpPr>
          <p:cNvPr id="3" name="Content Placeholder 2"/>
          <p:cNvSpPr>
            <a:spLocks noGrp="1"/>
          </p:cNvSpPr>
          <p:nvPr>
            <p:ph sz="quarter" idx="1"/>
          </p:nvPr>
        </p:nvSpPr>
        <p:spPr>
          <a:xfrm>
            <a:off x="301752" y="1527048"/>
            <a:ext cx="8503920" cy="4835372"/>
          </a:xfrm>
        </p:spPr>
        <p:txBody>
          <a:bodyPr>
            <a:normAutofit/>
          </a:bodyPr>
          <a:lstStyle/>
          <a:p>
            <a:pPr marL="0" indent="0">
              <a:buNone/>
            </a:pPr>
            <a:endParaRPr lang="en-US" dirty="0" smtClean="0"/>
          </a:p>
          <a:p>
            <a:pPr marL="0" indent="0">
              <a:buNone/>
            </a:pPr>
            <a:r>
              <a:rPr lang="en-US" dirty="0" smtClean="0"/>
              <a:t>Information about the long run is poorer than information about the short run:</a:t>
            </a:r>
          </a:p>
          <a:p>
            <a:pPr marL="0" indent="0">
              <a:buNone/>
            </a:pPr>
            <a:endParaRPr lang="en-US" dirty="0"/>
          </a:p>
          <a:p>
            <a:pPr marL="514350" indent="-514350">
              <a:buAutoNum type="arabicPeriod"/>
            </a:pPr>
            <a:r>
              <a:rPr lang="en-US" dirty="0" smtClean="0"/>
              <a:t>The future is less </a:t>
            </a:r>
            <a:r>
              <a:rPr lang="en-US" u="sng" dirty="0" smtClean="0"/>
              <a:t>knowable</a:t>
            </a:r>
            <a:r>
              <a:rPr lang="en-US" dirty="0" smtClean="0"/>
              <a:t> than the present</a:t>
            </a:r>
          </a:p>
          <a:p>
            <a:pPr lvl="1"/>
            <a:r>
              <a:rPr lang="en-US" dirty="0" smtClean="0"/>
              <a:t>Future conditions (unemployment rates, traffic levels, </a:t>
            </a:r>
            <a:r>
              <a:rPr lang="en-US" dirty="0" err="1" smtClean="0"/>
              <a:t>etc</a:t>
            </a:r>
            <a:r>
              <a:rPr lang="en-US" dirty="0" smtClean="0"/>
              <a:t>)</a:t>
            </a:r>
          </a:p>
          <a:p>
            <a:pPr lvl="1"/>
            <a:r>
              <a:rPr lang="en-US" dirty="0"/>
              <a:t>Long-run policy benefits</a:t>
            </a:r>
            <a:br>
              <a:rPr lang="en-US" dirty="0"/>
            </a:br>
            <a:endParaRPr lang="en-US" dirty="0"/>
          </a:p>
          <a:p>
            <a:pPr lvl="1"/>
            <a:endParaRPr lang="en-US" dirty="0" smtClean="0"/>
          </a:p>
          <a:p>
            <a:pPr marL="274320" lvl="1" indent="0">
              <a:buNone/>
            </a:pPr>
            <a:endParaRPr lang="en-US" dirty="0" smtClean="0"/>
          </a:p>
        </p:txBody>
      </p:sp>
    </p:spTree>
    <p:extLst>
      <p:ext uri="{BB962C8B-B14F-4D97-AF65-F5344CB8AC3E}">
        <p14:creationId xmlns:p14="http://schemas.microsoft.com/office/powerpoint/2010/main" val="24335565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Growing uncertainty over time:</a:t>
            </a:r>
            <a:br>
              <a:rPr lang="en-US" dirty="0" smtClean="0"/>
            </a:br>
            <a:r>
              <a:rPr lang="en-US" dirty="0" smtClean="0"/>
              <a:t>UN global population projections</a:t>
            </a:r>
            <a:endParaRPr lang="en-US" dirty="0"/>
          </a:p>
        </p:txBody>
      </p:sp>
      <p:pic>
        <p:nvPicPr>
          <p:cNvPr id="4" name="Content Placeholder 3"/>
          <p:cNvPicPr>
            <a:picLocks noGrp="1" noChangeAspect="1"/>
          </p:cNvPicPr>
          <p:nvPr>
            <p:ph sz="quarter" idx="1"/>
          </p:nvPr>
        </p:nvPicPr>
        <p:blipFill rotWithShape="1">
          <a:blip r:embed="rId3"/>
          <a:srcRect l="-1427" t="13267" r="-276"/>
          <a:stretch/>
        </p:blipFill>
        <p:spPr>
          <a:xfrm>
            <a:off x="1155700" y="1549400"/>
            <a:ext cx="6641244" cy="4587748"/>
          </a:xfrm>
        </p:spPr>
      </p:pic>
    </p:spTree>
    <p:extLst>
      <p:ext uri="{BB962C8B-B14F-4D97-AF65-F5344CB8AC3E}">
        <p14:creationId xmlns:p14="http://schemas.microsoft.com/office/powerpoint/2010/main" val="91037623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11690"/>
            <a:ext cx="8534400" cy="758952"/>
          </a:xfrm>
        </p:spPr>
        <p:txBody>
          <a:bodyPr>
            <a:normAutofit fontScale="90000"/>
          </a:bodyPr>
          <a:lstStyle/>
          <a:p>
            <a:r>
              <a:rPr lang="en-US" dirty="0" smtClean="0"/>
              <a:t>Errors in U.S. Social Security forecasting </a:t>
            </a:r>
            <a:br>
              <a:rPr lang="en-US" dirty="0" smtClean="0"/>
            </a:br>
            <a:r>
              <a:rPr lang="en-US" dirty="0" smtClean="0"/>
              <a:t>(</a:t>
            </a:r>
            <a:r>
              <a:rPr lang="en-US" dirty="0" err="1" smtClean="0"/>
              <a:t>Kashin</a:t>
            </a:r>
            <a:r>
              <a:rPr lang="en-US" dirty="0" smtClean="0"/>
              <a:t> et al 2015)</a:t>
            </a:r>
            <a:endParaRPr lang="en-US" dirty="0"/>
          </a:p>
        </p:txBody>
      </p:sp>
      <p:pic>
        <p:nvPicPr>
          <p:cNvPr id="5" name="Picture 4"/>
          <p:cNvPicPr>
            <a:picLocks noChangeAspect="1"/>
          </p:cNvPicPr>
          <p:nvPr/>
        </p:nvPicPr>
        <p:blipFill>
          <a:blip r:embed="rId3"/>
          <a:stretch>
            <a:fillRect/>
          </a:stretch>
        </p:blipFill>
        <p:spPr>
          <a:xfrm>
            <a:off x="1008912" y="1444665"/>
            <a:ext cx="7157334" cy="5413335"/>
          </a:xfrm>
          <a:prstGeom prst="rect">
            <a:avLst/>
          </a:prstGeom>
        </p:spPr>
      </p:pic>
    </p:spTree>
    <p:extLst>
      <p:ext uri="{BB962C8B-B14F-4D97-AF65-F5344CB8AC3E}">
        <p14:creationId xmlns:p14="http://schemas.microsoft.com/office/powerpoint/2010/main" val="300806816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47302"/>
            <a:ext cx="8534400" cy="758952"/>
          </a:xfrm>
        </p:spPr>
        <p:txBody>
          <a:bodyPr>
            <a:normAutofit fontScale="90000"/>
          </a:bodyPr>
          <a:lstStyle/>
          <a:p>
            <a:r>
              <a:rPr lang="en-US" dirty="0" smtClean="0"/>
              <a:t>Challenge 1:</a:t>
            </a:r>
            <a:br>
              <a:rPr lang="en-US" dirty="0" smtClean="0"/>
            </a:br>
            <a:r>
              <a:rPr lang="en-US" dirty="0" smtClean="0"/>
              <a:t>The poverty of information about the long run</a:t>
            </a:r>
            <a:endParaRPr lang="en-US" dirty="0"/>
          </a:p>
        </p:txBody>
      </p:sp>
      <p:sp>
        <p:nvSpPr>
          <p:cNvPr id="3" name="Content Placeholder 2"/>
          <p:cNvSpPr>
            <a:spLocks noGrp="1"/>
          </p:cNvSpPr>
          <p:nvPr>
            <p:ph sz="quarter" idx="1"/>
          </p:nvPr>
        </p:nvSpPr>
        <p:spPr>
          <a:xfrm>
            <a:off x="301752" y="1527048"/>
            <a:ext cx="8503920" cy="4835372"/>
          </a:xfrm>
        </p:spPr>
        <p:txBody>
          <a:bodyPr>
            <a:normAutofit/>
          </a:bodyPr>
          <a:lstStyle/>
          <a:p>
            <a:pPr marL="0" indent="0">
              <a:buNone/>
            </a:pPr>
            <a:endParaRPr lang="en-US" dirty="0" smtClean="0"/>
          </a:p>
          <a:p>
            <a:pPr marL="0" indent="0">
              <a:buNone/>
            </a:pPr>
            <a:r>
              <a:rPr lang="en-US" dirty="0" smtClean="0"/>
              <a:t>Information about the long run is poorer than information about the short run:</a:t>
            </a:r>
          </a:p>
          <a:p>
            <a:pPr marL="0" indent="0">
              <a:buNone/>
            </a:pPr>
            <a:endParaRPr lang="en-US" dirty="0"/>
          </a:p>
          <a:p>
            <a:pPr marL="514350" indent="-514350">
              <a:buAutoNum type="arabicPeriod"/>
            </a:pPr>
            <a:r>
              <a:rPr lang="en-US" dirty="0" smtClean="0"/>
              <a:t>The future is less </a:t>
            </a:r>
            <a:r>
              <a:rPr lang="en-US" u="sng" dirty="0" smtClean="0"/>
              <a:t>knowable</a:t>
            </a:r>
            <a:r>
              <a:rPr lang="en-US" dirty="0" smtClean="0"/>
              <a:t> than the present</a:t>
            </a:r>
          </a:p>
          <a:p>
            <a:pPr lvl="1"/>
            <a:r>
              <a:rPr lang="en-US" dirty="0" smtClean="0"/>
              <a:t>Future conditions (unemployment rates, traffic levels, </a:t>
            </a:r>
            <a:r>
              <a:rPr lang="en-US" dirty="0" err="1" smtClean="0"/>
              <a:t>etc</a:t>
            </a:r>
            <a:r>
              <a:rPr lang="en-US" dirty="0" smtClean="0"/>
              <a:t>)</a:t>
            </a:r>
          </a:p>
          <a:p>
            <a:pPr lvl="1"/>
            <a:r>
              <a:rPr lang="en-US" dirty="0" smtClean="0"/>
              <a:t>Long-run policy benefits</a:t>
            </a:r>
            <a:br>
              <a:rPr lang="en-US" dirty="0" smtClean="0"/>
            </a:br>
            <a:endParaRPr lang="en-US" dirty="0" smtClean="0"/>
          </a:p>
          <a:p>
            <a:pPr marL="514350" indent="-514350">
              <a:buAutoNum type="arabicPeriod"/>
            </a:pPr>
            <a:r>
              <a:rPr lang="en-US" dirty="0" smtClean="0"/>
              <a:t>The future is less </a:t>
            </a:r>
            <a:r>
              <a:rPr lang="en-US" u="sng" dirty="0" smtClean="0"/>
              <a:t>salient</a:t>
            </a:r>
            <a:r>
              <a:rPr lang="en-US" dirty="0" smtClean="0"/>
              <a:t> than the present</a:t>
            </a:r>
          </a:p>
          <a:p>
            <a:pPr lvl="1"/>
            <a:r>
              <a:rPr lang="en-US" dirty="0" smtClean="0"/>
              <a:t>The vividness of the “here and now” vs. </a:t>
            </a:r>
          </a:p>
          <a:p>
            <a:pPr lvl="1"/>
            <a:r>
              <a:rPr lang="en-US" dirty="0" smtClean="0"/>
              <a:t>The abstractness of a projection</a:t>
            </a:r>
            <a:endParaRPr lang="en-US" dirty="0"/>
          </a:p>
        </p:txBody>
      </p:sp>
    </p:spTree>
    <p:extLst>
      <p:ext uri="{BB962C8B-B14F-4D97-AF65-F5344CB8AC3E}">
        <p14:creationId xmlns:p14="http://schemas.microsoft.com/office/powerpoint/2010/main" val="15435102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5787" y="2819400"/>
            <a:ext cx="7442200" cy="2925770"/>
          </a:xfrm>
        </p:spPr>
        <p:txBody>
          <a:bodyPr>
            <a:normAutofit/>
          </a:bodyPr>
          <a:lstStyle/>
          <a:p>
            <a:endParaRPr lang="en-US" dirty="0" smtClean="0"/>
          </a:p>
          <a:p>
            <a:endParaRPr lang="en-US" dirty="0" smtClean="0"/>
          </a:p>
          <a:p>
            <a:endParaRPr lang="en-US" dirty="0" smtClean="0"/>
          </a:p>
          <a:p>
            <a:r>
              <a:rPr lang="en-US" sz="1800" dirty="0" smtClean="0"/>
              <a:t>Alan m. </a:t>
            </a:r>
            <a:r>
              <a:rPr lang="en-US" sz="1800" dirty="0" err="1" smtClean="0"/>
              <a:t>jacobs</a:t>
            </a:r>
            <a:endParaRPr lang="en-US" sz="1800" dirty="0" smtClean="0"/>
          </a:p>
          <a:p>
            <a:endParaRPr lang="en-US" sz="1800" dirty="0" smtClean="0"/>
          </a:p>
          <a:p>
            <a:r>
              <a:rPr lang="en-US" dirty="0" smtClean="0"/>
              <a:t>Department of political science</a:t>
            </a:r>
          </a:p>
          <a:p>
            <a:r>
              <a:rPr lang="en-US" dirty="0" smtClean="0"/>
              <a:t>University of British Columbia</a:t>
            </a:r>
          </a:p>
          <a:p>
            <a:endParaRPr lang="en-US" sz="1800" dirty="0" smtClean="0"/>
          </a:p>
          <a:p>
            <a:r>
              <a:rPr lang="en-US" sz="1800" cap="none" dirty="0" err="1"/>
              <a:t>a</a:t>
            </a:r>
            <a:r>
              <a:rPr lang="en-US" sz="1800" cap="none" dirty="0" err="1" smtClean="0"/>
              <a:t>lan.jacobs@ubc.ca</a:t>
            </a:r>
            <a:endParaRPr lang="en-US" sz="1800" cap="none" dirty="0"/>
          </a:p>
        </p:txBody>
      </p:sp>
      <p:sp>
        <p:nvSpPr>
          <p:cNvPr id="2" name="Title 1"/>
          <p:cNvSpPr>
            <a:spLocks noGrp="1"/>
          </p:cNvSpPr>
          <p:nvPr>
            <p:ph type="ctrTitle"/>
          </p:nvPr>
        </p:nvSpPr>
        <p:spPr>
          <a:xfrm>
            <a:off x="444500" y="682625"/>
            <a:ext cx="8318500" cy="17526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Investing in the Long Term</a:t>
            </a:r>
            <a:r>
              <a:rPr lang="en-US" sz="4400" dirty="0" smtClean="0"/>
              <a:t/>
            </a:r>
            <a:br>
              <a:rPr lang="en-US" sz="4400" dirty="0" smtClean="0"/>
            </a:br>
            <a:r>
              <a:rPr lang="en-US" dirty="0" smtClean="0"/>
              <a:t>	</a:t>
            </a:r>
            <a:endParaRPr lang="en-US"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intertemporal policy tradeoff</a:t>
            </a:r>
            <a:endParaRPr lang="en-US" dirty="0"/>
          </a:p>
        </p:txBody>
      </p:sp>
      <p:pic>
        <p:nvPicPr>
          <p:cNvPr id="4" name="Content Placeholder 3"/>
          <p:cNvPicPr>
            <a:picLocks noGrp="1" noChangeAspect="1"/>
          </p:cNvPicPr>
          <p:nvPr>
            <p:ph sz="quarter" idx="1"/>
          </p:nvPr>
        </p:nvPicPr>
        <p:blipFill>
          <a:blip r:embed="rId3"/>
          <a:srcRect t="13039" b="13039"/>
          <a:stretch>
            <a:fillRect/>
          </a:stretch>
        </p:blipFill>
        <p:spPr>
          <a:xfrm>
            <a:off x="220918" y="1657618"/>
            <a:ext cx="8750928" cy="4704800"/>
          </a:xfrm>
          <a:solidFill>
            <a:schemeClr val="bg1"/>
          </a:solidFill>
        </p:spPr>
      </p:pic>
      <p:cxnSp>
        <p:nvCxnSpPr>
          <p:cNvPr id="5" name="Straight Connector 4"/>
          <p:cNvCxnSpPr/>
          <p:nvPr/>
        </p:nvCxnSpPr>
        <p:spPr>
          <a:xfrm>
            <a:off x="3872858" y="2195984"/>
            <a:ext cx="11871" cy="3857811"/>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214888" y="1838592"/>
            <a:ext cx="1431251" cy="369332"/>
          </a:xfrm>
          <a:prstGeom prst="rect">
            <a:avLst/>
          </a:prstGeom>
          <a:noFill/>
        </p:spPr>
        <p:txBody>
          <a:bodyPr wrap="none" rtlCol="0">
            <a:spAutoFit/>
          </a:bodyPr>
          <a:lstStyle/>
          <a:p>
            <a:r>
              <a:rPr lang="en-US" dirty="0" smtClean="0">
                <a:latin typeface="Arial"/>
                <a:cs typeface="Arial"/>
              </a:rPr>
              <a:t>The election</a:t>
            </a:r>
            <a:endParaRPr lang="en-US" dirty="0">
              <a:latin typeface="Arial"/>
              <a:cs typeface="Arial"/>
            </a:endParaRPr>
          </a:p>
        </p:txBody>
      </p:sp>
      <p:sp>
        <p:nvSpPr>
          <p:cNvPr id="10" name="TextBox 9"/>
          <p:cNvSpPr txBox="1"/>
          <p:nvPr/>
        </p:nvSpPr>
        <p:spPr>
          <a:xfrm>
            <a:off x="3915832" y="2184114"/>
            <a:ext cx="4867633" cy="3323652"/>
          </a:xfrm>
          <a:prstGeom prst="rect">
            <a:avLst/>
          </a:prstGeom>
          <a:solidFill>
            <a:schemeClr val="bg1"/>
          </a:solidFill>
          <a:ln>
            <a:noFill/>
          </a:ln>
        </p:spPr>
        <p:txBody>
          <a:bodyPr wrap="square" rtlCol="0" anchor="ctr" anchorCtr="1">
            <a:noAutofit/>
          </a:bodyPr>
          <a:lstStyle/>
          <a:p>
            <a:pPr algn="ctr"/>
            <a:r>
              <a:rPr lang="en-US" sz="13800" dirty="0" smtClean="0"/>
              <a:t>?</a:t>
            </a:r>
            <a:endParaRPr lang="en-US" sz="13800" dirty="0"/>
          </a:p>
        </p:txBody>
      </p:sp>
      <p:sp>
        <p:nvSpPr>
          <p:cNvPr id="11" name="TextBox 10"/>
          <p:cNvSpPr txBox="1"/>
          <p:nvPr/>
        </p:nvSpPr>
        <p:spPr>
          <a:xfrm>
            <a:off x="2324529" y="5007304"/>
            <a:ext cx="1008584" cy="369332"/>
          </a:xfrm>
          <a:prstGeom prst="rect">
            <a:avLst/>
          </a:prstGeom>
          <a:noFill/>
        </p:spPr>
        <p:txBody>
          <a:bodyPr wrap="none" rtlCol="0">
            <a:spAutoFit/>
          </a:bodyPr>
          <a:lstStyle/>
          <a:p>
            <a:r>
              <a:rPr lang="en-US" dirty="0" smtClean="0">
                <a:latin typeface="Arial"/>
                <a:cs typeface="Arial"/>
              </a:rPr>
              <a:t>Policy</a:t>
            </a:r>
            <a:r>
              <a:rPr lang="en-US" dirty="0" smtClean="0"/>
              <a:t> </a:t>
            </a:r>
            <a:r>
              <a:rPr lang="en-US" dirty="0" smtClean="0">
                <a:latin typeface="Arial"/>
                <a:cs typeface="Arial"/>
              </a:rPr>
              <a:t>B</a:t>
            </a:r>
            <a:endParaRPr lang="en-US" dirty="0">
              <a:latin typeface="Arial"/>
              <a:cs typeface="Arial"/>
            </a:endParaRPr>
          </a:p>
        </p:txBody>
      </p:sp>
      <p:sp>
        <p:nvSpPr>
          <p:cNvPr id="12" name="TextBox 11"/>
          <p:cNvSpPr txBox="1"/>
          <p:nvPr/>
        </p:nvSpPr>
        <p:spPr>
          <a:xfrm>
            <a:off x="2298880" y="3948947"/>
            <a:ext cx="1008584" cy="369332"/>
          </a:xfrm>
          <a:prstGeom prst="rect">
            <a:avLst/>
          </a:prstGeom>
          <a:noFill/>
        </p:spPr>
        <p:txBody>
          <a:bodyPr wrap="none" rtlCol="0">
            <a:spAutoFit/>
          </a:bodyPr>
          <a:lstStyle/>
          <a:p>
            <a:r>
              <a:rPr lang="en-US" dirty="0" smtClean="0">
                <a:latin typeface="Arial"/>
                <a:cs typeface="Arial"/>
              </a:rPr>
              <a:t>Policy A</a:t>
            </a:r>
            <a:endParaRPr lang="en-US" dirty="0">
              <a:latin typeface="Arial"/>
              <a:cs typeface="Arial"/>
            </a:endParaRPr>
          </a:p>
        </p:txBody>
      </p:sp>
      <p:sp>
        <p:nvSpPr>
          <p:cNvPr id="9" name="TextBox 8"/>
          <p:cNvSpPr txBox="1"/>
          <p:nvPr/>
        </p:nvSpPr>
        <p:spPr>
          <a:xfrm>
            <a:off x="2270504" y="5027951"/>
            <a:ext cx="1105578" cy="307777"/>
          </a:xfrm>
          <a:prstGeom prst="rect">
            <a:avLst/>
          </a:prstGeom>
          <a:solidFill>
            <a:schemeClr val="bg1"/>
          </a:solidFill>
        </p:spPr>
        <p:txBody>
          <a:bodyPr wrap="square" rtlCol="0">
            <a:spAutoFit/>
          </a:bodyPr>
          <a:lstStyle/>
          <a:p>
            <a:r>
              <a:rPr lang="en-US" sz="1400" dirty="0" smtClean="0"/>
              <a:t>Investment</a:t>
            </a:r>
          </a:p>
        </p:txBody>
      </p:sp>
      <p:sp>
        <p:nvSpPr>
          <p:cNvPr id="13" name="TextBox 12"/>
          <p:cNvSpPr txBox="1"/>
          <p:nvPr/>
        </p:nvSpPr>
        <p:spPr>
          <a:xfrm>
            <a:off x="2322201" y="3977322"/>
            <a:ext cx="1287868" cy="307777"/>
          </a:xfrm>
          <a:prstGeom prst="rect">
            <a:avLst/>
          </a:prstGeom>
          <a:solidFill>
            <a:schemeClr val="bg1"/>
          </a:solidFill>
        </p:spPr>
        <p:txBody>
          <a:bodyPr wrap="square" rtlCol="0">
            <a:spAutoFit/>
          </a:bodyPr>
          <a:lstStyle/>
          <a:p>
            <a:r>
              <a:rPr lang="en-US" sz="1400" dirty="0" smtClean="0"/>
              <a:t>Status quo</a:t>
            </a:r>
          </a:p>
        </p:txBody>
      </p:sp>
    </p:spTree>
    <p:extLst>
      <p:ext uri="{BB962C8B-B14F-4D97-AF65-F5344CB8AC3E}">
        <p14:creationId xmlns:p14="http://schemas.microsoft.com/office/powerpoint/2010/main" val="5219412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11690"/>
            <a:ext cx="8534400" cy="758952"/>
          </a:xfrm>
        </p:spPr>
        <p:txBody>
          <a:bodyPr>
            <a:normAutofit fontScale="90000"/>
          </a:bodyPr>
          <a:lstStyle/>
          <a:p>
            <a:r>
              <a:rPr lang="en-US" dirty="0" smtClean="0"/>
              <a:t>Challenge 2:</a:t>
            </a:r>
            <a:br>
              <a:rPr lang="en-US" dirty="0" smtClean="0"/>
            </a:br>
            <a:r>
              <a:rPr lang="en-US" dirty="0" smtClean="0"/>
              <a:t>Political uncertainty</a:t>
            </a:r>
            <a:endParaRPr lang="en-US" dirty="0"/>
          </a:p>
        </p:txBody>
      </p:sp>
      <p:sp>
        <p:nvSpPr>
          <p:cNvPr id="3" name="Content Placeholder 2"/>
          <p:cNvSpPr>
            <a:spLocks noGrp="1"/>
          </p:cNvSpPr>
          <p:nvPr>
            <p:ph sz="quarter" idx="1"/>
          </p:nvPr>
        </p:nvSpPr>
        <p:spPr/>
        <p:txBody>
          <a:bodyPr>
            <a:normAutofit fontScale="92500" lnSpcReduction="10000"/>
          </a:bodyPr>
          <a:lstStyle/>
          <a:p>
            <a:pPr marL="274320" lvl="1">
              <a:buClr>
                <a:schemeClr val="accent1"/>
              </a:buClr>
              <a:buSzPct val="85000"/>
              <a:buFont typeface="Wingdings 2"/>
              <a:buChar char=""/>
            </a:pPr>
            <a:r>
              <a:rPr lang="en-US" sz="2700" dirty="0">
                <a:solidFill>
                  <a:srgbClr val="000000"/>
                </a:solidFill>
              </a:rPr>
              <a:t>Long-term investments are </a:t>
            </a:r>
            <a:r>
              <a:rPr lang="en-US" sz="2700" dirty="0" smtClean="0">
                <a:solidFill>
                  <a:srgbClr val="000000"/>
                </a:solidFill>
              </a:rPr>
              <a:t>elite-citizen bargains </a:t>
            </a:r>
            <a:r>
              <a:rPr lang="en-US" sz="2700" dirty="0">
                <a:solidFill>
                  <a:srgbClr val="000000"/>
                </a:solidFill>
              </a:rPr>
              <a:t>in which citizens pay </a:t>
            </a:r>
            <a:r>
              <a:rPr lang="en-US" sz="2700" i="1" dirty="0" smtClean="0">
                <a:solidFill>
                  <a:srgbClr val="000000"/>
                </a:solidFill>
              </a:rPr>
              <a:t>first</a:t>
            </a:r>
          </a:p>
          <a:p>
            <a:pPr marL="0" lvl="1" indent="0">
              <a:buClr>
                <a:schemeClr val="accent1"/>
              </a:buClr>
              <a:buSzPct val="85000"/>
              <a:buNone/>
            </a:pPr>
            <a:endParaRPr lang="en-US" sz="2700" dirty="0" smtClean="0"/>
          </a:p>
          <a:p>
            <a:r>
              <a:rPr lang="en-US" dirty="0" smtClean="0"/>
              <a:t>Democratic politics itself makes those bargains risky:</a:t>
            </a:r>
          </a:p>
          <a:p>
            <a:pPr marL="0" indent="0">
              <a:buNone/>
            </a:pPr>
            <a:endParaRPr lang="en-US" dirty="0"/>
          </a:p>
          <a:p>
            <a:pPr marL="800100" indent="-342900">
              <a:buFont typeface="+mj-lt"/>
              <a:buAutoNum type="arabicPeriod"/>
            </a:pPr>
            <a:r>
              <a:rPr lang="en-US" dirty="0" smtClean="0"/>
              <a:t>Today’s politicians may “</a:t>
            </a:r>
            <a:r>
              <a:rPr lang="en-US" dirty="0"/>
              <a:t>t</a:t>
            </a:r>
            <a:r>
              <a:rPr lang="en-US" dirty="0" smtClean="0"/>
              <a:t>ake the money and run”</a:t>
            </a:r>
          </a:p>
          <a:p>
            <a:pPr marL="1028700" lvl="1" indent="-635000"/>
            <a:r>
              <a:rPr lang="en-US" dirty="0" smtClean="0"/>
              <a:t>Taxes collected now for one purpose may be spent on something else later</a:t>
            </a:r>
          </a:p>
          <a:p>
            <a:pPr marL="800100" lvl="1" indent="-342900"/>
            <a:endParaRPr lang="en-US" dirty="0" smtClean="0"/>
          </a:p>
          <a:p>
            <a:pPr marL="800100" indent="-342900">
              <a:buFont typeface="+mj-lt"/>
              <a:buAutoNum type="arabicPeriod"/>
            </a:pPr>
            <a:r>
              <a:rPr lang="en-US" dirty="0" smtClean="0"/>
              <a:t>Today’s politicians may not be in office tomorrow</a:t>
            </a:r>
          </a:p>
          <a:p>
            <a:pPr marL="1028700" lvl="1" indent="-342900"/>
            <a:r>
              <a:rPr lang="en-US" dirty="0" smtClean="0"/>
              <a:t>And tomorrow’s politicians may not keep promises made by today’s</a:t>
            </a:r>
            <a:endParaRPr lang="en-US" dirty="0"/>
          </a:p>
        </p:txBody>
      </p:sp>
    </p:spTree>
    <p:extLst>
      <p:ext uri="{BB962C8B-B14F-4D97-AF65-F5344CB8AC3E}">
        <p14:creationId xmlns:p14="http://schemas.microsoft.com/office/powerpoint/2010/main" val="37418478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6362"/>
            <a:ext cx="8534400" cy="758952"/>
          </a:xfrm>
        </p:spPr>
        <p:txBody>
          <a:bodyPr>
            <a:normAutofit fontScale="90000"/>
          </a:bodyPr>
          <a:lstStyle/>
          <a:p>
            <a:r>
              <a:rPr lang="en-US" dirty="0" smtClean="0"/>
              <a:t>We don’t wait for uncertain marshmallows</a:t>
            </a:r>
            <a:br>
              <a:rPr lang="en-US" dirty="0" smtClean="0"/>
            </a:br>
            <a:r>
              <a:rPr lang="en-US" dirty="0" smtClean="0"/>
              <a:t>(Kidd et al 2012)</a:t>
            </a:r>
            <a:endParaRPr lang="en-US" dirty="0"/>
          </a:p>
        </p:txBody>
      </p:sp>
      <p:pic>
        <p:nvPicPr>
          <p:cNvPr id="6" name="Content Placeholder 5"/>
          <p:cNvPicPr>
            <a:picLocks noGrp="1" noChangeAspect="1"/>
          </p:cNvPicPr>
          <p:nvPr>
            <p:ph sz="quarter" idx="1"/>
          </p:nvPr>
        </p:nvPicPr>
        <p:blipFill>
          <a:blip r:embed="rId3"/>
          <a:srcRect l="398" r="398"/>
          <a:stretch>
            <a:fillRect/>
          </a:stretch>
        </p:blipFill>
        <p:spPr/>
      </p:pic>
    </p:spTree>
    <p:extLst>
      <p:ext uri="{BB962C8B-B14F-4D97-AF65-F5344CB8AC3E}">
        <p14:creationId xmlns:p14="http://schemas.microsoft.com/office/powerpoint/2010/main" val="391476494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2314"/>
            <a:ext cx="8534400" cy="758952"/>
          </a:xfrm>
        </p:spPr>
        <p:txBody>
          <a:bodyPr>
            <a:normAutofit fontScale="90000"/>
          </a:bodyPr>
          <a:lstStyle/>
          <a:p>
            <a:r>
              <a:rPr lang="en-US" dirty="0" smtClean="0"/>
              <a:t>Failure to invest:</a:t>
            </a:r>
            <a:br>
              <a:rPr lang="en-US" dirty="0" smtClean="0"/>
            </a:br>
            <a:r>
              <a:rPr lang="en-US" dirty="0" smtClean="0"/>
              <a:t>Metro Vancouver</a:t>
            </a:r>
            <a:endParaRPr lang="en-US" dirty="0"/>
          </a:p>
        </p:txBody>
      </p:sp>
      <p:pic>
        <p:nvPicPr>
          <p:cNvPr id="4" name="Content Placeholder 3"/>
          <p:cNvPicPr>
            <a:picLocks noGrp="1" noChangeAspect="1"/>
          </p:cNvPicPr>
          <p:nvPr>
            <p:ph sz="quarter" idx="1"/>
          </p:nvPr>
        </p:nvPicPr>
        <p:blipFill rotWithShape="1">
          <a:blip r:embed="rId3"/>
          <a:srcRect t="6197" b="8193"/>
          <a:stretch/>
        </p:blipFill>
        <p:spPr>
          <a:xfrm>
            <a:off x="1672262" y="1604509"/>
            <a:ext cx="5819823" cy="4393687"/>
          </a:xfrm>
        </p:spPr>
      </p:pic>
    </p:spTree>
    <p:extLst>
      <p:ext uri="{BB962C8B-B14F-4D97-AF65-F5344CB8AC3E}">
        <p14:creationId xmlns:p14="http://schemas.microsoft.com/office/powerpoint/2010/main" val="61872517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06564"/>
            <a:ext cx="8534400" cy="758952"/>
          </a:xfrm>
        </p:spPr>
        <p:txBody>
          <a:bodyPr/>
          <a:lstStyle/>
          <a:p>
            <a:r>
              <a:rPr lang="en-US" dirty="0" smtClean="0"/>
              <a:t>A matter of trust</a:t>
            </a:r>
            <a:endParaRPr lang="en-US" dirty="0"/>
          </a:p>
        </p:txBody>
      </p:sp>
      <p:pic>
        <p:nvPicPr>
          <p:cNvPr id="4" name="Content Placeholder 3"/>
          <p:cNvPicPr>
            <a:picLocks noGrp="1" noChangeAspect="1"/>
          </p:cNvPicPr>
          <p:nvPr>
            <p:ph sz="quarter" idx="1"/>
          </p:nvPr>
        </p:nvPicPr>
        <p:blipFill rotWithShape="1">
          <a:blip r:embed="rId2"/>
          <a:srcRect l="3039" r="991"/>
          <a:stretch/>
        </p:blipFill>
        <p:spPr>
          <a:xfrm>
            <a:off x="123674" y="1773051"/>
            <a:ext cx="8778287" cy="4087074"/>
          </a:xfrm>
        </p:spPr>
      </p:pic>
      <p:sp>
        <p:nvSpPr>
          <p:cNvPr id="5" name="Rectangle 4"/>
          <p:cNvSpPr/>
          <p:nvPr/>
        </p:nvSpPr>
        <p:spPr>
          <a:xfrm>
            <a:off x="188601" y="2577841"/>
            <a:ext cx="1747702" cy="3219157"/>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4310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matter of trust</a:t>
            </a:r>
            <a:endParaRPr lang="en-US" dirty="0"/>
          </a:p>
        </p:txBody>
      </p:sp>
      <p:pic>
        <p:nvPicPr>
          <p:cNvPr id="4" name="Content Placeholder 3"/>
          <p:cNvPicPr>
            <a:picLocks noGrp="1" noChangeAspect="1"/>
          </p:cNvPicPr>
          <p:nvPr>
            <p:ph sz="quarter" idx="1"/>
          </p:nvPr>
        </p:nvPicPr>
        <p:blipFill rotWithShape="1">
          <a:blip r:embed="rId3"/>
          <a:srcRect t="7871" b="-135766"/>
          <a:stretch/>
        </p:blipFill>
        <p:spPr>
          <a:xfrm>
            <a:off x="289178" y="3282031"/>
            <a:ext cx="8503920" cy="2804442"/>
          </a:xfrm>
        </p:spPr>
      </p:pic>
    </p:spTree>
    <p:extLst>
      <p:ext uri="{BB962C8B-B14F-4D97-AF65-F5344CB8AC3E}">
        <p14:creationId xmlns:p14="http://schemas.microsoft.com/office/powerpoint/2010/main" val="82027924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matter of trust</a:t>
            </a:r>
            <a:endParaRPr lang="en-US" dirty="0"/>
          </a:p>
        </p:txBody>
      </p:sp>
      <p:pic>
        <p:nvPicPr>
          <p:cNvPr id="5" name="Content Placeholder 4"/>
          <p:cNvPicPr>
            <a:picLocks noGrp="1" noChangeAspect="1"/>
          </p:cNvPicPr>
          <p:nvPr>
            <p:ph sz="quarter" idx="1"/>
          </p:nvPr>
        </p:nvPicPr>
        <p:blipFill>
          <a:blip r:embed="rId2"/>
          <a:srcRect t="-154831" b="-154831"/>
          <a:stretch>
            <a:fillRect/>
          </a:stretch>
        </p:blipFill>
        <p:spPr/>
      </p:pic>
    </p:spTree>
    <p:extLst>
      <p:ext uri="{BB962C8B-B14F-4D97-AF65-F5344CB8AC3E}">
        <p14:creationId xmlns:p14="http://schemas.microsoft.com/office/powerpoint/2010/main" val="183611719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matter of trust</a:t>
            </a:r>
            <a:endParaRPr lang="en-US" dirty="0"/>
          </a:p>
        </p:txBody>
      </p:sp>
      <p:pic>
        <p:nvPicPr>
          <p:cNvPr id="4" name="Content Placeholder 3"/>
          <p:cNvPicPr>
            <a:picLocks noGrp="1" noChangeAspect="1"/>
          </p:cNvPicPr>
          <p:nvPr>
            <p:ph sz="quarter" idx="1"/>
          </p:nvPr>
        </p:nvPicPr>
        <p:blipFill>
          <a:blip r:embed="rId2"/>
          <a:srcRect t="-32669" b="-32669"/>
          <a:stretch>
            <a:fillRect/>
          </a:stretch>
        </p:blipFill>
        <p:spPr/>
      </p:pic>
      <p:sp>
        <p:nvSpPr>
          <p:cNvPr id="6" name="Rectangle 5"/>
          <p:cNvSpPr/>
          <p:nvPr/>
        </p:nvSpPr>
        <p:spPr>
          <a:xfrm>
            <a:off x="5645453" y="3055684"/>
            <a:ext cx="2803867" cy="226347"/>
          </a:xfrm>
          <a:prstGeom prst="rect">
            <a:avLst/>
          </a:prstGeom>
          <a:solidFill>
            <a:srgbClr val="FFFF00">
              <a:alpha val="1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28427" y="3333832"/>
            <a:ext cx="8070599" cy="275145"/>
          </a:xfrm>
          <a:prstGeom prst="rect">
            <a:avLst/>
          </a:prstGeom>
          <a:solidFill>
            <a:srgbClr val="FFFF00">
              <a:alpha val="1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9946" y="3599406"/>
            <a:ext cx="4460517" cy="298792"/>
          </a:xfrm>
          <a:prstGeom prst="rect">
            <a:avLst/>
          </a:prstGeom>
          <a:solidFill>
            <a:srgbClr val="FFFF00">
              <a:alpha val="1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6154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Experimental evidence on uncertainty</a:t>
            </a:r>
            <a:br>
              <a:rPr lang="en-US" dirty="0" smtClean="0"/>
            </a:br>
            <a:r>
              <a:rPr lang="en-US" sz="2700" dirty="0" smtClean="0"/>
              <a:t>(Jacobs &amp; Matthews </a:t>
            </a:r>
            <a:r>
              <a:rPr lang="en-US" sz="2700" dirty="0"/>
              <a:t>2012)</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endParaRPr lang="en-US" dirty="0" smtClean="0"/>
          </a:p>
          <a:p>
            <a:r>
              <a:rPr lang="en-US" dirty="0" smtClean="0"/>
              <a:t>Study asked U.S. citizens to evaluate an investment in solvency of Social Security program, with short-run costs</a:t>
            </a:r>
          </a:p>
          <a:p>
            <a:endParaRPr lang="en-US" dirty="0" smtClean="0"/>
          </a:p>
          <a:p>
            <a:r>
              <a:rPr lang="en-US" dirty="0" smtClean="0"/>
              <a:t>Random assignment to benefits either 5 or 40 years away</a:t>
            </a:r>
          </a:p>
          <a:p>
            <a:pPr marL="0" indent="0">
              <a:buNone/>
            </a:pPr>
            <a:endParaRPr lang="en-US" b="1" dirty="0"/>
          </a:p>
          <a:p>
            <a:pPr marL="0" indent="0">
              <a:buNone/>
            </a:pPr>
            <a:r>
              <a:rPr lang="en-US" dirty="0" smtClean="0">
                <a:sym typeface="Wingdings"/>
              </a:rPr>
              <a:t> </a:t>
            </a:r>
            <a:r>
              <a:rPr lang="en-US" dirty="0" smtClean="0"/>
              <a:t>Discounting effect</a:t>
            </a:r>
          </a:p>
          <a:p>
            <a:pPr lvl="1"/>
            <a:r>
              <a:rPr lang="en-US" sz="2400" dirty="0" smtClean="0"/>
              <a:t>Support falls as benefits become more temporally distant (5 vs. 40 years)</a:t>
            </a:r>
          </a:p>
          <a:p>
            <a:endParaRPr lang="en-US" dirty="0"/>
          </a:p>
          <a:p>
            <a:pPr>
              <a:buFont typeface="Wingdings" charset="0"/>
              <a:buChar char="à"/>
            </a:pPr>
            <a:r>
              <a:rPr lang="en-US" dirty="0" smtClean="0"/>
              <a:t> But why?</a:t>
            </a:r>
          </a:p>
          <a:p>
            <a:pPr lvl="1"/>
            <a:r>
              <a:rPr lang="en-US" sz="2400" b="1" dirty="0" smtClean="0"/>
              <a:t>Uncertainty</a:t>
            </a:r>
            <a:endParaRPr lang="en-US" sz="2400" b="1" dirty="0"/>
          </a:p>
        </p:txBody>
      </p:sp>
    </p:spTree>
    <p:extLst>
      <p:ext uri="{BB962C8B-B14F-4D97-AF65-F5344CB8AC3E}">
        <p14:creationId xmlns:p14="http://schemas.microsoft.com/office/powerpoint/2010/main" val="5559483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3"/>
          <a:srcRect l="-933" t="16754" r="339" b="402"/>
          <a:stretch/>
        </p:blipFill>
        <p:spPr>
          <a:xfrm>
            <a:off x="1169833" y="1348154"/>
            <a:ext cx="6756574" cy="5509846"/>
          </a:xfrm>
        </p:spPr>
      </p:pic>
      <p:sp>
        <p:nvSpPr>
          <p:cNvPr id="5" name="Title 1"/>
          <p:cNvSpPr>
            <a:spLocks noGrp="1"/>
          </p:cNvSpPr>
          <p:nvPr>
            <p:ph type="title"/>
          </p:nvPr>
        </p:nvSpPr>
        <p:spPr>
          <a:xfrm>
            <a:off x="301752" y="228600"/>
            <a:ext cx="8534400" cy="758952"/>
          </a:xfrm>
        </p:spPr>
        <p:txBody>
          <a:bodyPr>
            <a:normAutofit fontScale="90000"/>
          </a:bodyPr>
          <a:lstStyle/>
          <a:p>
            <a:r>
              <a:rPr lang="en-US" dirty="0" smtClean="0"/>
              <a:t>Trust in government conditions effects of delay</a:t>
            </a:r>
            <a:br>
              <a:rPr lang="en-US" dirty="0" smtClean="0"/>
            </a:br>
            <a:r>
              <a:rPr lang="en-US" sz="2700" dirty="0" smtClean="0"/>
              <a:t>(</a:t>
            </a:r>
            <a:r>
              <a:rPr lang="en-US" sz="2700" dirty="0"/>
              <a:t>Jacobs/</a:t>
            </a:r>
            <a:r>
              <a:rPr lang="en-US" sz="2700" dirty="0" smtClean="0"/>
              <a:t>Matthews, BJPS,s </a:t>
            </a:r>
            <a:r>
              <a:rPr lang="en-US" sz="2700" dirty="0"/>
              <a:t>2012)</a:t>
            </a:r>
            <a:endParaRPr lang="en-US" dirty="0"/>
          </a:p>
        </p:txBody>
      </p:sp>
    </p:spTree>
    <p:extLst>
      <p:ext uri="{BB962C8B-B14F-4D97-AF65-F5344CB8AC3E}">
        <p14:creationId xmlns:p14="http://schemas.microsoft.com/office/powerpoint/2010/main" val="394336890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Governments that invest in the long term</a:t>
            </a:r>
            <a:endParaRPr lang="en-US" dirty="0"/>
          </a:p>
        </p:txBody>
      </p:sp>
      <p:pic>
        <p:nvPicPr>
          <p:cNvPr id="5" name="Content Placeholder 4"/>
          <p:cNvPicPr>
            <a:picLocks noGrp="1" noChangeAspect="1"/>
          </p:cNvPicPr>
          <p:nvPr>
            <p:ph sz="quarter" idx="1"/>
          </p:nvPr>
        </p:nvPicPr>
        <p:blipFill>
          <a:blip r:embed="rId3"/>
          <a:srcRect t="14159" b="14159"/>
          <a:stretch>
            <a:fillRect/>
          </a:stretch>
        </p:blipFill>
        <p:spPr>
          <a:xfrm>
            <a:off x="412752" y="1620864"/>
            <a:ext cx="8329422" cy="4478184"/>
          </a:xfrm>
        </p:spPr>
      </p:pic>
    </p:spTree>
    <p:extLst>
      <p:ext uri="{BB962C8B-B14F-4D97-AF65-F5344CB8AC3E}">
        <p14:creationId xmlns:p14="http://schemas.microsoft.com/office/powerpoint/2010/main" val="3754063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3187"/>
            <a:ext cx="8534400" cy="758952"/>
          </a:xfrm>
        </p:spPr>
        <p:txBody>
          <a:bodyPr>
            <a:normAutofit fontScale="90000"/>
          </a:bodyPr>
          <a:lstStyle/>
          <a:p>
            <a:r>
              <a:rPr lang="en-US" dirty="0" smtClean="0"/>
              <a:t>Challenge 3:</a:t>
            </a:r>
            <a:br>
              <a:rPr lang="en-US" dirty="0" smtClean="0"/>
            </a:br>
            <a:r>
              <a:rPr lang="en-US" dirty="0" smtClean="0"/>
              <a:t>Opposition from “concentrated” cost-bearers </a:t>
            </a:r>
            <a:endParaRPr lang="en-US" dirty="0"/>
          </a:p>
        </p:txBody>
      </p:sp>
      <p:sp>
        <p:nvSpPr>
          <p:cNvPr id="3" name="Content Placeholder 2"/>
          <p:cNvSpPr>
            <a:spLocks noGrp="1"/>
          </p:cNvSpPr>
          <p:nvPr>
            <p:ph sz="quarter" idx="1"/>
          </p:nvPr>
        </p:nvSpPr>
        <p:spPr>
          <a:xfrm>
            <a:off x="301752" y="1527047"/>
            <a:ext cx="8503920" cy="5017187"/>
          </a:xfrm>
        </p:spPr>
        <p:txBody>
          <a:bodyPr>
            <a:normAutofit/>
          </a:bodyPr>
          <a:lstStyle/>
          <a:p>
            <a:r>
              <a:rPr lang="en-US" dirty="0" smtClean="0"/>
              <a:t>For some long-term investments, a “concentrated” group bears disproportionate short-run costs</a:t>
            </a:r>
          </a:p>
          <a:p>
            <a:pPr lvl="1"/>
            <a:r>
              <a:rPr lang="en-US" dirty="0" smtClean="0"/>
              <a:t>Environmental protection </a:t>
            </a:r>
            <a:r>
              <a:rPr lang="en-US" dirty="0" smtClean="0">
                <a:sym typeface="Wingdings"/>
              </a:rPr>
              <a:t> resource industry</a:t>
            </a:r>
          </a:p>
          <a:p>
            <a:pPr lvl="1"/>
            <a:r>
              <a:rPr lang="en-US" dirty="0" smtClean="0">
                <a:sym typeface="Wingdings"/>
              </a:rPr>
              <a:t>Pension reform  seniors</a:t>
            </a:r>
          </a:p>
          <a:p>
            <a:pPr lvl="1"/>
            <a:r>
              <a:rPr lang="en-US" dirty="0" smtClean="0"/>
              <a:t>Infrastructure investment </a:t>
            </a:r>
            <a:r>
              <a:rPr lang="en-US" dirty="0" smtClean="0">
                <a:sym typeface="Wingdings"/>
              </a:rPr>
              <a:t> local communities (e.g., NIMBY interests)</a:t>
            </a:r>
          </a:p>
          <a:p>
            <a:pPr lvl="1"/>
            <a:endParaRPr lang="en-US" dirty="0">
              <a:sym typeface="Wingdings"/>
            </a:endParaRPr>
          </a:p>
        </p:txBody>
      </p:sp>
    </p:spTree>
    <p:extLst>
      <p:ext uri="{BB962C8B-B14F-4D97-AF65-F5344CB8AC3E}">
        <p14:creationId xmlns:p14="http://schemas.microsoft.com/office/powerpoint/2010/main" val="38144978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Heathrow expansion</a:t>
            </a:r>
            <a:endParaRPr lang="en-US" dirty="0"/>
          </a:p>
        </p:txBody>
      </p:sp>
      <p:pic>
        <p:nvPicPr>
          <p:cNvPr id="6" name="Content Placeholder 5"/>
          <p:cNvPicPr>
            <a:picLocks noGrp="1" noChangeAspect="1"/>
          </p:cNvPicPr>
          <p:nvPr>
            <p:ph sz="quarter" idx="1"/>
          </p:nvPr>
        </p:nvPicPr>
        <p:blipFill>
          <a:blip r:embed="rId3"/>
          <a:srcRect t="5199" b="5199"/>
          <a:stretch>
            <a:fillRect/>
          </a:stretch>
        </p:blipFill>
        <p:spPr/>
      </p:pic>
    </p:spTree>
    <p:extLst>
      <p:ext uri="{BB962C8B-B14F-4D97-AF65-F5344CB8AC3E}">
        <p14:creationId xmlns:p14="http://schemas.microsoft.com/office/powerpoint/2010/main" val="229444591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3187"/>
            <a:ext cx="8534400" cy="758952"/>
          </a:xfrm>
        </p:spPr>
        <p:txBody>
          <a:bodyPr>
            <a:normAutofit fontScale="90000"/>
          </a:bodyPr>
          <a:lstStyle/>
          <a:p>
            <a:r>
              <a:rPr lang="en-US" dirty="0" smtClean="0"/>
              <a:t>Challenge 3:</a:t>
            </a:r>
            <a:br>
              <a:rPr lang="en-US" dirty="0" smtClean="0"/>
            </a:br>
            <a:r>
              <a:rPr lang="en-US" dirty="0" smtClean="0"/>
              <a:t>Opposition from “concentrated” cost-bearers </a:t>
            </a:r>
            <a:endParaRPr lang="en-US" dirty="0"/>
          </a:p>
        </p:txBody>
      </p:sp>
      <p:sp>
        <p:nvSpPr>
          <p:cNvPr id="3" name="Content Placeholder 2"/>
          <p:cNvSpPr>
            <a:spLocks noGrp="1"/>
          </p:cNvSpPr>
          <p:nvPr>
            <p:ph sz="quarter" idx="1"/>
          </p:nvPr>
        </p:nvSpPr>
        <p:spPr>
          <a:xfrm>
            <a:off x="301752" y="1527047"/>
            <a:ext cx="8503920" cy="5017187"/>
          </a:xfrm>
        </p:spPr>
        <p:txBody>
          <a:bodyPr>
            <a:normAutofit/>
          </a:bodyPr>
          <a:lstStyle/>
          <a:p>
            <a:r>
              <a:rPr lang="en-US" dirty="0" smtClean="0"/>
              <a:t>For some long-term investments, a “concentrated” group bears disproportionate short-run costs</a:t>
            </a:r>
          </a:p>
          <a:p>
            <a:pPr lvl="1"/>
            <a:r>
              <a:rPr lang="en-US" dirty="0" smtClean="0"/>
              <a:t>Environmental protection </a:t>
            </a:r>
            <a:r>
              <a:rPr lang="en-US" dirty="0" smtClean="0">
                <a:sym typeface="Wingdings"/>
              </a:rPr>
              <a:t> resource industry</a:t>
            </a:r>
          </a:p>
          <a:p>
            <a:pPr lvl="1"/>
            <a:r>
              <a:rPr lang="en-US" dirty="0" smtClean="0">
                <a:sym typeface="Wingdings"/>
              </a:rPr>
              <a:t>Pension reform  seniors</a:t>
            </a:r>
          </a:p>
          <a:p>
            <a:pPr lvl="1"/>
            <a:r>
              <a:rPr lang="en-US" dirty="0" smtClean="0"/>
              <a:t>Infrastructure investment </a:t>
            </a:r>
            <a:r>
              <a:rPr lang="en-US" dirty="0" smtClean="0">
                <a:sym typeface="Wingdings"/>
              </a:rPr>
              <a:t> local communities (e.g., NIMBY interests)</a:t>
            </a:r>
          </a:p>
          <a:p>
            <a:pPr lvl="1"/>
            <a:endParaRPr lang="en-US" dirty="0">
              <a:sym typeface="Wingdings"/>
            </a:endParaRPr>
          </a:p>
          <a:p>
            <a:r>
              <a:rPr lang="en-US" dirty="0" smtClean="0">
                <a:sym typeface="Wingdings"/>
              </a:rPr>
              <a:t>Concentrated groups are often mobilized and organized</a:t>
            </a:r>
          </a:p>
          <a:p>
            <a:endParaRPr lang="en-US" dirty="0">
              <a:sym typeface="Wingdings"/>
            </a:endParaRPr>
          </a:p>
          <a:p>
            <a:pPr marL="0" indent="0">
              <a:buNone/>
            </a:pPr>
            <a:r>
              <a:rPr lang="en-US" dirty="0" smtClean="0">
                <a:sym typeface="Wingdings"/>
              </a:rPr>
              <a:t> Equipped to fight to block investment</a:t>
            </a:r>
            <a:endParaRPr lang="en-US" dirty="0"/>
          </a:p>
        </p:txBody>
      </p:sp>
    </p:spTree>
    <p:extLst>
      <p:ext uri="{BB962C8B-B14F-4D97-AF65-F5344CB8AC3E}">
        <p14:creationId xmlns:p14="http://schemas.microsoft.com/office/powerpoint/2010/main" val="411678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3187"/>
            <a:ext cx="8534400" cy="758952"/>
          </a:xfrm>
        </p:spPr>
        <p:txBody>
          <a:bodyPr>
            <a:normAutofit fontScale="90000"/>
          </a:bodyPr>
          <a:lstStyle/>
          <a:p>
            <a:r>
              <a:rPr lang="en-US" dirty="0" smtClean="0"/>
              <a:t>Challenge 3:</a:t>
            </a:r>
            <a:br>
              <a:rPr lang="en-US" dirty="0" smtClean="0"/>
            </a:br>
            <a:r>
              <a:rPr lang="en-US" dirty="0" smtClean="0"/>
              <a:t>Opposition from “concentrated” cost-bearers </a:t>
            </a:r>
            <a:endParaRPr lang="en-US" dirty="0"/>
          </a:p>
        </p:txBody>
      </p:sp>
      <p:sp>
        <p:nvSpPr>
          <p:cNvPr id="3" name="Content Placeholder 2"/>
          <p:cNvSpPr>
            <a:spLocks noGrp="1"/>
          </p:cNvSpPr>
          <p:nvPr>
            <p:ph sz="quarter" idx="1"/>
          </p:nvPr>
        </p:nvSpPr>
        <p:spPr>
          <a:xfrm>
            <a:off x="301752" y="1527047"/>
            <a:ext cx="8503920" cy="5017187"/>
          </a:xfrm>
        </p:spPr>
        <p:txBody>
          <a:bodyPr>
            <a:normAutofit/>
          </a:bodyPr>
          <a:lstStyle/>
          <a:p>
            <a:pPr marL="0" indent="0">
              <a:buNone/>
            </a:pPr>
            <a:r>
              <a:rPr lang="en-US" dirty="0" smtClean="0"/>
              <a:t>Two distributional varieties of investment:</a:t>
            </a:r>
          </a:p>
          <a:p>
            <a:pPr marL="0" indent="0">
              <a:buNone/>
            </a:pPr>
            <a:endParaRPr lang="en-US" sz="2000" dirty="0" smtClean="0"/>
          </a:p>
          <a:p>
            <a:pPr marL="0" indent="0">
              <a:buNone/>
            </a:pPr>
            <a:r>
              <a:rPr lang="en-US" dirty="0" smtClean="0"/>
              <a:t>Type 1. My pain today/</a:t>
            </a:r>
            <a:r>
              <a:rPr lang="en-US" u="sng" dirty="0" smtClean="0"/>
              <a:t>your</a:t>
            </a:r>
            <a:r>
              <a:rPr lang="en-US" dirty="0" smtClean="0"/>
              <a:t> gain tomorrow</a:t>
            </a:r>
          </a:p>
          <a:p>
            <a:pPr lvl="1"/>
            <a:r>
              <a:rPr lang="en-US" dirty="0" smtClean="0"/>
              <a:t>Bad deal for me</a:t>
            </a:r>
          </a:p>
          <a:p>
            <a:pPr marL="274320" lvl="1" indent="0">
              <a:buNone/>
            </a:pPr>
            <a:r>
              <a:rPr lang="en-US" dirty="0" smtClean="0">
                <a:sym typeface="Wingdings"/>
              </a:rPr>
              <a:t> </a:t>
            </a:r>
            <a:r>
              <a:rPr lang="en-US" dirty="0" smtClean="0"/>
              <a:t>I fight it – no matter what</a:t>
            </a:r>
          </a:p>
          <a:p>
            <a:endParaRPr lang="en-US" dirty="0" smtClean="0"/>
          </a:p>
          <a:p>
            <a:pPr marL="0" indent="0">
              <a:buNone/>
            </a:pPr>
            <a:r>
              <a:rPr lang="en-US" dirty="0" smtClean="0"/>
              <a:t>Type 2. My </a:t>
            </a:r>
            <a:r>
              <a:rPr lang="en-US" dirty="0"/>
              <a:t>pain today/</a:t>
            </a:r>
            <a:r>
              <a:rPr lang="en-US" u="sng" dirty="0"/>
              <a:t>my</a:t>
            </a:r>
            <a:r>
              <a:rPr lang="en-US" dirty="0"/>
              <a:t> gain </a:t>
            </a:r>
            <a:r>
              <a:rPr lang="en-US" dirty="0" smtClean="0"/>
              <a:t>tomorrow</a:t>
            </a:r>
          </a:p>
          <a:p>
            <a:pPr lvl="1"/>
            <a:r>
              <a:rPr lang="en-US" dirty="0" smtClean="0"/>
              <a:t>Could be a good deal for me (if</a:t>
            </a:r>
            <a:r>
              <a:rPr lang="en-US" i="1" dirty="0" smtClean="0"/>
              <a:t> </a:t>
            </a:r>
            <a:r>
              <a:rPr lang="en-US" dirty="0" smtClean="0"/>
              <a:t>I trust I’ll get the gain)</a:t>
            </a:r>
          </a:p>
          <a:p>
            <a:pPr lvl="1"/>
            <a:r>
              <a:rPr lang="en-US" dirty="0" smtClean="0"/>
              <a:t>But wait: could there be a </a:t>
            </a:r>
            <a:r>
              <a:rPr lang="en-US" i="1" dirty="0" smtClean="0"/>
              <a:t>better </a:t>
            </a:r>
            <a:r>
              <a:rPr lang="en-US" dirty="0" smtClean="0"/>
              <a:t>deal for me?</a:t>
            </a:r>
          </a:p>
          <a:p>
            <a:pPr lvl="2"/>
            <a:r>
              <a:rPr lang="en-US" sz="2400" i="1" dirty="0" smtClean="0"/>
              <a:t>Your </a:t>
            </a:r>
            <a:r>
              <a:rPr lang="en-US" sz="2400" dirty="0" smtClean="0"/>
              <a:t>pain/my gain?</a:t>
            </a:r>
            <a:endParaRPr lang="en-US" sz="2400" i="1" dirty="0"/>
          </a:p>
          <a:p>
            <a:pPr marL="274320" lvl="1" indent="0">
              <a:buNone/>
            </a:pPr>
            <a:r>
              <a:rPr lang="en-US" dirty="0" smtClean="0">
                <a:sym typeface="Wingdings"/>
              </a:rPr>
              <a:t> </a:t>
            </a:r>
            <a:r>
              <a:rPr lang="en-US" dirty="0" smtClean="0"/>
              <a:t>A fight over </a:t>
            </a:r>
            <a:r>
              <a:rPr lang="en-US" i="1" dirty="0" smtClean="0"/>
              <a:t>who should pay</a:t>
            </a:r>
            <a:endParaRPr lang="en-US" dirty="0"/>
          </a:p>
          <a:p>
            <a:pPr marL="274320" lvl="1" indent="0">
              <a:buNone/>
            </a:pPr>
            <a:endParaRPr lang="en-US" dirty="0"/>
          </a:p>
          <a:p>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635624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43396"/>
            <a:ext cx="8534400" cy="758952"/>
          </a:xfrm>
        </p:spPr>
        <p:txBody>
          <a:bodyPr>
            <a:normAutofit fontScale="90000"/>
          </a:bodyPr>
          <a:lstStyle/>
          <a:p>
            <a:r>
              <a:rPr lang="en-US" dirty="0" smtClean="0"/>
              <a:t>Overcoming the challenges </a:t>
            </a:r>
            <a:br>
              <a:rPr lang="en-US" dirty="0" smtClean="0"/>
            </a:br>
            <a:r>
              <a:rPr lang="en-US" dirty="0" smtClean="0"/>
              <a:t>to long-term investment</a:t>
            </a:r>
            <a:endParaRPr lang="en-US" dirty="0"/>
          </a:p>
        </p:txBody>
      </p:sp>
      <p:sp>
        <p:nvSpPr>
          <p:cNvPr id="3" name="Content Placeholder 2"/>
          <p:cNvSpPr>
            <a:spLocks noGrp="1"/>
          </p:cNvSpPr>
          <p:nvPr>
            <p:ph sz="quarter" idx="1"/>
          </p:nvPr>
        </p:nvSpPr>
        <p:spPr>
          <a:xfrm>
            <a:off x="301752" y="1527048"/>
            <a:ext cx="8503920" cy="4898692"/>
          </a:xfrm>
        </p:spPr>
        <p:txBody>
          <a:bodyPr>
            <a:normAutofit fontScale="92500"/>
          </a:bodyPr>
          <a:lstStyle/>
          <a:p>
            <a:pPr marL="0" indent="0">
              <a:buNone/>
            </a:pPr>
            <a:r>
              <a:rPr lang="en-US" dirty="0" smtClean="0"/>
              <a:t>Under what conditions…</a:t>
            </a:r>
          </a:p>
          <a:p>
            <a:pPr marL="0" indent="0">
              <a:buNone/>
            </a:pPr>
            <a:endParaRPr lang="en-US" dirty="0"/>
          </a:p>
          <a:p>
            <a:pPr marL="514350" indent="-514350">
              <a:buFont typeface="+mj-lt"/>
              <a:buAutoNum type="arabicPeriod"/>
            </a:pPr>
            <a:r>
              <a:rPr lang="en-US" dirty="0" smtClean="0"/>
              <a:t>…are voters likely to attend to long-term outcomes?</a:t>
            </a:r>
          </a:p>
          <a:p>
            <a:pPr lvl="1"/>
            <a:r>
              <a:rPr lang="en-US" dirty="0" smtClean="0"/>
              <a:t>Think cognitively</a:t>
            </a:r>
          </a:p>
          <a:p>
            <a:pPr marL="514350" indent="-514350">
              <a:buFont typeface="+mj-lt"/>
              <a:buAutoNum type="arabicPeriod"/>
            </a:pPr>
            <a:endParaRPr lang="en-US" dirty="0"/>
          </a:p>
          <a:p>
            <a:pPr marL="514350" indent="-514350">
              <a:buFont typeface="+mj-lt"/>
              <a:buAutoNum type="arabicPeriod"/>
            </a:pPr>
            <a:r>
              <a:rPr lang="en-US" dirty="0" smtClean="0"/>
              <a:t>…are voters likely to trust long-term benefit promises?</a:t>
            </a:r>
          </a:p>
          <a:p>
            <a:pPr lvl="1"/>
            <a:r>
              <a:rPr lang="en-US" dirty="0" smtClean="0"/>
              <a:t>Think institutionally</a:t>
            </a:r>
          </a:p>
          <a:p>
            <a:pPr marL="514350" indent="-514350">
              <a:buFont typeface="+mj-lt"/>
              <a:buAutoNum type="arabicPeriod"/>
            </a:pPr>
            <a:endParaRPr lang="en-US" dirty="0"/>
          </a:p>
          <a:p>
            <a:pPr marL="514350" indent="-514350">
              <a:buFont typeface="+mj-lt"/>
              <a:buAutoNum type="arabicPeriod"/>
            </a:pPr>
            <a:r>
              <a:rPr lang="en-US" dirty="0" smtClean="0"/>
              <a:t>…can governments assuage or overcome potential, organized opposition?</a:t>
            </a:r>
          </a:p>
          <a:p>
            <a:pPr lvl="1"/>
            <a:r>
              <a:rPr lang="en-US" dirty="0" smtClean="0"/>
              <a:t>Think about policy design</a:t>
            </a:r>
            <a:endParaRPr lang="en-US" dirty="0"/>
          </a:p>
        </p:txBody>
      </p:sp>
    </p:spTree>
    <p:extLst>
      <p:ext uri="{BB962C8B-B14F-4D97-AF65-F5344CB8AC3E}">
        <p14:creationId xmlns:p14="http://schemas.microsoft.com/office/powerpoint/2010/main" val="39779582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Bringing voter attention to the long term</a:t>
            </a:r>
            <a:endParaRPr lang="en-US" dirty="0"/>
          </a:p>
        </p:txBody>
      </p:sp>
      <p:sp>
        <p:nvSpPr>
          <p:cNvPr id="3" name="Content Placeholder 2"/>
          <p:cNvSpPr>
            <a:spLocks noGrp="1"/>
          </p:cNvSpPr>
          <p:nvPr>
            <p:ph sz="quarter" idx="1"/>
          </p:nvPr>
        </p:nvSpPr>
        <p:spPr/>
        <p:txBody>
          <a:bodyPr/>
          <a:lstStyle/>
          <a:p>
            <a:pPr marL="0" indent="0">
              <a:buNone/>
            </a:pPr>
            <a:r>
              <a:rPr lang="en-US" dirty="0" smtClean="0"/>
              <a:t>Think cognitively:</a:t>
            </a:r>
          </a:p>
          <a:p>
            <a:pPr marL="0" indent="0">
              <a:buNone/>
            </a:pPr>
            <a:endParaRPr lang="en-US" dirty="0"/>
          </a:p>
          <a:p>
            <a:r>
              <a:rPr lang="en-US" dirty="0" smtClean="0"/>
              <a:t>Investments generating early, salient indicators of future benefits</a:t>
            </a:r>
          </a:p>
          <a:p>
            <a:pPr lvl="1"/>
            <a:r>
              <a:rPr lang="en-US" dirty="0" smtClean="0"/>
              <a:t>Long-term projects often become visible in short term</a:t>
            </a:r>
          </a:p>
          <a:p>
            <a:pPr lvl="1"/>
            <a:r>
              <a:rPr lang="en-US" dirty="0" smtClean="0"/>
              <a:t>Esp. </a:t>
            </a:r>
            <a:r>
              <a:rPr lang="en-US" u="sng" dirty="0" smtClean="0"/>
              <a:t>local</a:t>
            </a:r>
            <a:r>
              <a:rPr lang="en-US" dirty="0" smtClean="0"/>
              <a:t> investment in </a:t>
            </a:r>
            <a:r>
              <a:rPr lang="en-US" u="sng" dirty="0" smtClean="0"/>
              <a:t>physical</a:t>
            </a:r>
            <a:r>
              <a:rPr lang="en-US" dirty="0" smtClean="0"/>
              <a:t> capital</a:t>
            </a:r>
          </a:p>
          <a:p>
            <a:pPr lvl="2"/>
            <a:r>
              <a:rPr lang="en-US" dirty="0" smtClean="0"/>
              <a:t>An infrastructure advantage?</a:t>
            </a:r>
            <a:br>
              <a:rPr lang="en-US" dirty="0" smtClean="0"/>
            </a:br>
            <a:endParaRPr lang="en-US" dirty="0" smtClean="0"/>
          </a:p>
          <a:p>
            <a:r>
              <a:rPr lang="en-US" dirty="0" smtClean="0"/>
              <a:t>Framing strategies</a:t>
            </a:r>
          </a:p>
          <a:p>
            <a:pPr lvl="1"/>
            <a:r>
              <a:rPr lang="en-US" dirty="0" smtClean="0"/>
              <a:t>Avoiding losses, not pursuing gains (e.g., Kahneman/Tversky)</a:t>
            </a:r>
          </a:p>
        </p:txBody>
      </p:sp>
    </p:spTree>
    <p:extLst>
      <p:ext uri="{BB962C8B-B14F-4D97-AF65-F5344CB8AC3E}">
        <p14:creationId xmlns:p14="http://schemas.microsoft.com/office/powerpoint/2010/main" val="37683728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19139"/>
            <a:ext cx="8534400" cy="758952"/>
          </a:xfrm>
        </p:spPr>
        <p:txBody>
          <a:bodyPr/>
          <a:lstStyle/>
          <a:p>
            <a:r>
              <a:rPr lang="en-US" dirty="0" smtClean="0"/>
              <a:t>Investment as pursuit of gains</a:t>
            </a:r>
            <a:endParaRPr lang="en-US" dirty="0"/>
          </a:p>
        </p:txBody>
      </p:sp>
      <p:pic>
        <p:nvPicPr>
          <p:cNvPr id="4" name="Content Placeholder 3"/>
          <p:cNvPicPr>
            <a:picLocks noGrp="1" noChangeAspect="1"/>
          </p:cNvPicPr>
          <p:nvPr>
            <p:ph sz="quarter" idx="1"/>
          </p:nvPr>
        </p:nvPicPr>
        <p:blipFill>
          <a:blip r:embed="rId3"/>
          <a:srcRect t="13039" b="13039"/>
          <a:stretch>
            <a:fillRect/>
          </a:stretch>
        </p:blipFill>
        <p:spPr>
          <a:xfrm>
            <a:off x="220918" y="1657618"/>
            <a:ext cx="8750928" cy="4704800"/>
          </a:xfrm>
        </p:spPr>
      </p:pic>
      <p:sp>
        <p:nvSpPr>
          <p:cNvPr id="3" name="TextBox 2"/>
          <p:cNvSpPr txBox="1"/>
          <p:nvPr/>
        </p:nvSpPr>
        <p:spPr>
          <a:xfrm>
            <a:off x="6764485" y="3143707"/>
            <a:ext cx="1835716" cy="646331"/>
          </a:xfrm>
          <a:prstGeom prst="rect">
            <a:avLst/>
          </a:prstGeom>
          <a:solidFill>
            <a:schemeClr val="bg1"/>
          </a:solidFill>
        </p:spPr>
        <p:txBody>
          <a:bodyPr wrap="square" rtlCol="0">
            <a:spAutoFit/>
          </a:bodyPr>
          <a:lstStyle/>
          <a:p>
            <a:r>
              <a:rPr lang="en-US" dirty="0" smtClean="0"/>
              <a:t>Investment</a:t>
            </a:r>
          </a:p>
          <a:p>
            <a:endParaRPr lang="en-US" dirty="0"/>
          </a:p>
        </p:txBody>
      </p:sp>
      <p:sp>
        <p:nvSpPr>
          <p:cNvPr id="5" name="TextBox 4"/>
          <p:cNvSpPr txBox="1"/>
          <p:nvPr/>
        </p:nvSpPr>
        <p:spPr>
          <a:xfrm>
            <a:off x="6778579" y="4478141"/>
            <a:ext cx="1835716" cy="646331"/>
          </a:xfrm>
          <a:prstGeom prst="rect">
            <a:avLst/>
          </a:prstGeom>
          <a:solidFill>
            <a:schemeClr val="bg1"/>
          </a:solidFill>
        </p:spPr>
        <p:txBody>
          <a:bodyPr wrap="square" rtlCol="0">
            <a:spAutoFit/>
          </a:bodyPr>
          <a:lstStyle/>
          <a:p>
            <a:r>
              <a:rPr lang="en-US" dirty="0" smtClean="0"/>
              <a:t>Status quo</a:t>
            </a:r>
          </a:p>
          <a:p>
            <a:endParaRPr lang="en-US" dirty="0"/>
          </a:p>
        </p:txBody>
      </p:sp>
    </p:spTree>
    <p:extLst>
      <p:ext uri="{BB962C8B-B14F-4D97-AF65-F5344CB8AC3E}">
        <p14:creationId xmlns:p14="http://schemas.microsoft.com/office/powerpoint/2010/main" val="1665305964"/>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as loss-avoidance</a:t>
            </a:r>
            <a:endParaRPr lang="en-US" dirty="0"/>
          </a:p>
        </p:txBody>
      </p:sp>
      <p:pic>
        <p:nvPicPr>
          <p:cNvPr id="5" name="Content Placeholder 4"/>
          <p:cNvPicPr>
            <a:picLocks noGrp="1" noChangeAspect="1"/>
          </p:cNvPicPr>
          <p:nvPr>
            <p:ph sz="quarter" idx="1"/>
          </p:nvPr>
        </p:nvPicPr>
        <p:blipFill rotWithShape="1">
          <a:blip r:embed="rId3"/>
          <a:srcRect l="-1705" t="6250" r="-512"/>
          <a:stretch/>
        </p:blipFill>
        <p:spPr>
          <a:xfrm>
            <a:off x="163454" y="1647303"/>
            <a:ext cx="8670436" cy="4904186"/>
          </a:xfrm>
        </p:spPr>
      </p:pic>
      <p:sp>
        <p:nvSpPr>
          <p:cNvPr id="6" name="TextBox 5"/>
          <p:cNvSpPr txBox="1"/>
          <p:nvPr/>
        </p:nvSpPr>
        <p:spPr>
          <a:xfrm>
            <a:off x="6904310" y="5081732"/>
            <a:ext cx="1835716" cy="646331"/>
          </a:xfrm>
          <a:prstGeom prst="rect">
            <a:avLst/>
          </a:prstGeom>
          <a:solidFill>
            <a:schemeClr val="bg1"/>
          </a:solidFill>
        </p:spPr>
        <p:txBody>
          <a:bodyPr wrap="square" rtlCol="0">
            <a:spAutoFit/>
          </a:bodyPr>
          <a:lstStyle/>
          <a:p>
            <a:r>
              <a:rPr lang="en-US" dirty="0" smtClean="0"/>
              <a:t>Status quo</a:t>
            </a:r>
          </a:p>
          <a:p>
            <a:endParaRPr lang="en-US" dirty="0" smtClean="0"/>
          </a:p>
        </p:txBody>
      </p:sp>
      <p:sp>
        <p:nvSpPr>
          <p:cNvPr id="7" name="TextBox 6"/>
          <p:cNvSpPr txBox="1"/>
          <p:nvPr/>
        </p:nvSpPr>
        <p:spPr>
          <a:xfrm>
            <a:off x="6890219" y="3734723"/>
            <a:ext cx="1835716" cy="646331"/>
          </a:xfrm>
          <a:prstGeom prst="rect">
            <a:avLst/>
          </a:prstGeom>
          <a:solidFill>
            <a:schemeClr val="bg1"/>
          </a:solidFill>
        </p:spPr>
        <p:txBody>
          <a:bodyPr wrap="square" rtlCol="0">
            <a:spAutoFit/>
          </a:bodyPr>
          <a:lstStyle/>
          <a:p>
            <a:r>
              <a:rPr lang="en-US" dirty="0" smtClean="0"/>
              <a:t>Investment</a:t>
            </a:r>
          </a:p>
          <a:p>
            <a:endParaRPr lang="en-US" dirty="0"/>
          </a:p>
        </p:txBody>
      </p:sp>
    </p:spTree>
    <p:extLst>
      <p:ext uri="{BB962C8B-B14F-4D97-AF65-F5344CB8AC3E}">
        <p14:creationId xmlns:p14="http://schemas.microsoft.com/office/powerpoint/2010/main" val="1153432051"/>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Bringing voter attention to the long term</a:t>
            </a:r>
            <a:endParaRPr lang="en-US" dirty="0"/>
          </a:p>
        </p:txBody>
      </p:sp>
      <p:sp>
        <p:nvSpPr>
          <p:cNvPr id="3" name="Content Placeholder 2"/>
          <p:cNvSpPr>
            <a:spLocks noGrp="1"/>
          </p:cNvSpPr>
          <p:nvPr>
            <p:ph sz="quarter" idx="1"/>
          </p:nvPr>
        </p:nvSpPr>
        <p:spPr/>
        <p:txBody>
          <a:bodyPr/>
          <a:lstStyle/>
          <a:p>
            <a:pPr marL="0" indent="0">
              <a:buNone/>
            </a:pPr>
            <a:r>
              <a:rPr lang="en-US" dirty="0" smtClean="0"/>
              <a:t>Think cognitively:</a:t>
            </a:r>
          </a:p>
          <a:p>
            <a:pPr marL="0" indent="0">
              <a:buNone/>
            </a:pPr>
            <a:endParaRPr lang="en-US" dirty="0"/>
          </a:p>
          <a:p>
            <a:r>
              <a:rPr lang="en-US" dirty="0" smtClean="0"/>
              <a:t>Early, salient indicators of future benefits</a:t>
            </a:r>
          </a:p>
          <a:p>
            <a:pPr lvl="1"/>
            <a:r>
              <a:rPr lang="en-US" dirty="0" smtClean="0"/>
              <a:t>Long-term projects often become visible in short term</a:t>
            </a:r>
          </a:p>
          <a:p>
            <a:pPr lvl="1"/>
            <a:r>
              <a:rPr lang="en-US" dirty="0" smtClean="0"/>
              <a:t>Esp. </a:t>
            </a:r>
            <a:r>
              <a:rPr lang="en-US" u="sng" dirty="0" smtClean="0"/>
              <a:t>local</a:t>
            </a:r>
            <a:r>
              <a:rPr lang="en-US" dirty="0" smtClean="0"/>
              <a:t> investment in </a:t>
            </a:r>
            <a:r>
              <a:rPr lang="en-US" u="sng" dirty="0" smtClean="0"/>
              <a:t>physical</a:t>
            </a:r>
            <a:r>
              <a:rPr lang="en-US" dirty="0" smtClean="0"/>
              <a:t> capital</a:t>
            </a:r>
          </a:p>
          <a:p>
            <a:pPr lvl="2"/>
            <a:r>
              <a:rPr lang="en-US" dirty="0" smtClean="0"/>
              <a:t>An infrastructure advantage?</a:t>
            </a:r>
            <a:br>
              <a:rPr lang="en-US" dirty="0" smtClean="0"/>
            </a:br>
            <a:endParaRPr lang="en-US" dirty="0" smtClean="0"/>
          </a:p>
          <a:p>
            <a:r>
              <a:rPr lang="en-US" dirty="0" smtClean="0"/>
              <a:t>Framing</a:t>
            </a:r>
          </a:p>
          <a:p>
            <a:pPr lvl="1"/>
            <a:r>
              <a:rPr lang="en-US" dirty="0" smtClean="0"/>
              <a:t>Avoiding losses, not pursuing gains (e.g., Kahneman/Tversky)</a:t>
            </a:r>
          </a:p>
          <a:p>
            <a:pPr lvl="1"/>
            <a:r>
              <a:rPr lang="en-US" dirty="0" smtClean="0"/>
              <a:t>“Focusing events” as early warning signals</a:t>
            </a:r>
            <a:endParaRPr lang="en-US" dirty="0"/>
          </a:p>
        </p:txBody>
      </p:sp>
    </p:spTree>
    <p:extLst>
      <p:ext uri="{BB962C8B-B14F-4D97-AF65-F5344CB8AC3E}">
        <p14:creationId xmlns:p14="http://schemas.microsoft.com/office/powerpoint/2010/main" val="10954759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0048"/>
            <a:ext cx="8534400" cy="758952"/>
          </a:xfrm>
        </p:spPr>
        <p:txBody>
          <a:bodyPr>
            <a:normAutofit fontScale="90000"/>
          </a:bodyPr>
          <a:lstStyle/>
          <a:p>
            <a:r>
              <a:rPr lang="en-US" dirty="0" smtClean="0"/>
              <a:t>Ontarians’ Google searches: </a:t>
            </a:r>
            <a:br>
              <a:rPr lang="en-US" dirty="0" smtClean="0"/>
            </a:br>
            <a:r>
              <a:rPr lang="en-US" dirty="0" smtClean="0"/>
              <a:t>“climate change”</a:t>
            </a:r>
            <a:endParaRPr lang="en-US" dirty="0"/>
          </a:p>
        </p:txBody>
      </p:sp>
      <p:pic>
        <p:nvPicPr>
          <p:cNvPr id="6" name="Content Placeholder 5"/>
          <p:cNvPicPr>
            <a:picLocks noGrp="1" noChangeAspect="1"/>
          </p:cNvPicPr>
          <p:nvPr>
            <p:ph sz="quarter" idx="1"/>
          </p:nvPr>
        </p:nvPicPr>
        <p:blipFill>
          <a:blip r:embed="rId2"/>
          <a:srcRect t="-19167" b="-19167"/>
          <a:stretch>
            <a:fillRect/>
          </a:stretch>
        </p:blipFill>
        <p:spPr>
          <a:xfrm>
            <a:off x="290311" y="1263884"/>
            <a:ext cx="8503920" cy="4572000"/>
          </a:xfrm>
        </p:spPr>
      </p:pic>
      <p:sp>
        <p:nvSpPr>
          <p:cNvPr id="3" name="Right Arrow 2"/>
          <p:cNvSpPr/>
          <p:nvPr/>
        </p:nvSpPr>
        <p:spPr>
          <a:xfrm rot="1896450">
            <a:off x="7429499" y="3136900"/>
            <a:ext cx="584200" cy="177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740400" y="2578100"/>
            <a:ext cx="1790700" cy="369332"/>
          </a:xfrm>
          <a:prstGeom prst="rect">
            <a:avLst/>
          </a:prstGeom>
          <a:noFill/>
        </p:spPr>
        <p:txBody>
          <a:bodyPr wrap="square" rtlCol="0">
            <a:spAutoFit/>
          </a:bodyPr>
          <a:lstStyle/>
          <a:p>
            <a:r>
              <a:rPr lang="en-US" dirty="0" smtClean="0"/>
              <a:t>That warm fall</a:t>
            </a:r>
            <a:endParaRPr lang="en-US" dirty="0"/>
          </a:p>
        </p:txBody>
      </p:sp>
    </p:spTree>
    <p:extLst>
      <p:ext uri="{BB962C8B-B14F-4D97-AF65-F5344CB8AC3E}">
        <p14:creationId xmlns:p14="http://schemas.microsoft.com/office/powerpoint/2010/main" val="103315069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75000"/>
                    <a:lumOff val="25000"/>
                  </a:schemeClr>
                </a:solidFill>
              </a:rPr>
              <a:t>Mortgaging the future:</a:t>
            </a:r>
            <a:br>
              <a:rPr lang="en-US" dirty="0" smtClean="0">
                <a:solidFill>
                  <a:schemeClr val="tx1">
                    <a:lumMod val="75000"/>
                    <a:lumOff val="25000"/>
                  </a:schemeClr>
                </a:solidFill>
              </a:rPr>
            </a:br>
            <a:r>
              <a:rPr lang="en-US" dirty="0" smtClean="0">
                <a:solidFill>
                  <a:schemeClr val="tx1">
                    <a:lumMod val="75000"/>
                    <a:lumOff val="25000"/>
                  </a:schemeClr>
                </a:solidFill>
              </a:rPr>
              <a:t>The worst fiscal-performers</a:t>
            </a:r>
            <a:endParaRPr lang="en-US" dirty="0">
              <a:solidFill>
                <a:schemeClr val="tx1">
                  <a:lumMod val="75000"/>
                  <a:lumOff val="25000"/>
                </a:schemeClr>
              </a:solidFill>
            </a:endParaRPr>
          </a:p>
        </p:txBody>
      </p:sp>
      <p:sp>
        <p:nvSpPr>
          <p:cNvPr id="3" name="Content Placeholder 2"/>
          <p:cNvSpPr>
            <a:spLocks noGrp="1"/>
          </p:cNvSpPr>
          <p:nvPr>
            <p:ph sz="quarter"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987552"/>
            <a:ext cx="9144000" cy="5698908"/>
          </a:xfrm>
          <a:prstGeom prst="rect">
            <a:avLst/>
          </a:prstGeom>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Generating confidence in long-term benefits</a:t>
            </a:r>
            <a:endParaRPr lang="en-US" dirty="0"/>
          </a:p>
        </p:txBody>
      </p:sp>
      <p:sp>
        <p:nvSpPr>
          <p:cNvPr id="3" name="Content Placeholder 2"/>
          <p:cNvSpPr>
            <a:spLocks noGrp="1"/>
          </p:cNvSpPr>
          <p:nvPr>
            <p:ph sz="quarter" idx="1"/>
          </p:nvPr>
        </p:nvSpPr>
        <p:spPr>
          <a:xfrm>
            <a:off x="301752" y="1527047"/>
            <a:ext cx="8503920" cy="5150189"/>
          </a:xfrm>
        </p:spPr>
        <p:txBody>
          <a:bodyPr>
            <a:normAutofit/>
          </a:bodyPr>
          <a:lstStyle/>
          <a:p>
            <a:pPr marL="0" indent="0">
              <a:buNone/>
            </a:pPr>
            <a:r>
              <a:rPr lang="en-US" dirty="0" smtClean="0"/>
              <a:t>Think institutionally:</a:t>
            </a:r>
          </a:p>
          <a:p>
            <a:pPr marL="0" indent="0">
              <a:buNone/>
            </a:pPr>
            <a:endParaRPr lang="en-US" sz="1800" dirty="0"/>
          </a:p>
          <a:p>
            <a:r>
              <a:rPr lang="en-US" dirty="0" smtClean="0"/>
              <a:t>Allocation of responsibility</a:t>
            </a:r>
          </a:p>
          <a:p>
            <a:pPr lvl="1"/>
            <a:r>
              <a:rPr lang="en-US" dirty="0" smtClean="0"/>
              <a:t>Delegate implementation to more-trusted rather than less-trusted public actors</a:t>
            </a:r>
          </a:p>
          <a:p>
            <a:pPr lvl="1"/>
            <a:r>
              <a:rPr lang="en-US" dirty="0" smtClean="0">
                <a:sym typeface="Wingdings"/>
              </a:rPr>
              <a:t>E</a:t>
            </a:r>
            <a:r>
              <a:rPr lang="en-US" dirty="0" smtClean="0"/>
              <a:t>xperimental evidence in context of transportation infrastructure (Jacobs/Matthews 2016)</a:t>
            </a:r>
          </a:p>
          <a:p>
            <a:pPr lvl="2"/>
            <a:r>
              <a:rPr lang="en-US" dirty="0"/>
              <a:t>e</a:t>
            </a:r>
            <a:r>
              <a:rPr lang="en-US" dirty="0" smtClean="0"/>
              <a:t>.g., Congress vs. local governments</a:t>
            </a:r>
          </a:p>
          <a:p>
            <a:pPr lvl="2"/>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4893970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good idea…</a:t>
            </a:r>
            <a:endParaRPr lang="en-US" dirty="0"/>
          </a:p>
        </p:txBody>
      </p:sp>
      <p:pic>
        <p:nvPicPr>
          <p:cNvPr id="4" name="Content Placeholder 3"/>
          <p:cNvPicPr>
            <a:picLocks noGrp="1" noChangeAspect="1"/>
          </p:cNvPicPr>
          <p:nvPr>
            <p:ph sz="quarter" idx="1"/>
          </p:nvPr>
        </p:nvPicPr>
        <p:blipFill>
          <a:blip r:embed="rId2"/>
          <a:srcRect l="-38358" r="-38358"/>
          <a:stretch>
            <a:fillRect/>
          </a:stretch>
        </p:blipFill>
        <p:spPr/>
      </p:pic>
    </p:spTree>
    <p:extLst>
      <p:ext uri="{BB962C8B-B14F-4D97-AF65-F5344CB8AC3E}">
        <p14:creationId xmlns:p14="http://schemas.microsoft.com/office/powerpoint/2010/main" val="410043429"/>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a bit late.</a:t>
            </a:r>
            <a:endParaRPr lang="en-US" dirty="0"/>
          </a:p>
        </p:txBody>
      </p:sp>
      <p:pic>
        <p:nvPicPr>
          <p:cNvPr id="4" name="Content Placeholder 3"/>
          <p:cNvPicPr>
            <a:picLocks noGrp="1" noChangeAspect="1"/>
          </p:cNvPicPr>
          <p:nvPr>
            <p:ph sz="quarter" idx="1"/>
          </p:nvPr>
        </p:nvPicPr>
        <p:blipFill>
          <a:blip r:embed="rId3"/>
          <a:srcRect l="-38358" r="-38358"/>
          <a:stretch>
            <a:fillRect/>
          </a:stretch>
        </p:blipFill>
        <p:spPr/>
      </p:pic>
      <p:sp>
        <p:nvSpPr>
          <p:cNvPr id="5" name="Rectangle 4"/>
          <p:cNvSpPr/>
          <p:nvPr/>
        </p:nvSpPr>
        <p:spPr>
          <a:xfrm>
            <a:off x="4249807" y="2125147"/>
            <a:ext cx="1244766" cy="301796"/>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069231"/>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44289"/>
            <a:ext cx="8534400" cy="758952"/>
          </a:xfrm>
        </p:spPr>
        <p:txBody>
          <a:bodyPr/>
          <a:lstStyle/>
          <a:p>
            <a:r>
              <a:rPr lang="en-US" dirty="0" smtClean="0"/>
              <a:t>Trust issue a “red herring”</a:t>
            </a:r>
            <a:endParaRPr lang="en-US" dirty="0"/>
          </a:p>
        </p:txBody>
      </p:sp>
      <p:pic>
        <p:nvPicPr>
          <p:cNvPr id="4" name="Content Placeholder 3"/>
          <p:cNvPicPr>
            <a:picLocks noGrp="1" noChangeAspect="1"/>
          </p:cNvPicPr>
          <p:nvPr>
            <p:ph sz="quarter" idx="1"/>
          </p:nvPr>
        </p:nvPicPr>
        <p:blipFill>
          <a:blip r:embed="rId3"/>
          <a:srcRect t="257" b="257"/>
          <a:stretch>
            <a:fillRect/>
          </a:stretch>
        </p:blipFill>
        <p:spPr/>
      </p:pic>
    </p:spTree>
    <p:extLst>
      <p:ext uri="{BB962C8B-B14F-4D97-AF65-F5344CB8AC3E}">
        <p14:creationId xmlns:p14="http://schemas.microsoft.com/office/powerpoint/2010/main" val="235656432"/>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Generating confidence in long-term benefits</a:t>
            </a:r>
            <a:endParaRPr lang="en-US" dirty="0"/>
          </a:p>
        </p:txBody>
      </p:sp>
      <p:sp>
        <p:nvSpPr>
          <p:cNvPr id="3" name="Content Placeholder 2"/>
          <p:cNvSpPr>
            <a:spLocks noGrp="1"/>
          </p:cNvSpPr>
          <p:nvPr>
            <p:ph sz="quarter" idx="1"/>
          </p:nvPr>
        </p:nvSpPr>
        <p:spPr>
          <a:xfrm>
            <a:off x="301752" y="1527047"/>
            <a:ext cx="8503920" cy="5150189"/>
          </a:xfrm>
        </p:spPr>
        <p:txBody>
          <a:bodyPr>
            <a:normAutofit lnSpcReduction="10000"/>
          </a:bodyPr>
          <a:lstStyle/>
          <a:p>
            <a:pPr marL="0" indent="0">
              <a:buNone/>
            </a:pPr>
            <a:r>
              <a:rPr lang="en-US" dirty="0" smtClean="0"/>
              <a:t>Think institutionally:</a:t>
            </a:r>
          </a:p>
          <a:p>
            <a:pPr marL="0" indent="0">
              <a:buNone/>
            </a:pPr>
            <a:endParaRPr lang="en-US" sz="1800" dirty="0"/>
          </a:p>
          <a:p>
            <a:r>
              <a:rPr lang="en-US" dirty="0" smtClean="0"/>
              <a:t>Allocation of responsibility</a:t>
            </a:r>
          </a:p>
          <a:p>
            <a:pPr lvl="1"/>
            <a:r>
              <a:rPr lang="en-US" dirty="0"/>
              <a:t>Delegate implementation to more-trusted rather than less-trusted public actors</a:t>
            </a:r>
          </a:p>
          <a:p>
            <a:pPr lvl="1"/>
            <a:r>
              <a:rPr lang="en-US" dirty="0" smtClean="0">
                <a:sym typeface="Wingdings"/>
              </a:rPr>
              <a:t>E</a:t>
            </a:r>
            <a:r>
              <a:rPr lang="en-US" dirty="0" smtClean="0"/>
              <a:t>xperimental evidence in context of transportation infrastructure (Jacobs/Matthews 2016)</a:t>
            </a:r>
          </a:p>
          <a:p>
            <a:pPr lvl="2"/>
            <a:r>
              <a:rPr lang="en-US" dirty="0" smtClean="0"/>
              <a:t>Congress vs. local governments</a:t>
            </a:r>
          </a:p>
          <a:p>
            <a:pPr lvl="2"/>
            <a:endParaRPr lang="en-US" dirty="0"/>
          </a:p>
          <a:p>
            <a:r>
              <a:rPr lang="en-US" dirty="0" smtClean="0"/>
              <a:t>Rules</a:t>
            </a:r>
          </a:p>
          <a:p>
            <a:pPr lvl="1"/>
            <a:r>
              <a:rPr lang="en-US" dirty="0" smtClean="0"/>
              <a:t>Tie politicians’ hands</a:t>
            </a:r>
          </a:p>
          <a:p>
            <a:pPr lvl="1"/>
            <a:r>
              <a:rPr lang="en-US" dirty="0"/>
              <a:t>E</a:t>
            </a:r>
            <a:r>
              <a:rPr lang="en-US" dirty="0" smtClean="0"/>
              <a:t>.g., hypothecation or trust-fund financing </a:t>
            </a:r>
            <a:r>
              <a:rPr lang="en-US" dirty="0"/>
              <a:t> (Jacobs/Matthews 2016)</a:t>
            </a:r>
          </a:p>
          <a:p>
            <a:pPr marL="0" indent="0">
              <a:buNone/>
            </a:pPr>
            <a:endParaRPr lang="en-US" dirty="0"/>
          </a:p>
          <a:p>
            <a:endParaRPr lang="en-US" dirty="0"/>
          </a:p>
        </p:txBody>
      </p:sp>
    </p:spTree>
    <p:extLst>
      <p:ext uri="{BB962C8B-B14F-4D97-AF65-F5344CB8AC3E}">
        <p14:creationId xmlns:p14="http://schemas.microsoft.com/office/powerpoint/2010/main" val="32814349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Overcoming mobilized opposition</a:t>
            </a:r>
            <a:endParaRPr lang="en-US" dirty="0"/>
          </a:p>
        </p:txBody>
      </p:sp>
      <p:sp>
        <p:nvSpPr>
          <p:cNvPr id="3" name="Content Placeholder 2"/>
          <p:cNvSpPr>
            <a:spLocks noGrp="1"/>
          </p:cNvSpPr>
          <p:nvPr>
            <p:ph sz="quarter" idx="1"/>
          </p:nvPr>
        </p:nvSpPr>
        <p:spPr>
          <a:xfrm>
            <a:off x="301752" y="1622154"/>
            <a:ext cx="8503920" cy="4916760"/>
          </a:xfrm>
        </p:spPr>
        <p:txBody>
          <a:bodyPr>
            <a:normAutofit fontScale="92500" lnSpcReduction="20000"/>
          </a:bodyPr>
          <a:lstStyle/>
          <a:p>
            <a:pPr marL="0" indent="0">
              <a:buNone/>
            </a:pPr>
            <a:r>
              <a:rPr lang="en-US" dirty="0" smtClean="0"/>
              <a:t>Think policy design:</a:t>
            </a:r>
          </a:p>
          <a:p>
            <a:pPr marL="0" indent="0">
              <a:buNone/>
            </a:pPr>
            <a:endParaRPr lang="en-US" sz="1800" dirty="0"/>
          </a:p>
          <a:p>
            <a:r>
              <a:rPr lang="en-US" dirty="0" smtClean="0"/>
              <a:t>How costs are distributed</a:t>
            </a:r>
          </a:p>
          <a:p>
            <a:pPr lvl="1"/>
            <a:r>
              <a:rPr lang="en-US" dirty="0"/>
              <a:t>Focus the pain on the beneficiaries (e.g., user fees)</a:t>
            </a:r>
          </a:p>
          <a:p>
            <a:pPr lvl="2"/>
            <a:r>
              <a:rPr lang="en-US" dirty="0" smtClean="0"/>
              <a:t>The “losers” are also the “winners”</a:t>
            </a:r>
            <a:endParaRPr lang="en-US" dirty="0"/>
          </a:p>
          <a:p>
            <a:pPr lvl="2"/>
            <a:r>
              <a:rPr lang="en-US" dirty="0" smtClean="0"/>
              <a:t>Fairness as </a:t>
            </a:r>
            <a:r>
              <a:rPr lang="en-US" i="1" dirty="0" smtClean="0"/>
              <a:t>reciprocity</a:t>
            </a:r>
            <a:endParaRPr lang="en-US" i="1" dirty="0"/>
          </a:p>
          <a:p>
            <a:pPr lvl="1"/>
            <a:endParaRPr lang="en-US" dirty="0" smtClean="0"/>
          </a:p>
          <a:p>
            <a:pPr lvl="1"/>
            <a:r>
              <a:rPr lang="en-US" dirty="0" smtClean="0"/>
              <a:t>Spread the pain (e.g., general taxation)</a:t>
            </a:r>
          </a:p>
          <a:p>
            <a:pPr lvl="2"/>
            <a:r>
              <a:rPr lang="en-US" dirty="0" smtClean="0"/>
              <a:t>Reduces cost-salience</a:t>
            </a:r>
          </a:p>
          <a:p>
            <a:pPr lvl="2"/>
            <a:r>
              <a:rPr lang="en-US" dirty="0" smtClean="0"/>
              <a:t>Fairness as </a:t>
            </a:r>
            <a:r>
              <a:rPr lang="en-US" i="1" dirty="0" smtClean="0"/>
              <a:t>progressivity</a:t>
            </a:r>
            <a:r>
              <a:rPr lang="en-US" dirty="0"/>
              <a:t/>
            </a:r>
            <a:br>
              <a:rPr lang="en-US" dirty="0"/>
            </a:br>
            <a:endParaRPr lang="en-US" dirty="0" smtClean="0"/>
          </a:p>
          <a:p>
            <a:r>
              <a:rPr lang="en-US" dirty="0" smtClean="0"/>
              <a:t>How benefits are distributed</a:t>
            </a:r>
          </a:p>
          <a:p>
            <a:pPr lvl="1"/>
            <a:r>
              <a:rPr lang="en-US" dirty="0" smtClean="0"/>
              <a:t>Compensate </a:t>
            </a:r>
            <a:r>
              <a:rPr lang="en-US" dirty="0"/>
              <a:t>losers out of expected aggregate gains</a:t>
            </a:r>
          </a:p>
          <a:p>
            <a:pPr lvl="2"/>
            <a:r>
              <a:rPr lang="en-US" dirty="0"/>
              <a:t>Turn “My pain/your gain” into “My pain/my gain”</a:t>
            </a:r>
            <a:br>
              <a:rPr lang="en-US" dirty="0"/>
            </a:b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6135461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Overcoming mobilized opposition</a:t>
            </a:r>
          </a:p>
        </p:txBody>
      </p:sp>
      <p:sp>
        <p:nvSpPr>
          <p:cNvPr id="3" name="Content Placeholder 2"/>
          <p:cNvSpPr>
            <a:spLocks noGrp="1"/>
          </p:cNvSpPr>
          <p:nvPr>
            <p:ph sz="quarter" idx="1"/>
          </p:nvPr>
        </p:nvSpPr>
        <p:spPr/>
        <p:txBody>
          <a:bodyPr>
            <a:normAutofit/>
          </a:bodyPr>
          <a:lstStyle/>
          <a:p>
            <a:r>
              <a:rPr lang="en-US" dirty="0" smtClean="0"/>
              <a:t>Borrowing to invest</a:t>
            </a:r>
          </a:p>
          <a:p>
            <a:pPr lvl="1"/>
            <a:r>
              <a:rPr lang="en-US" dirty="0" smtClean="0"/>
              <a:t>“Golden rule” budgeting: OK to defer costs for endeavors that pay off over the long run</a:t>
            </a:r>
          </a:p>
          <a:p>
            <a:pPr marL="274320" lvl="1" indent="0">
              <a:buNone/>
            </a:pPr>
            <a:r>
              <a:rPr lang="en-US" dirty="0" smtClean="0"/>
              <a:t>BUT</a:t>
            </a:r>
          </a:p>
          <a:p>
            <a:pPr lvl="1"/>
            <a:r>
              <a:rPr lang="en-US" dirty="0" smtClean="0"/>
              <a:t>Problems of classification: what counts as investment?</a:t>
            </a:r>
          </a:p>
          <a:p>
            <a:pPr lvl="1"/>
            <a:r>
              <a:rPr lang="en-US" dirty="0" smtClean="0"/>
              <a:t>Doesn’t eliminate all short-run costs</a:t>
            </a:r>
          </a:p>
          <a:p>
            <a:pPr lvl="1"/>
            <a:endParaRPr lang="en-US" dirty="0" smtClean="0"/>
          </a:p>
          <a:p>
            <a:pPr marL="0" indent="0">
              <a:buNone/>
            </a:pPr>
            <a:endParaRPr lang="en-US" dirty="0"/>
          </a:p>
          <a:p>
            <a:pPr lvl="1"/>
            <a:endParaRPr lang="en-US" dirty="0" smtClean="0"/>
          </a:p>
        </p:txBody>
      </p:sp>
    </p:spTree>
    <p:extLst>
      <p:ext uri="{BB962C8B-B14F-4D97-AF65-F5344CB8AC3E}">
        <p14:creationId xmlns:p14="http://schemas.microsoft.com/office/powerpoint/2010/main" val="29771506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
          </p:nvPr>
        </p:nvPicPr>
        <p:blipFill>
          <a:blip r:embed="rId2"/>
          <a:srcRect t="5199" b="5199"/>
          <a:stretch>
            <a:fillRect/>
          </a:stretch>
        </p:blipFill>
        <p:spPr/>
      </p:pic>
      <p:sp>
        <p:nvSpPr>
          <p:cNvPr id="2" name="Title 1"/>
          <p:cNvSpPr>
            <a:spLocks noGrp="1"/>
          </p:cNvSpPr>
          <p:nvPr>
            <p:ph type="title"/>
          </p:nvPr>
        </p:nvSpPr>
        <p:spPr/>
        <p:txBody>
          <a:bodyPr/>
          <a:lstStyle/>
          <a:p>
            <a:r>
              <a:rPr lang="en-US" dirty="0" smtClean="0"/>
              <a:t>These folks will still be unhappy</a:t>
            </a:r>
            <a:endParaRPr lang="en-US" dirty="0"/>
          </a:p>
        </p:txBody>
      </p:sp>
    </p:spTree>
    <p:extLst>
      <p:ext uri="{BB962C8B-B14F-4D97-AF65-F5344CB8AC3E}">
        <p14:creationId xmlns:p14="http://schemas.microsoft.com/office/powerpoint/2010/main" val="638481851"/>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Overcoming mobilized opposition</a:t>
            </a:r>
          </a:p>
        </p:txBody>
      </p:sp>
      <p:sp>
        <p:nvSpPr>
          <p:cNvPr id="3" name="Content Placeholder 2"/>
          <p:cNvSpPr>
            <a:spLocks noGrp="1"/>
          </p:cNvSpPr>
          <p:nvPr>
            <p:ph sz="quarter" idx="1"/>
          </p:nvPr>
        </p:nvSpPr>
        <p:spPr/>
        <p:txBody>
          <a:bodyPr>
            <a:normAutofit/>
          </a:bodyPr>
          <a:lstStyle/>
          <a:p>
            <a:r>
              <a:rPr lang="en-US" dirty="0" smtClean="0"/>
              <a:t>Borrowing to invest</a:t>
            </a:r>
          </a:p>
          <a:p>
            <a:pPr lvl="1"/>
            <a:r>
              <a:rPr lang="en-US" dirty="0"/>
              <a:t>“Golden rule” budgeting: OK to defer costs for endeavors that pay off over the long run</a:t>
            </a:r>
          </a:p>
          <a:p>
            <a:pPr marL="274320" lvl="1" indent="0">
              <a:buNone/>
            </a:pPr>
            <a:r>
              <a:rPr lang="en-US" dirty="0" smtClean="0"/>
              <a:t>BUT</a:t>
            </a:r>
          </a:p>
          <a:p>
            <a:pPr lvl="1"/>
            <a:r>
              <a:rPr lang="en-US" dirty="0" smtClean="0"/>
              <a:t>Problems of classification: what counts as investment?</a:t>
            </a:r>
          </a:p>
          <a:p>
            <a:pPr lvl="1"/>
            <a:r>
              <a:rPr lang="en-US" dirty="0" smtClean="0"/>
              <a:t>Doesn’t eliminate all short-run costs </a:t>
            </a:r>
          </a:p>
          <a:p>
            <a:pPr lvl="1"/>
            <a:endParaRPr lang="en-US" dirty="0" smtClean="0"/>
          </a:p>
          <a:p>
            <a:pPr lvl="1"/>
            <a:endParaRPr lang="en-US" dirty="0" smtClean="0"/>
          </a:p>
          <a:p>
            <a:r>
              <a:rPr lang="en-US" dirty="0" smtClean="0"/>
              <a:t>Inclusive decision-making processes</a:t>
            </a:r>
            <a:endParaRPr lang="en-US" dirty="0"/>
          </a:p>
          <a:p>
            <a:pPr lvl="1"/>
            <a:r>
              <a:rPr lang="en-US" dirty="0" smtClean="0"/>
              <a:t>Will slow things down but…</a:t>
            </a:r>
          </a:p>
          <a:p>
            <a:pPr lvl="1"/>
            <a:r>
              <a:rPr lang="en-US" dirty="0" smtClean="0"/>
              <a:t>….encourages </a:t>
            </a:r>
            <a:r>
              <a:rPr lang="en-US" dirty="0"/>
              <a:t>policy designs of shared pain, shared gain</a:t>
            </a:r>
          </a:p>
          <a:p>
            <a:pPr lvl="1"/>
            <a:endParaRPr lang="en-US" dirty="0" smtClean="0"/>
          </a:p>
        </p:txBody>
      </p:sp>
    </p:spTree>
    <p:extLst>
      <p:ext uri="{BB962C8B-B14F-4D97-AF65-F5344CB8AC3E}">
        <p14:creationId xmlns:p14="http://schemas.microsoft.com/office/powerpoint/2010/main" val="37762433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44289"/>
            <a:ext cx="8534400" cy="758952"/>
          </a:xfrm>
        </p:spPr>
        <p:txBody>
          <a:bodyPr/>
          <a:lstStyle/>
          <a:p>
            <a:r>
              <a:rPr lang="en-US" dirty="0" smtClean="0"/>
              <a:t>Closing thoughts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The politics are one thing; getting the policy itself right is another…</a:t>
            </a:r>
          </a:p>
          <a:p>
            <a:pPr lvl="1"/>
            <a:r>
              <a:rPr lang="en-US" dirty="0" smtClean="0"/>
              <a:t>And also complicated by long-</a:t>
            </a:r>
            <a:r>
              <a:rPr lang="en-US" dirty="0" err="1" smtClean="0"/>
              <a:t>termness</a:t>
            </a:r>
            <a:r>
              <a:rPr lang="en-US" dirty="0"/>
              <a:t/>
            </a:r>
            <a:br>
              <a:rPr lang="en-US" dirty="0"/>
            </a:br>
            <a:endParaRPr lang="en-US" dirty="0" smtClean="0"/>
          </a:p>
          <a:p>
            <a:pPr lvl="1"/>
            <a:endParaRPr lang="en-US" dirty="0" smtClean="0"/>
          </a:p>
          <a:p>
            <a:r>
              <a:rPr lang="en-US" dirty="0" smtClean="0"/>
              <a:t>Much hinges on whether the costs are paid upfront or deferred</a:t>
            </a:r>
            <a:endParaRPr lang="en-US" dirty="0"/>
          </a:p>
          <a:p>
            <a:pPr lvl="1"/>
            <a:r>
              <a:rPr lang="en-US" dirty="0" smtClean="0"/>
              <a:t>Fundamental first question: do we borrow to invest?</a:t>
            </a:r>
          </a:p>
          <a:p>
            <a:pPr lvl="1"/>
            <a:endParaRPr lang="en-US" dirty="0"/>
          </a:p>
          <a:p>
            <a:endParaRPr lang="en-US" dirty="0" smtClean="0"/>
          </a:p>
          <a:p>
            <a:pPr lvl="1"/>
            <a:endParaRPr lang="en-US" dirty="0" smtClean="0"/>
          </a:p>
          <a:p>
            <a:endParaRPr lang="en-US" dirty="0"/>
          </a:p>
        </p:txBody>
      </p:sp>
    </p:spTree>
    <p:extLst>
      <p:ext uri="{BB962C8B-B14F-4D97-AF65-F5344CB8AC3E}">
        <p14:creationId xmlns:p14="http://schemas.microsoft.com/office/powerpoint/2010/main" val="12914892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75000"/>
                    <a:lumOff val="25000"/>
                  </a:schemeClr>
                </a:solidFill>
              </a:rPr>
              <a:t>Investing in the </a:t>
            </a:r>
            <a:r>
              <a:rPr lang="en-US" dirty="0" smtClean="0"/>
              <a:t>long term</a:t>
            </a:r>
            <a:r>
              <a:rPr lang="en-US" dirty="0" smtClean="0">
                <a:solidFill>
                  <a:schemeClr val="tx1">
                    <a:lumMod val="75000"/>
                    <a:lumOff val="25000"/>
                  </a:schemeClr>
                </a:solidFill>
              </a:rPr>
              <a:t>:</a:t>
            </a:r>
            <a:br>
              <a:rPr lang="en-US" dirty="0" smtClean="0">
                <a:solidFill>
                  <a:schemeClr val="tx1">
                    <a:lumMod val="75000"/>
                    <a:lumOff val="25000"/>
                  </a:schemeClr>
                </a:solidFill>
              </a:rPr>
            </a:br>
            <a:r>
              <a:rPr lang="en-US" dirty="0" smtClean="0">
                <a:solidFill>
                  <a:schemeClr val="tx1">
                    <a:lumMod val="75000"/>
                    <a:lumOff val="25000"/>
                  </a:schemeClr>
                </a:solidFill>
              </a:rPr>
              <a:t>The best fiscal-performers</a:t>
            </a:r>
            <a:endParaRPr lang="en-US" dirty="0">
              <a:solidFill>
                <a:schemeClr val="tx1">
                  <a:lumMod val="75000"/>
                  <a:lumOff val="25000"/>
                </a:schemeClr>
              </a:solidFill>
            </a:endParaRPr>
          </a:p>
        </p:txBody>
      </p:sp>
      <p:sp>
        <p:nvSpPr>
          <p:cNvPr id="3" name="Content Placeholder 2"/>
          <p:cNvSpPr>
            <a:spLocks noGrp="1"/>
          </p:cNvSpPr>
          <p:nvPr>
            <p:ph sz="quarter"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0" y="987552"/>
            <a:ext cx="9143999" cy="5772436"/>
          </a:xfrm>
          <a:prstGeom prst="rect">
            <a:avLst/>
          </a:prstGeom>
        </p:spPr>
      </p:pic>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19139"/>
            <a:ext cx="8534400" cy="758952"/>
          </a:xfrm>
        </p:spPr>
        <p:txBody>
          <a:bodyPr/>
          <a:lstStyle/>
          <a:p>
            <a:r>
              <a:rPr lang="en-US" dirty="0" smtClean="0"/>
              <a:t>Maybe it’s NOT intertemporal policy tradeoff</a:t>
            </a:r>
            <a:endParaRPr lang="en-US" dirty="0"/>
          </a:p>
        </p:txBody>
      </p:sp>
      <p:pic>
        <p:nvPicPr>
          <p:cNvPr id="4" name="Content Placeholder 3"/>
          <p:cNvPicPr>
            <a:picLocks noGrp="1" noChangeAspect="1"/>
          </p:cNvPicPr>
          <p:nvPr>
            <p:ph sz="quarter" idx="1"/>
          </p:nvPr>
        </p:nvPicPr>
        <p:blipFill>
          <a:blip r:embed="rId3"/>
          <a:srcRect t="13039" b="13039"/>
          <a:stretch>
            <a:fillRect/>
          </a:stretch>
        </p:blipFill>
        <p:spPr>
          <a:xfrm>
            <a:off x="220918" y="1657618"/>
            <a:ext cx="8750928" cy="4704800"/>
          </a:xfrm>
        </p:spPr>
      </p:pic>
      <p:sp>
        <p:nvSpPr>
          <p:cNvPr id="3" name="TextBox 2"/>
          <p:cNvSpPr txBox="1"/>
          <p:nvPr/>
        </p:nvSpPr>
        <p:spPr>
          <a:xfrm>
            <a:off x="6764485" y="3143707"/>
            <a:ext cx="1835716" cy="646331"/>
          </a:xfrm>
          <a:prstGeom prst="rect">
            <a:avLst/>
          </a:prstGeom>
          <a:solidFill>
            <a:schemeClr val="bg1"/>
          </a:solidFill>
        </p:spPr>
        <p:txBody>
          <a:bodyPr wrap="square" rtlCol="0">
            <a:spAutoFit/>
          </a:bodyPr>
          <a:lstStyle/>
          <a:p>
            <a:r>
              <a:rPr lang="en-US" dirty="0" smtClean="0"/>
              <a:t>Investment</a:t>
            </a:r>
          </a:p>
          <a:p>
            <a:endParaRPr lang="en-US" dirty="0"/>
          </a:p>
        </p:txBody>
      </p:sp>
      <p:sp>
        <p:nvSpPr>
          <p:cNvPr id="5" name="TextBox 4"/>
          <p:cNvSpPr txBox="1"/>
          <p:nvPr/>
        </p:nvSpPr>
        <p:spPr>
          <a:xfrm>
            <a:off x="6778579" y="4478141"/>
            <a:ext cx="1835716" cy="646331"/>
          </a:xfrm>
          <a:prstGeom prst="rect">
            <a:avLst/>
          </a:prstGeom>
          <a:solidFill>
            <a:schemeClr val="bg1"/>
          </a:solidFill>
        </p:spPr>
        <p:txBody>
          <a:bodyPr wrap="square" rtlCol="0">
            <a:spAutoFit/>
          </a:bodyPr>
          <a:lstStyle/>
          <a:p>
            <a:r>
              <a:rPr lang="en-US" dirty="0" smtClean="0"/>
              <a:t>Status quo</a:t>
            </a:r>
          </a:p>
          <a:p>
            <a:endParaRPr lang="en-US" dirty="0"/>
          </a:p>
        </p:txBody>
      </p:sp>
    </p:spTree>
    <p:extLst>
      <p:ext uri="{BB962C8B-B14F-4D97-AF65-F5344CB8AC3E}">
        <p14:creationId xmlns:p14="http://schemas.microsoft.com/office/powerpoint/2010/main" val="1305730450"/>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dimensions of policy choice</a:t>
            </a:r>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623660"/>
            <a:ext cx="9144000" cy="5234340"/>
          </a:xfrm>
          <a:prstGeom prst="rect">
            <a:avLst/>
          </a:prstGeom>
        </p:spPr>
      </p:pic>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2A5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74" y="2545373"/>
            <a:ext cx="8269486" cy="1657350"/>
          </a:xfrm>
          <a:prstGeom prst="rect">
            <a:avLst/>
          </a:prstGeom>
        </p:spPr>
      </p:pic>
    </p:spTree>
    <p:extLst>
      <p:ext uri="{BB962C8B-B14F-4D97-AF65-F5344CB8AC3E}">
        <p14:creationId xmlns:p14="http://schemas.microsoft.com/office/powerpoint/2010/main" val="951805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7198" y="1762230"/>
            <a:ext cx="7690555" cy="1457260"/>
          </a:xfrm>
          <a:custGeom>
            <a:avLst/>
            <a:gdLst/>
            <a:ahLst/>
            <a:cxnLst/>
            <a:rect l="l" t="t" r="r" b="b"/>
            <a:pathLst>
              <a:path w="3888003" h="736726">
                <a:moveTo>
                  <a:pt x="0" y="736726"/>
                </a:moveTo>
                <a:lnTo>
                  <a:pt x="3888003" y="736726"/>
                </a:lnTo>
                <a:lnTo>
                  <a:pt x="3888003" y="0"/>
                </a:lnTo>
                <a:lnTo>
                  <a:pt x="0" y="0"/>
                </a:lnTo>
                <a:lnTo>
                  <a:pt x="0" y="736726"/>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3" name="object 3"/>
          <p:cNvSpPr txBox="1"/>
          <p:nvPr/>
        </p:nvSpPr>
        <p:spPr>
          <a:xfrm>
            <a:off x="1687269" y="2025974"/>
            <a:ext cx="5791619" cy="435847"/>
          </a:xfrm>
          <a:prstGeom prst="rect">
            <a:avLst/>
          </a:prstGeom>
        </p:spPr>
        <p:txBody>
          <a:bodyPr vert="horz" wrap="square" lIns="0" tIns="0" rIns="0" bIns="0" rtlCol="0">
            <a:noAutofit/>
          </a:bodyPr>
          <a:lstStyle/>
          <a:p>
            <a:pPr marL="25121" defTabSz="1808683"/>
            <a:r>
              <a:rPr sz="2769" spc="30" dirty="0">
                <a:solidFill>
                  <a:srgbClr val="FFFFFF"/>
                </a:solidFill>
                <a:latin typeface="Arial"/>
                <a:cs typeface="Arial"/>
              </a:rPr>
              <a:t>Pu</a:t>
            </a:r>
            <a:r>
              <a:rPr sz="2769" spc="-30" dirty="0">
                <a:solidFill>
                  <a:srgbClr val="FFFFFF"/>
                </a:solidFill>
                <a:latin typeface="Arial"/>
                <a:cs typeface="Arial"/>
              </a:rPr>
              <a:t>b</a:t>
            </a:r>
            <a:r>
              <a:rPr sz="2769" spc="10" dirty="0">
                <a:solidFill>
                  <a:srgbClr val="FFFFFF"/>
                </a:solidFill>
                <a:latin typeface="Arial"/>
                <a:cs typeface="Arial"/>
              </a:rPr>
              <a:t>lic I</a:t>
            </a:r>
            <a:r>
              <a:rPr sz="2769" spc="-30" dirty="0">
                <a:solidFill>
                  <a:srgbClr val="FFFFFF"/>
                </a:solidFill>
                <a:latin typeface="Arial"/>
                <a:cs typeface="Arial"/>
              </a:rPr>
              <a:t>n</a:t>
            </a:r>
            <a:r>
              <a:rPr sz="2769" spc="-59" dirty="0">
                <a:solidFill>
                  <a:srgbClr val="FFFFFF"/>
                </a:solidFill>
                <a:latin typeface="Arial"/>
                <a:cs typeface="Arial"/>
              </a:rPr>
              <a:t>v</a:t>
            </a:r>
            <a:r>
              <a:rPr sz="2769" spc="20" dirty="0">
                <a:solidFill>
                  <a:srgbClr val="FFFFFF"/>
                </a:solidFill>
                <a:latin typeface="Arial"/>
                <a:cs typeface="Arial"/>
              </a:rPr>
              <a:t>estment</a:t>
            </a:r>
            <a:r>
              <a:rPr sz="2769" spc="10" dirty="0">
                <a:solidFill>
                  <a:srgbClr val="FFFFFF"/>
                </a:solidFill>
                <a:latin typeface="Arial"/>
                <a:cs typeface="Arial"/>
              </a:rPr>
              <a:t> </a:t>
            </a:r>
            <a:r>
              <a:rPr sz="2769" spc="-79" dirty="0">
                <a:solidFill>
                  <a:srgbClr val="FFFFFF"/>
                </a:solidFill>
                <a:latin typeface="Arial"/>
                <a:cs typeface="Arial"/>
              </a:rPr>
              <a:t>f</a:t>
            </a:r>
            <a:r>
              <a:rPr sz="2769" spc="20" dirty="0">
                <a:solidFill>
                  <a:srgbClr val="FFFFFF"/>
                </a:solidFill>
                <a:latin typeface="Arial"/>
                <a:cs typeface="Arial"/>
              </a:rPr>
              <a:t>or</a:t>
            </a:r>
            <a:r>
              <a:rPr sz="2769" spc="10" dirty="0">
                <a:solidFill>
                  <a:srgbClr val="FFFFFF"/>
                </a:solidFill>
                <a:latin typeface="Arial"/>
                <a:cs typeface="Arial"/>
              </a:rPr>
              <a:t> </a:t>
            </a:r>
            <a:r>
              <a:rPr sz="2769" spc="20" dirty="0">
                <a:solidFill>
                  <a:srgbClr val="FFFFFF"/>
                </a:solidFill>
                <a:latin typeface="Arial"/>
                <a:cs typeface="Arial"/>
              </a:rPr>
              <a:t>the</a:t>
            </a:r>
            <a:r>
              <a:rPr sz="2769" spc="10" dirty="0">
                <a:solidFill>
                  <a:srgbClr val="FFFFFF"/>
                </a:solidFill>
                <a:latin typeface="Arial"/>
                <a:cs typeface="Arial"/>
              </a:rPr>
              <a:t> </a:t>
            </a:r>
            <a:r>
              <a:rPr sz="2769" spc="30" dirty="0">
                <a:solidFill>
                  <a:srgbClr val="FFFFFF"/>
                </a:solidFill>
                <a:latin typeface="Arial"/>
                <a:cs typeface="Arial"/>
              </a:rPr>
              <a:t>Long</a:t>
            </a:r>
            <a:r>
              <a:rPr sz="2769" spc="10" dirty="0">
                <a:solidFill>
                  <a:srgbClr val="FFFFFF"/>
                </a:solidFill>
                <a:latin typeface="Arial"/>
                <a:cs typeface="Arial"/>
              </a:rPr>
              <a:t> </a:t>
            </a:r>
            <a:r>
              <a:rPr sz="2769" spc="-316" dirty="0">
                <a:solidFill>
                  <a:srgbClr val="FFFFFF"/>
                </a:solidFill>
                <a:latin typeface="Arial"/>
                <a:cs typeface="Arial"/>
              </a:rPr>
              <a:t>T</a:t>
            </a:r>
            <a:r>
              <a:rPr sz="2769" spc="30" dirty="0">
                <a:solidFill>
                  <a:srgbClr val="FFFFFF"/>
                </a:solidFill>
                <a:latin typeface="Arial"/>
                <a:cs typeface="Arial"/>
              </a:rPr>
              <a:t>e</a:t>
            </a:r>
            <a:r>
              <a:rPr sz="2769" spc="79" dirty="0">
                <a:solidFill>
                  <a:srgbClr val="FFFFFF"/>
                </a:solidFill>
                <a:latin typeface="Arial"/>
                <a:cs typeface="Arial"/>
              </a:rPr>
              <a:t>r</a:t>
            </a:r>
            <a:r>
              <a:rPr sz="2769" spc="40" dirty="0">
                <a:solidFill>
                  <a:srgbClr val="FFFFFF"/>
                </a:solidFill>
                <a:latin typeface="Arial"/>
                <a:cs typeface="Arial"/>
              </a:rPr>
              <a:t>m</a:t>
            </a:r>
            <a:endParaRPr sz="2769">
              <a:solidFill>
                <a:prstClr val="black"/>
              </a:solidFill>
              <a:latin typeface="Arial"/>
              <a:cs typeface="Arial"/>
            </a:endParaRPr>
          </a:p>
        </p:txBody>
      </p:sp>
      <p:sp>
        <p:nvSpPr>
          <p:cNvPr id="5" name="object 5"/>
          <p:cNvSpPr txBox="1"/>
          <p:nvPr/>
        </p:nvSpPr>
        <p:spPr>
          <a:xfrm>
            <a:off x="3498609" y="5538727"/>
            <a:ext cx="2167932" cy="365509"/>
          </a:xfrm>
          <a:prstGeom prst="rect">
            <a:avLst/>
          </a:prstGeom>
        </p:spPr>
        <p:txBody>
          <a:bodyPr vert="horz" wrap="square" lIns="0" tIns="0" rIns="0" bIns="0" rtlCol="0">
            <a:noAutofit/>
          </a:bodyPr>
          <a:lstStyle/>
          <a:p>
            <a:pPr marL="25121" defTabSz="1808683"/>
            <a:r>
              <a:rPr sz="2176" spc="-69" dirty="0">
                <a:solidFill>
                  <a:prstClr val="black"/>
                </a:solidFill>
                <a:latin typeface="Arial"/>
                <a:cs typeface="Arial"/>
              </a:rPr>
              <a:t>J</a:t>
            </a:r>
            <a:r>
              <a:rPr sz="2176" spc="-20" dirty="0">
                <a:solidFill>
                  <a:prstClr val="black"/>
                </a:solidFill>
                <a:latin typeface="Arial"/>
                <a:cs typeface="Arial"/>
              </a:rPr>
              <a:t>a</a:t>
            </a:r>
            <a:r>
              <a:rPr sz="2176" spc="-49" dirty="0">
                <a:solidFill>
                  <a:prstClr val="black"/>
                </a:solidFill>
                <a:latin typeface="Arial"/>
                <a:cs typeface="Arial"/>
              </a:rPr>
              <a:t>n</a:t>
            </a:r>
            <a:r>
              <a:rPr sz="2176" spc="-20" dirty="0">
                <a:solidFill>
                  <a:prstClr val="black"/>
                </a:solidFill>
                <a:latin typeface="Arial"/>
                <a:cs typeface="Arial"/>
              </a:rPr>
              <a:t>ua</a:t>
            </a:r>
            <a:r>
              <a:rPr sz="2176" spc="49" dirty="0">
                <a:solidFill>
                  <a:prstClr val="black"/>
                </a:solidFill>
                <a:latin typeface="Arial"/>
                <a:cs typeface="Arial"/>
              </a:rPr>
              <a:t>r</a:t>
            </a:r>
            <a:r>
              <a:rPr sz="2176" spc="-20" dirty="0">
                <a:solidFill>
                  <a:prstClr val="black"/>
                </a:solidFill>
                <a:latin typeface="Arial"/>
                <a:cs typeface="Arial"/>
              </a:rPr>
              <a:t>y</a:t>
            </a:r>
            <a:r>
              <a:rPr sz="2176" spc="-10" dirty="0">
                <a:solidFill>
                  <a:prstClr val="black"/>
                </a:solidFill>
                <a:latin typeface="Arial"/>
                <a:cs typeface="Arial"/>
              </a:rPr>
              <a:t> 18, </a:t>
            </a:r>
            <a:r>
              <a:rPr sz="2176" spc="-20" dirty="0">
                <a:solidFill>
                  <a:prstClr val="black"/>
                </a:solidFill>
                <a:latin typeface="Arial"/>
                <a:cs typeface="Arial"/>
              </a:rPr>
              <a:t>2016</a:t>
            </a:r>
            <a:endParaRPr sz="2176">
              <a:solidFill>
                <a:prstClr val="black"/>
              </a:solidFill>
              <a:latin typeface="Arial"/>
              <a:cs typeface="Arial"/>
            </a:endParaRPr>
          </a:p>
        </p:txBody>
      </p:sp>
      <p:sp>
        <p:nvSpPr>
          <p:cNvPr id="4" name="object 4"/>
          <p:cNvSpPr txBox="1"/>
          <p:nvPr/>
        </p:nvSpPr>
        <p:spPr>
          <a:xfrm>
            <a:off x="2817331" y="2681954"/>
            <a:ext cx="3530740" cy="1817494"/>
          </a:xfrm>
          <a:prstGeom prst="rect">
            <a:avLst/>
          </a:prstGeom>
        </p:spPr>
        <p:txBody>
          <a:bodyPr vert="horz" wrap="square" lIns="0" tIns="0" rIns="0" bIns="0" rtlCol="0">
            <a:noAutofit/>
          </a:bodyPr>
          <a:lstStyle/>
          <a:p>
            <a:pPr algn="ctr" defTabSz="1808683"/>
            <a:r>
              <a:rPr sz="2176" spc="-20" dirty="0">
                <a:solidFill>
                  <a:srgbClr val="FFFFFF"/>
                </a:solidFill>
                <a:latin typeface="Arial"/>
                <a:cs typeface="Arial"/>
              </a:rPr>
              <a:t>G</a:t>
            </a:r>
            <a:r>
              <a:rPr sz="2176" spc="-59" dirty="0">
                <a:solidFill>
                  <a:srgbClr val="FFFFFF"/>
                </a:solidFill>
                <a:latin typeface="Arial"/>
                <a:cs typeface="Arial"/>
              </a:rPr>
              <a:t>o</a:t>
            </a:r>
            <a:r>
              <a:rPr sz="2176" spc="-79" dirty="0">
                <a:solidFill>
                  <a:srgbClr val="FFFFFF"/>
                </a:solidFill>
                <a:latin typeface="Arial"/>
                <a:cs typeface="Arial"/>
              </a:rPr>
              <a:t>v</a:t>
            </a:r>
            <a:r>
              <a:rPr sz="2176" spc="-20" dirty="0">
                <a:solidFill>
                  <a:srgbClr val="FFFFFF"/>
                </a:solidFill>
                <a:latin typeface="Arial"/>
                <a:cs typeface="Arial"/>
              </a:rPr>
              <a:t>e</a:t>
            </a:r>
            <a:r>
              <a:rPr sz="2176" spc="40" dirty="0">
                <a:solidFill>
                  <a:srgbClr val="FFFFFF"/>
                </a:solidFill>
                <a:latin typeface="Arial"/>
                <a:cs typeface="Arial"/>
              </a:rPr>
              <a:t>r</a:t>
            </a:r>
            <a:r>
              <a:rPr sz="2176" spc="-20" dirty="0">
                <a:solidFill>
                  <a:srgbClr val="FFFFFF"/>
                </a:solidFill>
                <a:latin typeface="Arial"/>
                <a:cs typeface="Arial"/>
              </a:rPr>
              <a:t>ning</a:t>
            </a:r>
            <a:r>
              <a:rPr sz="2176" spc="-10" dirty="0">
                <a:solidFill>
                  <a:srgbClr val="FFFFFF"/>
                </a:solidFill>
                <a:latin typeface="Arial"/>
                <a:cs typeface="Arial"/>
              </a:rPr>
              <a:t> </a:t>
            </a:r>
            <a:r>
              <a:rPr sz="2176" spc="-79" dirty="0">
                <a:solidFill>
                  <a:srgbClr val="FFFFFF"/>
                </a:solidFill>
                <a:latin typeface="Arial"/>
                <a:cs typeface="Arial"/>
              </a:rPr>
              <a:t>f</a:t>
            </a:r>
            <a:r>
              <a:rPr sz="2176" spc="-10" dirty="0">
                <a:solidFill>
                  <a:srgbClr val="FFFFFF"/>
                </a:solidFill>
                <a:latin typeface="Arial"/>
                <a:cs typeface="Arial"/>
              </a:rPr>
              <a:t>or the </a:t>
            </a:r>
            <a:r>
              <a:rPr sz="2176" spc="-20" dirty="0">
                <a:solidFill>
                  <a:srgbClr val="FFFFFF"/>
                </a:solidFill>
                <a:latin typeface="Arial"/>
                <a:cs typeface="Arial"/>
              </a:rPr>
              <a:t>Long</a:t>
            </a:r>
            <a:r>
              <a:rPr sz="2176" spc="-10" dirty="0">
                <a:solidFill>
                  <a:srgbClr val="FFFFFF"/>
                </a:solidFill>
                <a:latin typeface="Arial"/>
                <a:cs typeface="Arial"/>
              </a:rPr>
              <a:t> </a:t>
            </a:r>
            <a:r>
              <a:rPr sz="2176" spc="-287" dirty="0">
                <a:solidFill>
                  <a:srgbClr val="FFFFFF"/>
                </a:solidFill>
                <a:latin typeface="Arial"/>
                <a:cs typeface="Arial"/>
              </a:rPr>
              <a:t>T</a:t>
            </a:r>
            <a:r>
              <a:rPr sz="2176" spc="-20" dirty="0">
                <a:solidFill>
                  <a:srgbClr val="FFFFFF"/>
                </a:solidFill>
                <a:latin typeface="Arial"/>
                <a:cs typeface="Arial"/>
              </a:rPr>
              <a:t>e</a:t>
            </a:r>
            <a:r>
              <a:rPr sz="2176" spc="40" dirty="0">
                <a:solidFill>
                  <a:srgbClr val="FFFFFF"/>
                </a:solidFill>
                <a:latin typeface="Arial"/>
                <a:cs typeface="Arial"/>
              </a:rPr>
              <a:t>r</a:t>
            </a:r>
            <a:r>
              <a:rPr sz="2176" spc="-20" dirty="0">
                <a:solidFill>
                  <a:srgbClr val="FFFFFF"/>
                </a:solidFill>
                <a:latin typeface="Arial"/>
                <a:cs typeface="Arial"/>
              </a:rPr>
              <a:t>m</a:t>
            </a:r>
            <a:endParaRPr sz="2176">
              <a:solidFill>
                <a:prstClr val="black"/>
              </a:solidFill>
              <a:latin typeface="Arial"/>
              <a:cs typeface="Arial"/>
            </a:endParaRPr>
          </a:p>
          <a:p>
            <a:pPr defTabSz="1808683">
              <a:lnSpc>
                <a:spcPts val="1978"/>
              </a:lnSpc>
            </a:pPr>
            <a:endParaRPr sz="1978">
              <a:solidFill>
                <a:prstClr val="black"/>
              </a:solidFill>
            </a:endParaRPr>
          </a:p>
          <a:p>
            <a:pPr defTabSz="1808683">
              <a:lnSpc>
                <a:spcPts val="1978"/>
              </a:lnSpc>
            </a:pPr>
            <a:endParaRPr sz="1978">
              <a:solidFill>
                <a:prstClr val="black"/>
              </a:solidFill>
            </a:endParaRPr>
          </a:p>
          <a:p>
            <a:pPr defTabSz="1808683">
              <a:lnSpc>
                <a:spcPts val="1978"/>
              </a:lnSpc>
              <a:spcBef>
                <a:spcPts val="144"/>
              </a:spcBef>
            </a:pPr>
            <a:endParaRPr sz="1978">
              <a:solidFill>
                <a:prstClr val="black"/>
              </a:solidFill>
            </a:endParaRPr>
          </a:p>
          <a:p>
            <a:pPr marL="519996" marR="519996" indent="-1256" algn="ctr" defTabSz="1808683">
              <a:lnSpc>
                <a:spcPct val="102600"/>
              </a:lnSpc>
            </a:pPr>
            <a:r>
              <a:rPr sz="2176" spc="-20" dirty="0">
                <a:solidFill>
                  <a:prstClr val="black"/>
                </a:solidFill>
                <a:latin typeface="Arial"/>
                <a:cs typeface="Arial"/>
              </a:rPr>
              <a:t>Michael</a:t>
            </a:r>
            <a:r>
              <a:rPr sz="2176" spc="-10" dirty="0">
                <a:solidFill>
                  <a:prstClr val="black"/>
                </a:solidFill>
                <a:latin typeface="Arial"/>
                <a:cs typeface="Arial"/>
              </a:rPr>
              <a:t> </a:t>
            </a:r>
            <a:r>
              <a:rPr sz="2176" spc="-20" dirty="0">
                <a:solidFill>
                  <a:prstClr val="black"/>
                </a:solidFill>
                <a:latin typeface="Arial"/>
                <a:cs typeface="Arial"/>
              </a:rPr>
              <a:t>Sma</a:t>
            </a:r>
            <a:r>
              <a:rPr sz="2176" spc="69" dirty="0">
                <a:solidFill>
                  <a:prstClr val="black"/>
                </a:solidFill>
                <a:latin typeface="Arial"/>
                <a:cs typeface="Arial"/>
              </a:rPr>
              <a:t>r</a:t>
            </a:r>
            <a:r>
              <a:rPr sz="2176" spc="-10" dirty="0">
                <a:solidFill>
                  <a:prstClr val="black"/>
                </a:solidFill>
                <a:latin typeface="Arial"/>
                <a:cs typeface="Arial"/>
              </a:rPr>
              <a:t>t Uni</a:t>
            </a:r>
            <a:r>
              <a:rPr sz="2176" spc="-79" dirty="0">
                <a:solidFill>
                  <a:prstClr val="black"/>
                </a:solidFill>
                <a:latin typeface="Arial"/>
                <a:cs typeface="Arial"/>
              </a:rPr>
              <a:t>v</a:t>
            </a:r>
            <a:r>
              <a:rPr sz="2176" spc="-10" dirty="0">
                <a:solidFill>
                  <a:prstClr val="black"/>
                </a:solidFill>
                <a:latin typeface="Arial"/>
                <a:cs typeface="Arial"/>
              </a:rPr>
              <a:t>ersity of </a:t>
            </a:r>
            <a:r>
              <a:rPr sz="2176" spc="-287" dirty="0">
                <a:solidFill>
                  <a:prstClr val="black"/>
                </a:solidFill>
                <a:latin typeface="Arial"/>
                <a:cs typeface="Arial"/>
              </a:rPr>
              <a:t>T</a:t>
            </a:r>
            <a:r>
              <a:rPr sz="2176" spc="-20" dirty="0">
                <a:solidFill>
                  <a:prstClr val="black"/>
                </a:solidFill>
                <a:latin typeface="Arial"/>
                <a:cs typeface="Arial"/>
              </a:rPr>
              <a:t>oronto</a:t>
            </a:r>
            <a:endParaRPr sz="2176">
              <a:solidFill>
                <a:prstClr val="black"/>
              </a:solidFill>
              <a:latin typeface="Arial"/>
              <a:cs typeface="Arial"/>
            </a:endParaRPr>
          </a:p>
        </p:txBody>
      </p:sp>
    </p:spTree>
    <p:extLst>
      <p:ext uri="{BB962C8B-B14F-4D97-AF65-F5344CB8AC3E}">
        <p14:creationId xmlns:p14="http://schemas.microsoft.com/office/powerpoint/2010/main" val="732915774"/>
      </p:ext>
    </p:extLst>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5121">
              <a:lnSpc>
                <a:spcPct val="100000"/>
              </a:lnSpc>
            </a:pPr>
            <a:r>
              <a:rPr sz="2769" spc="40" dirty="0">
                <a:solidFill>
                  <a:srgbClr val="FFFFFF"/>
                </a:solidFill>
                <a:latin typeface="Arial"/>
                <a:cs typeface="Arial"/>
              </a:rPr>
              <a:t>H</a:t>
            </a:r>
            <a:r>
              <a:rPr sz="2769" spc="-20" dirty="0">
                <a:solidFill>
                  <a:srgbClr val="FFFFFF"/>
                </a:solidFill>
                <a:latin typeface="Arial"/>
                <a:cs typeface="Arial"/>
              </a:rPr>
              <a:t>o</a:t>
            </a:r>
            <a:r>
              <a:rPr sz="2769" spc="40" dirty="0">
                <a:solidFill>
                  <a:srgbClr val="FFFFFF"/>
                </a:solidFill>
                <a:latin typeface="Arial"/>
                <a:cs typeface="Arial"/>
              </a:rPr>
              <a:t>w</a:t>
            </a:r>
            <a:r>
              <a:rPr sz="2769" spc="10" dirty="0">
                <a:solidFill>
                  <a:srgbClr val="FFFFFF"/>
                </a:solidFill>
                <a:latin typeface="Arial"/>
                <a:cs typeface="Arial"/>
              </a:rPr>
              <a:t> </a:t>
            </a:r>
            <a:r>
              <a:rPr sz="2769" spc="20" dirty="0">
                <a:solidFill>
                  <a:srgbClr val="FFFFFF"/>
                </a:solidFill>
                <a:latin typeface="Arial"/>
                <a:cs typeface="Arial"/>
              </a:rPr>
              <a:t>should</a:t>
            </a:r>
            <a:r>
              <a:rPr sz="2769" spc="10" dirty="0">
                <a:solidFill>
                  <a:srgbClr val="FFFFFF"/>
                </a:solidFill>
                <a:latin typeface="Arial"/>
                <a:cs typeface="Arial"/>
              </a:rPr>
              <a:t> inf</a:t>
            </a:r>
            <a:r>
              <a:rPr sz="2769" spc="-20" dirty="0">
                <a:solidFill>
                  <a:srgbClr val="FFFFFF"/>
                </a:solidFill>
                <a:latin typeface="Arial"/>
                <a:cs typeface="Arial"/>
              </a:rPr>
              <a:t>r</a:t>
            </a:r>
            <a:r>
              <a:rPr sz="2769" spc="20" dirty="0">
                <a:solidFill>
                  <a:srgbClr val="FFFFFF"/>
                </a:solidFill>
                <a:latin typeface="Arial"/>
                <a:cs typeface="Arial"/>
              </a:rPr>
              <a:t>ast</a:t>
            </a:r>
            <a:r>
              <a:rPr sz="2769" spc="49" dirty="0">
                <a:solidFill>
                  <a:srgbClr val="FFFFFF"/>
                </a:solidFill>
                <a:latin typeface="Arial"/>
                <a:cs typeface="Arial"/>
              </a:rPr>
              <a:t>r</a:t>
            </a:r>
            <a:r>
              <a:rPr sz="2769" spc="20" dirty="0">
                <a:solidFill>
                  <a:srgbClr val="FFFFFF"/>
                </a:solidFill>
                <a:latin typeface="Arial"/>
                <a:cs typeface="Arial"/>
              </a:rPr>
              <a:t>ucture</a:t>
            </a:r>
            <a:r>
              <a:rPr sz="2769" spc="10" dirty="0">
                <a:solidFill>
                  <a:srgbClr val="FFFFFF"/>
                </a:solidFill>
                <a:latin typeface="Arial"/>
                <a:cs typeface="Arial"/>
              </a:rPr>
              <a:t> </a:t>
            </a:r>
            <a:r>
              <a:rPr sz="2769" spc="30" dirty="0">
                <a:solidFill>
                  <a:srgbClr val="FFFFFF"/>
                </a:solidFill>
                <a:latin typeface="Arial"/>
                <a:cs typeface="Arial"/>
              </a:rPr>
              <a:t>be</a:t>
            </a:r>
            <a:r>
              <a:rPr sz="2769" spc="10" dirty="0">
                <a:solidFill>
                  <a:srgbClr val="FFFFFF"/>
                </a:solidFill>
                <a:latin typeface="Arial"/>
                <a:cs typeface="Arial"/>
              </a:rPr>
              <a:t> </a:t>
            </a:r>
            <a:r>
              <a:rPr sz="2769" spc="20" dirty="0">
                <a:solidFill>
                  <a:srgbClr val="FFFFFF"/>
                </a:solidFill>
                <a:latin typeface="Arial"/>
                <a:cs typeface="Arial"/>
              </a:rPr>
              <a:t>financed?</a:t>
            </a:r>
            <a:endParaRPr sz="2769">
              <a:latin typeface="Arial"/>
              <a:cs typeface="Arial"/>
            </a:endParaRPr>
          </a:p>
        </p:txBody>
      </p:sp>
      <p:sp>
        <p:nvSpPr>
          <p:cNvPr id="3" name="object 3"/>
          <p:cNvSpPr/>
          <p:nvPr/>
        </p:nvSpPr>
        <p:spPr>
          <a:xfrm>
            <a:off x="1004961" y="2683890"/>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4" name="object 4"/>
          <p:cNvSpPr/>
          <p:nvPr/>
        </p:nvSpPr>
        <p:spPr>
          <a:xfrm>
            <a:off x="1004961" y="3099338"/>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5" name="object 5"/>
          <p:cNvSpPr/>
          <p:nvPr/>
        </p:nvSpPr>
        <p:spPr>
          <a:xfrm>
            <a:off x="1004961" y="3855176"/>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6" name="object 6"/>
          <p:cNvSpPr txBox="1"/>
          <p:nvPr/>
        </p:nvSpPr>
        <p:spPr>
          <a:xfrm>
            <a:off x="712076" y="1751171"/>
            <a:ext cx="7627953" cy="3582237"/>
          </a:xfrm>
          <a:prstGeom prst="rect">
            <a:avLst/>
          </a:prstGeom>
        </p:spPr>
        <p:txBody>
          <a:bodyPr vert="horz" wrap="square" lIns="0" tIns="0" rIns="0" bIns="0" rtlCol="0">
            <a:noAutofit/>
          </a:bodyPr>
          <a:lstStyle/>
          <a:p>
            <a:pPr marL="572750" marR="2599982" indent="-548885" defTabSz="1808683">
              <a:lnSpc>
                <a:spcPct val="170600"/>
              </a:lnSpc>
            </a:pPr>
            <a:r>
              <a:rPr sz="2176" spc="-20" dirty="0">
                <a:solidFill>
                  <a:prstClr val="black"/>
                </a:solidFill>
                <a:latin typeface="Arial"/>
                <a:cs typeface="Arial"/>
              </a:rPr>
              <a:t>The</a:t>
            </a:r>
            <a:r>
              <a:rPr sz="2176" spc="-10" dirty="0">
                <a:solidFill>
                  <a:prstClr val="black"/>
                </a:solidFill>
                <a:latin typeface="Arial"/>
                <a:cs typeface="Arial"/>
              </a:rPr>
              <a:t> </a:t>
            </a:r>
            <a:r>
              <a:rPr sz="2176" spc="-20" dirty="0">
                <a:solidFill>
                  <a:prstClr val="black"/>
                </a:solidFill>
                <a:latin typeface="Arial"/>
                <a:cs typeface="Arial"/>
              </a:rPr>
              <a:t>“golden</a:t>
            </a:r>
            <a:r>
              <a:rPr sz="2176" spc="-10" dirty="0">
                <a:solidFill>
                  <a:prstClr val="black"/>
                </a:solidFill>
                <a:latin typeface="Arial"/>
                <a:cs typeface="Arial"/>
              </a:rPr>
              <a:t> </a:t>
            </a:r>
            <a:r>
              <a:rPr sz="2176" spc="20" dirty="0">
                <a:solidFill>
                  <a:prstClr val="black"/>
                </a:solidFill>
                <a:latin typeface="Arial"/>
                <a:cs typeface="Arial"/>
              </a:rPr>
              <a:t>r</a:t>
            </a:r>
            <a:r>
              <a:rPr sz="2176" spc="-10" dirty="0">
                <a:solidFill>
                  <a:prstClr val="black"/>
                </a:solidFill>
                <a:latin typeface="Arial"/>
                <a:cs typeface="Arial"/>
              </a:rPr>
              <a:t>ule” of </a:t>
            </a:r>
            <a:r>
              <a:rPr sz="2176" spc="-20" dirty="0">
                <a:solidFill>
                  <a:prstClr val="black"/>
                </a:solidFill>
                <a:latin typeface="Arial"/>
                <a:cs typeface="Arial"/>
              </a:rPr>
              <a:t>pu</a:t>
            </a:r>
            <a:r>
              <a:rPr sz="2176" spc="-69" dirty="0">
                <a:solidFill>
                  <a:prstClr val="black"/>
                </a:solidFill>
                <a:latin typeface="Arial"/>
                <a:cs typeface="Arial"/>
              </a:rPr>
              <a:t>b</a:t>
            </a:r>
            <a:r>
              <a:rPr sz="2176" spc="-10" dirty="0">
                <a:solidFill>
                  <a:prstClr val="black"/>
                </a:solidFill>
                <a:latin typeface="Arial"/>
                <a:cs typeface="Arial"/>
              </a:rPr>
              <a:t>lic i</a:t>
            </a:r>
            <a:r>
              <a:rPr sz="2176" spc="-69" dirty="0">
                <a:solidFill>
                  <a:prstClr val="black"/>
                </a:solidFill>
                <a:latin typeface="Arial"/>
                <a:cs typeface="Arial"/>
              </a:rPr>
              <a:t>n</a:t>
            </a:r>
            <a:r>
              <a:rPr sz="2176" spc="-79" dirty="0">
                <a:solidFill>
                  <a:prstClr val="black"/>
                </a:solidFill>
                <a:latin typeface="Arial"/>
                <a:cs typeface="Arial"/>
              </a:rPr>
              <a:t>v</a:t>
            </a:r>
            <a:r>
              <a:rPr sz="2176" spc="-20" dirty="0">
                <a:solidFill>
                  <a:prstClr val="black"/>
                </a:solidFill>
                <a:latin typeface="Arial"/>
                <a:cs typeface="Arial"/>
              </a:rPr>
              <a:t>estment:</a:t>
            </a:r>
            <a:r>
              <a:rPr sz="2176" spc="-10" dirty="0">
                <a:solidFill>
                  <a:prstClr val="black"/>
                </a:solidFill>
                <a:latin typeface="Arial"/>
                <a:cs typeface="Arial"/>
              </a:rPr>
              <a:t> Borr</a:t>
            </a:r>
            <a:r>
              <a:rPr sz="2176" spc="-59" dirty="0">
                <a:solidFill>
                  <a:prstClr val="black"/>
                </a:solidFill>
                <a:latin typeface="Arial"/>
                <a:cs typeface="Arial"/>
              </a:rPr>
              <a:t>o</a:t>
            </a:r>
            <a:r>
              <a:rPr sz="2176" spc="-20" dirty="0">
                <a:solidFill>
                  <a:prstClr val="black"/>
                </a:solidFill>
                <a:latin typeface="Arial"/>
                <a:cs typeface="Arial"/>
              </a:rPr>
              <a:t>w</a:t>
            </a:r>
            <a:r>
              <a:rPr sz="2176" spc="-10" dirty="0">
                <a:solidFill>
                  <a:prstClr val="black"/>
                </a:solidFill>
                <a:latin typeface="Arial"/>
                <a:cs typeface="Arial"/>
              </a:rPr>
              <a:t> to finance </a:t>
            </a:r>
            <a:r>
              <a:rPr sz="2176" spc="-20" dirty="0">
                <a:solidFill>
                  <a:prstClr val="black"/>
                </a:solidFill>
                <a:latin typeface="Arial"/>
                <a:cs typeface="Arial"/>
              </a:rPr>
              <a:t>most</a:t>
            </a:r>
            <a:r>
              <a:rPr sz="2176" spc="-10" dirty="0">
                <a:solidFill>
                  <a:prstClr val="black"/>
                </a:solidFill>
                <a:latin typeface="Arial"/>
                <a:cs typeface="Arial"/>
              </a:rPr>
              <a:t> </a:t>
            </a:r>
            <a:r>
              <a:rPr sz="2176" spc="-20" dirty="0">
                <a:solidFill>
                  <a:prstClr val="black"/>
                </a:solidFill>
                <a:latin typeface="Arial"/>
                <a:cs typeface="Arial"/>
              </a:rPr>
              <a:t>pu</a:t>
            </a:r>
            <a:r>
              <a:rPr sz="2176" spc="-69" dirty="0">
                <a:solidFill>
                  <a:prstClr val="black"/>
                </a:solidFill>
                <a:latin typeface="Arial"/>
                <a:cs typeface="Arial"/>
              </a:rPr>
              <a:t>b</a:t>
            </a:r>
            <a:r>
              <a:rPr sz="2176" spc="-10" dirty="0">
                <a:solidFill>
                  <a:prstClr val="black"/>
                </a:solidFill>
                <a:latin typeface="Arial"/>
                <a:cs typeface="Arial"/>
              </a:rPr>
              <a:t>lic capital</a:t>
            </a:r>
            <a:endParaRPr sz="2176">
              <a:solidFill>
                <a:prstClr val="black"/>
              </a:solidFill>
              <a:latin typeface="Arial"/>
              <a:cs typeface="Arial"/>
            </a:endParaRPr>
          </a:p>
          <a:p>
            <a:pPr marL="572750" marR="25121" defTabSz="1808683">
              <a:lnSpc>
                <a:spcPct val="102699"/>
              </a:lnSpc>
              <a:spcBef>
                <a:spcPts val="584"/>
              </a:spcBef>
            </a:pPr>
            <a:r>
              <a:rPr sz="2176" spc="-20" dirty="0">
                <a:solidFill>
                  <a:prstClr val="black"/>
                </a:solidFill>
                <a:latin typeface="Arial"/>
                <a:cs typeface="Arial"/>
              </a:rPr>
              <a:t>Current</a:t>
            </a:r>
            <a:r>
              <a:rPr sz="2176" spc="-10" dirty="0">
                <a:solidFill>
                  <a:prstClr val="black"/>
                </a:solidFill>
                <a:latin typeface="Arial"/>
                <a:cs typeface="Arial"/>
              </a:rPr>
              <a:t> ta</a:t>
            </a:r>
            <a:r>
              <a:rPr sz="2176" spc="-89" dirty="0">
                <a:solidFill>
                  <a:prstClr val="black"/>
                </a:solidFill>
                <a:latin typeface="Arial"/>
                <a:cs typeface="Arial"/>
              </a:rPr>
              <a:t>x</a:t>
            </a:r>
            <a:r>
              <a:rPr sz="2176" spc="-20" dirty="0">
                <a:solidFill>
                  <a:prstClr val="black"/>
                </a:solidFill>
                <a:latin typeface="Arial"/>
                <a:cs typeface="Arial"/>
              </a:rPr>
              <a:t>es</a:t>
            </a:r>
            <a:r>
              <a:rPr sz="2176" spc="-10" dirty="0">
                <a:solidFill>
                  <a:prstClr val="black"/>
                </a:solidFill>
                <a:latin typeface="Arial"/>
                <a:cs typeface="Arial"/>
              </a:rPr>
              <a:t> finance interest </a:t>
            </a:r>
            <a:r>
              <a:rPr sz="2176" spc="-20" dirty="0">
                <a:solidFill>
                  <a:prstClr val="black"/>
                </a:solidFill>
                <a:latin typeface="Arial"/>
                <a:cs typeface="Arial"/>
              </a:rPr>
              <a:t>and</a:t>
            </a:r>
            <a:r>
              <a:rPr sz="2176" spc="-10" dirty="0">
                <a:solidFill>
                  <a:prstClr val="black"/>
                </a:solidFill>
                <a:latin typeface="Arial"/>
                <a:cs typeface="Arial"/>
              </a:rPr>
              <a:t> depreciation </a:t>
            </a:r>
            <a:r>
              <a:rPr sz="2176" spc="-20" dirty="0">
                <a:solidFill>
                  <a:prstClr val="black"/>
                </a:solidFill>
                <a:latin typeface="Arial"/>
                <a:cs typeface="Arial"/>
              </a:rPr>
              <a:t>on</a:t>
            </a:r>
            <a:r>
              <a:rPr sz="2176" spc="-10" dirty="0">
                <a:solidFill>
                  <a:prstClr val="black"/>
                </a:solidFill>
                <a:latin typeface="Arial"/>
                <a:cs typeface="Arial"/>
              </a:rPr>
              <a:t> (steady state) capital</a:t>
            </a:r>
            <a:endParaRPr sz="2176">
              <a:solidFill>
                <a:prstClr val="black"/>
              </a:solidFill>
              <a:latin typeface="Arial"/>
              <a:cs typeface="Arial"/>
            </a:endParaRPr>
          </a:p>
          <a:p>
            <a:pPr marL="572750" marR="232366" defTabSz="1808683">
              <a:lnSpc>
                <a:spcPct val="102600"/>
              </a:lnSpc>
              <a:spcBef>
                <a:spcPts val="593"/>
              </a:spcBef>
            </a:pPr>
            <a:r>
              <a:rPr sz="2176" spc="-20" dirty="0">
                <a:solidFill>
                  <a:prstClr val="black"/>
                </a:solidFill>
                <a:latin typeface="Arial"/>
                <a:cs typeface="Arial"/>
              </a:rPr>
              <a:t>R</a:t>
            </a:r>
            <a:r>
              <a:rPr sz="2176" spc="-89" dirty="0">
                <a:solidFill>
                  <a:prstClr val="black"/>
                </a:solidFill>
                <a:latin typeface="Arial"/>
                <a:cs typeface="Arial"/>
              </a:rPr>
              <a:t>e</a:t>
            </a:r>
            <a:r>
              <a:rPr sz="2176" spc="-79" dirty="0">
                <a:solidFill>
                  <a:prstClr val="black"/>
                </a:solidFill>
                <a:latin typeface="Arial"/>
                <a:cs typeface="Arial"/>
              </a:rPr>
              <a:t>v</a:t>
            </a:r>
            <a:r>
              <a:rPr sz="2176" spc="-20" dirty="0">
                <a:solidFill>
                  <a:prstClr val="black"/>
                </a:solidFill>
                <a:latin typeface="Arial"/>
                <a:cs typeface="Arial"/>
              </a:rPr>
              <a:t>e</a:t>
            </a:r>
            <a:r>
              <a:rPr sz="2176" spc="-49" dirty="0">
                <a:solidFill>
                  <a:prstClr val="black"/>
                </a:solidFill>
                <a:latin typeface="Arial"/>
                <a:cs typeface="Arial"/>
              </a:rPr>
              <a:t>n</a:t>
            </a:r>
            <a:r>
              <a:rPr sz="2176" spc="-20" dirty="0">
                <a:solidFill>
                  <a:prstClr val="black"/>
                </a:solidFill>
                <a:latin typeface="Arial"/>
                <a:cs typeface="Arial"/>
              </a:rPr>
              <a:t>ue</a:t>
            </a:r>
            <a:r>
              <a:rPr sz="2176" spc="-10" dirty="0">
                <a:solidFill>
                  <a:prstClr val="black"/>
                </a:solidFill>
                <a:latin typeface="Arial"/>
                <a:cs typeface="Arial"/>
              </a:rPr>
              <a:t> </a:t>
            </a:r>
            <a:r>
              <a:rPr sz="2176" spc="-79" dirty="0">
                <a:solidFill>
                  <a:prstClr val="black"/>
                </a:solidFill>
                <a:latin typeface="Arial"/>
                <a:cs typeface="Arial"/>
              </a:rPr>
              <a:t>f</a:t>
            </a:r>
            <a:r>
              <a:rPr sz="2176" spc="-10" dirty="0">
                <a:solidFill>
                  <a:prstClr val="black"/>
                </a:solidFill>
                <a:latin typeface="Arial"/>
                <a:cs typeface="Arial"/>
              </a:rPr>
              <a:t>or inf</a:t>
            </a:r>
            <a:r>
              <a:rPr sz="2176" spc="-40" dirty="0">
                <a:solidFill>
                  <a:prstClr val="black"/>
                </a:solidFill>
                <a:latin typeface="Arial"/>
                <a:cs typeface="Arial"/>
              </a:rPr>
              <a:t>r</a:t>
            </a:r>
            <a:r>
              <a:rPr sz="2176" spc="-10" dirty="0">
                <a:solidFill>
                  <a:prstClr val="black"/>
                </a:solidFill>
                <a:latin typeface="Arial"/>
                <a:cs typeface="Arial"/>
              </a:rPr>
              <a:t>ast</a:t>
            </a:r>
            <a:r>
              <a:rPr sz="2176" spc="20" dirty="0">
                <a:solidFill>
                  <a:prstClr val="black"/>
                </a:solidFill>
                <a:latin typeface="Arial"/>
                <a:cs typeface="Arial"/>
              </a:rPr>
              <a:t>r</a:t>
            </a:r>
            <a:r>
              <a:rPr sz="2176" spc="-10" dirty="0">
                <a:solidFill>
                  <a:prstClr val="black"/>
                </a:solidFill>
                <a:latin typeface="Arial"/>
                <a:cs typeface="Arial"/>
              </a:rPr>
              <a:t>ucture </a:t>
            </a:r>
            <a:r>
              <a:rPr sz="2176" spc="-20" dirty="0">
                <a:solidFill>
                  <a:prstClr val="black"/>
                </a:solidFill>
                <a:latin typeface="Arial"/>
                <a:cs typeface="Arial"/>
              </a:rPr>
              <a:t>should</a:t>
            </a:r>
            <a:r>
              <a:rPr sz="2176" spc="-10" dirty="0">
                <a:solidFill>
                  <a:prstClr val="black"/>
                </a:solidFill>
                <a:latin typeface="Arial"/>
                <a:cs typeface="Arial"/>
              </a:rPr>
              <a:t> </a:t>
            </a:r>
            <a:r>
              <a:rPr sz="2176" spc="-20" dirty="0">
                <a:solidFill>
                  <a:prstClr val="black"/>
                </a:solidFill>
                <a:latin typeface="Arial"/>
                <a:cs typeface="Arial"/>
              </a:rPr>
              <a:t>be</a:t>
            </a:r>
            <a:r>
              <a:rPr sz="2176" spc="-10" dirty="0">
                <a:solidFill>
                  <a:prstClr val="black"/>
                </a:solidFill>
                <a:latin typeface="Arial"/>
                <a:cs typeface="Arial"/>
              </a:rPr>
              <a:t> </a:t>
            </a:r>
            <a:r>
              <a:rPr sz="2176" spc="-20" dirty="0">
                <a:solidFill>
                  <a:prstClr val="black"/>
                </a:solidFill>
                <a:latin typeface="Arial"/>
                <a:cs typeface="Arial"/>
              </a:rPr>
              <a:t>user</a:t>
            </a:r>
            <a:r>
              <a:rPr sz="2176" spc="-10" dirty="0">
                <a:solidFill>
                  <a:prstClr val="black"/>
                </a:solidFill>
                <a:latin typeface="Arial"/>
                <a:cs typeface="Arial"/>
              </a:rPr>
              <a:t> </a:t>
            </a:r>
            <a:r>
              <a:rPr sz="2176" spc="-79" dirty="0">
                <a:solidFill>
                  <a:prstClr val="black"/>
                </a:solidFill>
                <a:latin typeface="Arial"/>
                <a:cs typeface="Arial"/>
              </a:rPr>
              <a:t>f</a:t>
            </a:r>
            <a:r>
              <a:rPr sz="2176" spc="-20" dirty="0">
                <a:solidFill>
                  <a:prstClr val="black"/>
                </a:solidFill>
                <a:latin typeface="Arial"/>
                <a:cs typeface="Arial"/>
              </a:rPr>
              <a:t>ees</a:t>
            </a:r>
            <a:r>
              <a:rPr sz="2176" spc="-10" dirty="0">
                <a:solidFill>
                  <a:prstClr val="black"/>
                </a:solidFill>
                <a:latin typeface="Arial"/>
                <a:cs typeface="Arial"/>
              </a:rPr>
              <a:t> or benefit ta</a:t>
            </a:r>
            <a:r>
              <a:rPr sz="2176" spc="-89" dirty="0">
                <a:solidFill>
                  <a:prstClr val="black"/>
                </a:solidFill>
                <a:latin typeface="Arial"/>
                <a:cs typeface="Arial"/>
              </a:rPr>
              <a:t>x</a:t>
            </a:r>
            <a:r>
              <a:rPr sz="2176" spc="-20" dirty="0">
                <a:solidFill>
                  <a:prstClr val="black"/>
                </a:solidFill>
                <a:latin typeface="Arial"/>
                <a:cs typeface="Arial"/>
              </a:rPr>
              <a:t>es</a:t>
            </a:r>
            <a:r>
              <a:rPr sz="2176" spc="-10" dirty="0">
                <a:solidFill>
                  <a:prstClr val="black"/>
                </a:solidFill>
                <a:latin typeface="Arial"/>
                <a:cs typeface="Arial"/>
              </a:rPr>
              <a:t> </a:t>
            </a:r>
            <a:r>
              <a:rPr sz="2176" spc="-20" dirty="0">
                <a:solidFill>
                  <a:prstClr val="black"/>
                </a:solidFill>
                <a:latin typeface="Arial"/>
                <a:cs typeface="Arial"/>
              </a:rPr>
              <a:t>where</a:t>
            </a:r>
            <a:r>
              <a:rPr sz="2176" spc="-10" dirty="0">
                <a:solidFill>
                  <a:prstClr val="black"/>
                </a:solidFill>
                <a:latin typeface="Arial"/>
                <a:cs typeface="Arial"/>
              </a:rPr>
              <a:t> possi</a:t>
            </a:r>
            <a:r>
              <a:rPr sz="2176" spc="-69" dirty="0">
                <a:solidFill>
                  <a:prstClr val="black"/>
                </a:solidFill>
                <a:latin typeface="Arial"/>
                <a:cs typeface="Arial"/>
              </a:rPr>
              <a:t>b</a:t>
            </a:r>
            <a:r>
              <a:rPr sz="2176" spc="-10" dirty="0">
                <a:solidFill>
                  <a:prstClr val="black"/>
                </a:solidFill>
                <a:latin typeface="Arial"/>
                <a:cs typeface="Arial"/>
              </a:rPr>
              <a:t>le</a:t>
            </a:r>
            <a:endParaRPr sz="2176">
              <a:solidFill>
                <a:prstClr val="black"/>
              </a:solidFill>
              <a:latin typeface="Arial"/>
              <a:cs typeface="Arial"/>
            </a:endParaRPr>
          </a:p>
          <a:p>
            <a:pPr defTabSz="1808683">
              <a:lnSpc>
                <a:spcPts val="1681"/>
              </a:lnSpc>
              <a:spcBef>
                <a:spcPts val="89"/>
              </a:spcBef>
            </a:pPr>
            <a:endParaRPr sz="1681">
              <a:solidFill>
                <a:prstClr val="black"/>
              </a:solidFill>
            </a:endParaRPr>
          </a:p>
          <a:p>
            <a:pPr marL="25121" marR="79130" defTabSz="1808683">
              <a:lnSpc>
                <a:spcPct val="102699"/>
              </a:lnSpc>
            </a:pPr>
            <a:r>
              <a:rPr sz="2176" spc="-10" dirty="0">
                <a:solidFill>
                  <a:prstClr val="black"/>
                </a:solidFill>
                <a:latin typeface="Arial"/>
                <a:cs typeface="Arial"/>
              </a:rPr>
              <a:t>In </a:t>
            </a:r>
            <a:r>
              <a:rPr sz="2176" spc="-20" dirty="0">
                <a:solidFill>
                  <a:prstClr val="black"/>
                </a:solidFill>
                <a:latin typeface="Arial"/>
                <a:cs typeface="Arial"/>
              </a:rPr>
              <a:t>p</a:t>
            </a:r>
            <a:r>
              <a:rPr sz="2176" spc="20" dirty="0">
                <a:solidFill>
                  <a:prstClr val="black"/>
                </a:solidFill>
                <a:latin typeface="Arial"/>
                <a:cs typeface="Arial"/>
              </a:rPr>
              <a:t>r</a:t>
            </a:r>
            <a:r>
              <a:rPr sz="2176" spc="-10" dirty="0">
                <a:solidFill>
                  <a:prstClr val="black"/>
                </a:solidFill>
                <a:latin typeface="Arial"/>
                <a:cs typeface="Arial"/>
              </a:rPr>
              <a:t>incipl</a:t>
            </a:r>
            <a:r>
              <a:rPr sz="2176" spc="-59" dirty="0">
                <a:solidFill>
                  <a:prstClr val="black"/>
                </a:solidFill>
                <a:latin typeface="Arial"/>
                <a:cs typeface="Arial"/>
              </a:rPr>
              <a:t>e</a:t>
            </a:r>
            <a:r>
              <a:rPr sz="2176" spc="-10" dirty="0">
                <a:solidFill>
                  <a:prstClr val="black"/>
                </a:solidFill>
                <a:latin typeface="Arial"/>
                <a:cs typeface="Arial"/>
              </a:rPr>
              <a:t>, </a:t>
            </a:r>
            <a:r>
              <a:rPr sz="2176" spc="-79" dirty="0">
                <a:solidFill>
                  <a:prstClr val="black"/>
                </a:solidFill>
                <a:latin typeface="Arial"/>
                <a:cs typeface="Arial"/>
              </a:rPr>
              <a:t>f</a:t>
            </a:r>
            <a:r>
              <a:rPr sz="2176" spc="-10" dirty="0">
                <a:solidFill>
                  <a:prstClr val="black"/>
                </a:solidFill>
                <a:latin typeface="Arial"/>
                <a:cs typeface="Arial"/>
              </a:rPr>
              <a:t>oll</a:t>
            </a:r>
            <a:r>
              <a:rPr sz="2176" spc="-59" dirty="0">
                <a:solidFill>
                  <a:prstClr val="black"/>
                </a:solidFill>
                <a:latin typeface="Arial"/>
                <a:cs typeface="Arial"/>
              </a:rPr>
              <a:t>o</a:t>
            </a:r>
            <a:r>
              <a:rPr sz="2176" spc="-20" dirty="0">
                <a:solidFill>
                  <a:prstClr val="black"/>
                </a:solidFill>
                <a:latin typeface="Arial"/>
                <a:cs typeface="Arial"/>
              </a:rPr>
              <a:t>wing</a:t>
            </a:r>
            <a:r>
              <a:rPr sz="2176" spc="-10" dirty="0">
                <a:solidFill>
                  <a:prstClr val="black"/>
                </a:solidFill>
                <a:latin typeface="Arial"/>
                <a:cs typeface="Arial"/>
              </a:rPr>
              <a:t> </a:t>
            </a:r>
            <a:r>
              <a:rPr sz="2176" spc="-20" dirty="0">
                <a:solidFill>
                  <a:prstClr val="black"/>
                </a:solidFill>
                <a:latin typeface="Arial"/>
                <a:cs typeface="Arial"/>
              </a:rPr>
              <a:t>these</a:t>
            </a:r>
            <a:r>
              <a:rPr sz="2176" spc="-10" dirty="0">
                <a:solidFill>
                  <a:prstClr val="black"/>
                </a:solidFill>
                <a:latin typeface="Arial"/>
                <a:cs typeface="Arial"/>
              </a:rPr>
              <a:t> </a:t>
            </a:r>
            <a:r>
              <a:rPr sz="2176" spc="20" dirty="0">
                <a:solidFill>
                  <a:prstClr val="black"/>
                </a:solidFill>
                <a:latin typeface="Arial"/>
                <a:cs typeface="Arial"/>
              </a:rPr>
              <a:t>r</a:t>
            </a:r>
            <a:r>
              <a:rPr sz="2176" spc="-10" dirty="0">
                <a:solidFill>
                  <a:prstClr val="black"/>
                </a:solidFill>
                <a:latin typeface="Arial"/>
                <a:cs typeface="Arial"/>
              </a:rPr>
              <a:t>ules </a:t>
            </a:r>
            <a:r>
              <a:rPr sz="2176" spc="-20" dirty="0">
                <a:solidFill>
                  <a:prstClr val="black"/>
                </a:solidFill>
                <a:latin typeface="Arial"/>
                <a:cs typeface="Arial"/>
              </a:rPr>
              <a:t>should</a:t>
            </a:r>
            <a:r>
              <a:rPr sz="2176" spc="-10" dirty="0">
                <a:solidFill>
                  <a:prstClr val="black"/>
                </a:solidFill>
                <a:latin typeface="Arial"/>
                <a:cs typeface="Arial"/>
              </a:rPr>
              <a:t> </a:t>
            </a:r>
            <a:r>
              <a:rPr sz="2176" spc="-20" dirty="0">
                <a:solidFill>
                  <a:prstClr val="black"/>
                </a:solidFill>
                <a:latin typeface="Arial"/>
                <a:cs typeface="Arial"/>
              </a:rPr>
              <a:t>minimi</a:t>
            </a:r>
            <a:r>
              <a:rPr sz="2176" spc="-59" dirty="0">
                <a:solidFill>
                  <a:prstClr val="black"/>
                </a:solidFill>
                <a:latin typeface="Arial"/>
                <a:cs typeface="Arial"/>
              </a:rPr>
              <a:t>z</a:t>
            </a:r>
            <a:r>
              <a:rPr sz="2176" spc="-20" dirty="0">
                <a:solidFill>
                  <a:prstClr val="black"/>
                </a:solidFill>
                <a:latin typeface="Arial"/>
                <a:cs typeface="Arial"/>
              </a:rPr>
              <a:t>e</a:t>
            </a:r>
            <a:r>
              <a:rPr sz="2176" spc="-10" dirty="0">
                <a:solidFill>
                  <a:prstClr val="black"/>
                </a:solidFill>
                <a:latin typeface="Arial"/>
                <a:cs typeface="Arial"/>
              </a:rPr>
              <a:t> political conflicts </a:t>
            </a:r>
            <a:r>
              <a:rPr sz="2176" spc="-20" dirty="0">
                <a:solidFill>
                  <a:prstClr val="black"/>
                </a:solidFill>
                <a:latin typeface="Arial"/>
                <a:cs typeface="Arial"/>
              </a:rPr>
              <a:t>and</a:t>
            </a:r>
            <a:r>
              <a:rPr sz="2176" spc="-10" dirty="0">
                <a:solidFill>
                  <a:prstClr val="black"/>
                </a:solidFill>
                <a:latin typeface="Arial"/>
                <a:cs typeface="Arial"/>
              </a:rPr>
              <a:t> </a:t>
            </a:r>
            <a:r>
              <a:rPr sz="2176" spc="-20" dirty="0">
                <a:solidFill>
                  <a:prstClr val="black"/>
                </a:solidFill>
                <a:latin typeface="Arial"/>
                <a:cs typeface="Arial"/>
              </a:rPr>
              <a:t>economic</a:t>
            </a:r>
            <a:r>
              <a:rPr sz="2176" spc="-10" dirty="0">
                <a:solidFill>
                  <a:prstClr val="black"/>
                </a:solidFill>
                <a:latin typeface="Arial"/>
                <a:cs typeface="Arial"/>
              </a:rPr>
              <a:t> disto</a:t>
            </a:r>
            <a:r>
              <a:rPr sz="2176" spc="69" dirty="0">
                <a:solidFill>
                  <a:prstClr val="black"/>
                </a:solidFill>
                <a:latin typeface="Arial"/>
                <a:cs typeface="Arial"/>
              </a:rPr>
              <a:t>r</a:t>
            </a:r>
            <a:r>
              <a:rPr sz="2176" spc="-10" dirty="0">
                <a:solidFill>
                  <a:prstClr val="black"/>
                </a:solidFill>
                <a:latin typeface="Arial"/>
                <a:cs typeface="Arial"/>
              </a:rPr>
              <a:t>tions </a:t>
            </a:r>
            <a:r>
              <a:rPr sz="2176" spc="-20" dirty="0">
                <a:solidFill>
                  <a:prstClr val="black"/>
                </a:solidFill>
                <a:latin typeface="Arial"/>
                <a:cs typeface="Arial"/>
              </a:rPr>
              <a:t>from</a:t>
            </a:r>
            <a:r>
              <a:rPr sz="2176" spc="-10" dirty="0">
                <a:solidFill>
                  <a:prstClr val="black"/>
                </a:solidFill>
                <a:latin typeface="Arial"/>
                <a:cs typeface="Arial"/>
              </a:rPr>
              <a:t> financing i</a:t>
            </a:r>
            <a:r>
              <a:rPr sz="2176" spc="-69" dirty="0">
                <a:solidFill>
                  <a:prstClr val="black"/>
                </a:solidFill>
                <a:latin typeface="Arial"/>
                <a:cs typeface="Arial"/>
              </a:rPr>
              <a:t>n</a:t>
            </a:r>
            <a:r>
              <a:rPr sz="2176" spc="-79" dirty="0">
                <a:solidFill>
                  <a:prstClr val="black"/>
                </a:solidFill>
                <a:latin typeface="Arial"/>
                <a:cs typeface="Arial"/>
              </a:rPr>
              <a:t>v</a:t>
            </a:r>
            <a:r>
              <a:rPr sz="2176" spc="-20" dirty="0">
                <a:solidFill>
                  <a:prstClr val="black"/>
                </a:solidFill>
                <a:latin typeface="Arial"/>
                <a:cs typeface="Arial"/>
              </a:rPr>
              <a:t>estment</a:t>
            </a:r>
            <a:r>
              <a:rPr sz="2176" spc="-10" dirty="0">
                <a:solidFill>
                  <a:prstClr val="black"/>
                </a:solidFill>
                <a:latin typeface="Arial"/>
                <a:cs typeface="Arial"/>
              </a:rPr>
              <a:t> </a:t>
            </a:r>
            <a:r>
              <a:rPr sz="2176" spc="-20" dirty="0">
                <a:solidFill>
                  <a:prstClr val="black"/>
                </a:solidFill>
                <a:latin typeface="Arial"/>
                <a:cs typeface="Arial"/>
              </a:rPr>
              <a:t>–</a:t>
            </a:r>
            <a:endParaRPr sz="2176">
              <a:solidFill>
                <a:prstClr val="black"/>
              </a:solidFill>
              <a:latin typeface="Arial"/>
              <a:cs typeface="Arial"/>
            </a:endParaRPr>
          </a:p>
        </p:txBody>
      </p:sp>
      <p:sp>
        <p:nvSpPr>
          <p:cNvPr id="7" name="object 7"/>
          <p:cNvSpPr txBox="1"/>
          <p:nvPr/>
        </p:nvSpPr>
        <p:spPr>
          <a:xfrm>
            <a:off x="712076" y="5308871"/>
            <a:ext cx="4971422" cy="365509"/>
          </a:xfrm>
          <a:prstGeom prst="rect">
            <a:avLst/>
          </a:prstGeom>
        </p:spPr>
        <p:txBody>
          <a:bodyPr vert="horz" wrap="square" lIns="0" tIns="0" rIns="0" bIns="0" rtlCol="0">
            <a:noAutofit/>
          </a:bodyPr>
          <a:lstStyle/>
          <a:p>
            <a:pPr marL="25121" defTabSz="1808683"/>
            <a:r>
              <a:rPr sz="2176" spc="-10" dirty="0">
                <a:solidFill>
                  <a:prstClr val="black"/>
                </a:solidFill>
                <a:latin typeface="Arial"/>
                <a:cs typeface="Arial"/>
              </a:rPr>
              <a:t>leading to the “</a:t>
            </a:r>
            <a:r>
              <a:rPr sz="2176" spc="20" dirty="0">
                <a:solidFill>
                  <a:prstClr val="black"/>
                </a:solidFill>
                <a:latin typeface="Arial"/>
                <a:cs typeface="Arial"/>
              </a:rPr>
              <a:t>r</a:t>
            </a:r>
            <a:r>
              <a:rPr sz="2176" spc="-10" dirty="0">
                <a:solidFill>
                  <a:prstClr val="black"/>
                </a:solidFill>
                <a:latin typeface="Arial"/>
                <a:cs typeface="Arial"/>
              </a:rPr>
              <a:t>ight” </a:t>
            </a:r>
            <a:r>
              <a:rPr sz="2176" spc="-20" dirty="0">
                <a:solidFill>
                  <a:prstClr val="black"/>
                </a:solidFill>
                <a:latin typeface="Arial"/>
                <a:cs typeface="Arial"/>
              </a:rPr>
              <a:t>spending</a:t>
            </a:r>
            <a:r>
              <a:rPr sz="2176" spc="-10" dirty="0">
                <a:solidFill>
                  <a:prstClr val="black"/>
                </a:solidFill>
                <a:latin typeface="Arial"/>
                <a:cs typeface="Arial"/>
              </a:rPr>
              <a:t> decision</a:t>
            </a:r>
            <a:r>
              <a:rPr sz="2176" spc="-59" dirty="0">
                <a:solidFill>
                  <a:prstClr val="black"/>
                </a:solidFill>
                <a:latin typeface="Arial"/>
                <a:cs typeface="Arial"/>
              </a:rPr>
              <a:t>s</a:t>
            </a:r>
            <a:r>
              <a:rPr sz="2176" spc="-10" dirty="0">
                <a:solidFill>
                  <a:prstClr val="black"/>
                </a:solidFill>
                <a:latin typeface="Arial"/>
                <a:cs typeface="Arial"/>
              </a:rPr>
              <a:t>.</a:t>
            </a:r>
            <a:endParaRPr sz="2176">
              <a:solidFill>
                <a:prstClr val="black"/>
              </a:solidFill>
              <a:latin typeface="Arial"/>
              <a:cs typeface="Arial"/>
            </a:endParaRPr>
          </a:p>
        </p:txBody>
      </p:sp>
    </p:spTree>
    <p:extLst>
      <p:ext uri="{BB962C8B-B14F-4D97-AF65-F5344CB8AC3E}">
        <p14:creationId xmlns:p14="http://schemas.microsoft.com/office/powerpoint/2010/main" val="117960171"/>
      </p:ext>
    </p:extLst>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5121">
              <a:lnSpc>
                <a:spcPct val="100000"/>
              </a:lnSpc>
            </a:pPr>
            <a:r>
              <a:rPr sz="2769" spc="49" dirty="0">
                <a:solidFill>
                  <a:srgbClr val="FFFFFF"/>
                </a:solidFill>
                <a:latin typeface="Arial"/>
                <a:cs typeface="Arial"/>
              </a:rPr>
              <a:t>W</a:t>
            </a:r>
            <a:r>
              <a:rPr sz="2769" spc="-59" dirty="0">
                <a:solidFill>
                  <a:srgbClr val="FFFFFF"/>
                </a:solidFill>
                <a:latin typeface="Arial"/>
                <a:cs typeface="Arial"/>
              </a:rPr>
              <a:t>h</a:t>
            </a:r>
            <a:r>
              <a:rPr sz="2769" spc="20" dirty="0">
                <a:solidFill>
                  <a:srgbClr val="FFFFFF"/>
                </a:solidFill>
                <a:latin typeface="Arial"/>
                <a:cs typeface="Arial"/>
              </a:rPr>
              <a:t>y</a:t>
            </a:r>
            <a:r>
              <a:rPr sz="2769" spc="10" dirty="0">
                <a:solidFill>
                  <a:srgbClr val="FFFFFF"/>
                </a:solidFill>
                <a:latin typeface="Arial"/>
                <a:cs typeface="Arial"/>
              </a:rPr>
              <a:t> </a:t>
            </a:r>
            <a:r>
              <a:rPr sz="2769" spc="20" dirty="0">
                <a:solidFill>
                  <a:srgbClr val="FFFFFF"/>
                </a:solidFill>
                <a:latin typeface="Arial"/>
                <a:cs typeface="Arial"/>
              </a:rPr>
              <a:t>doesn’t this</a:t>
            </a:r>
            <a:r>
              <a:rPr sz="2769" spc="10" dirty="0">
                <a:solidFill>
                  <a:srgbClr val="FFFFFF"/>
                </a:solidFill>
                <a:latin typeface="Arial"/>
                <a:cs typeface="Arial"/>
              </a:rPr>
              <a:t> w</a:t>
            </a:r>
            <a:r>
              <a:rPr sz="2769" spc="30" dirty="0">
                <a:solidFill>
                  <a:srgbClr val="FFFFFF"/>
                </a:solidFill>
                <a:latin typeface="Arial"/>
                <a:cs typeface="Arial"/>
              </a:rPr>
              <a:t>o</a:t>
            </a:r>
            <a:r>
              <a:rPr sz="2769" spc="49" dirty="0">
                <a:solidFill>
                  <a:srgbClr val="FFFFFF"/>
                </a:solidFill>
                <a:latin typeface="Arial"/>
                <a:cs typeface="Arial"/>
              </a:rPr>
              <a:t>r</a:t>
            </a:r>
            <a:r>
              <a:rPr sz="2769" spc="20" dirty="0">
                <a:solidFill>
                  <a:srgbClr val="FFFFFF"/>
                </a:solidFill>
                <a:latin typeface="Arial"/>
                <a:cs typeface="Arial"/>
              </a:rPr>
              <a:t>k</a:t>
            </a:r>
            <a:r>
              <a:rPr sz="2769" spc="10" dirty="0">
                <a:solidFill>
                  <a:srgbClr val="FFFFFF"/>
                </a:solidFill>
                <a:latin typeface="Arial"/>
                <a:cs typeface="Arial"/>
              </a:rPr>
              <a:t> </a:t>
            </a:r>
            <a:r>
              <a:rPr sz="2769" spc="20" dirty="0">
                <a:solidFill>
                  <a:srgbClr val="FFFFFF"/>
                </a:solidFill>
                <a:latin typeface="Arial"/>
                <a:cs typeface="Arial"/>
              </a:rPr>
              <a:t>in</a:t>
            </a:r>
            <a:r>
              <a:rPr sz="2769" spc="10" dirty="0">
                <a:solidFill>
                  <a:srgbClr val="FFFFFF"/>
                </a:solidFill>
                <a:latin typeface="Arial"/>
                <a:cs typeface="Arial"/>
              </a:rPr>
              <a:t> </a:t>
            </a:r>
            <a:r>
              <a:rPr sz="2769" spc="30" dirty="0">
                <a:solidFill>
                  <a:srgbClr val="FFFFFF"/>
                </a:solidFill>
                <a:latin typeface="Arial"/>
                <a:cs typeface="Arial"/>
              </a:rPr>
              <a:t>p</a:t>
            </a:r>
            <a:r>
              <a:rPr sz="2769" spc="-20" dirty="0">
                <a:solidFill>
                  <a:srgbClr val="FFFFFF"/>
                </a:solidFill>
                <a:latin typeface="Arial"/>
                <a:cs typeface="Arial"/>
              </a:rPr>
              <a:t>r</a:t>
            </a:r>
            <a:r>
              <a:rPr sz="2769" spc="20" dirty="0">
                <a:solidFill>
                  <a:srgbClr val="FFFFFF"/>
                </a:solidFill>
                <a:latin typeface="Arial"/>
                <a:cs typeface="Arial"/>
              </a:rPr>
              <a:t>actice?</a:t>
            </a:r>
            <a:endParaRPr sz="2769">
              <a:latin typeface="Arial"/>
              <a:cs typeface="Arial"/>
            </a:endParaRPr>
          </a:p>
        </p:txBody>
      </p:sp>
      <p:sp>
        <p:nvSpPr>
          <p:cNvPr id="3" name="object 3"/>
          <p:cNvSpPr/>
          <p:nvPr/>
        </p:nvSpPr>
        <p:spPr>
          <a:xfrm>
            <a:off x="1004961" y="2700017"/>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4" name="object 4"/>
          <p:cNvSpPr/>
          <p:nvPr/>
        </p:nvSpPr>
        <p:spPr>
          <a:xfrm>
            <a:off x="1004961" y="3115467"/>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5" name="object 5"/>
          <p:cNvSpPr/>
          <p:nvPr/>
        </p:nvSpPr>
        <p:spPr>
          <a:xfrm>
            <a:off x="1004961" y="3871279"/>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6" name="object 6"/>
          <p:cNvSpPr/>
          <p:nvPr/>
        </p:nvSpPr>
        <p:spPr>
          <a:xfrm>
            <a:off x="1004961" y="4286727"/>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7" name="object 7"/>
          <p:cNvSpPr/>
          <p:nvPr/>
        </p:nvSpPr>
        <p:spPr>
          <a:xfrm>
            <a:off x="1004961" y="4702176"/>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8" name="object 8"/>
          <p:cNvSpPr txBox="1">
            <a:spLocks noGrp="1"/>
          </p:cNvSpPr>
          <p:nvPr>
            <p:ph type="body" idx="1"/>
          </p:nvPr>
        </p:nvSpPr>
        <p:spPr>
          <a:prstGeom prst="rect">
            <a:avLst/>
          </a:prstGeom>
        </p:spPr>
        <p:txBody>
          <a:bodyPr vert="horz" wrap="square" lIns="0" tIns="746593" rIns="0" bIns="0" rtlCol="0">
            <a:noAutofit/>
          </a:bodyPr>
          <a:lstStyle/>
          <a:p>
            <a:pPr marL="572750">
              <a:lnSpc>
                <a:spcPct val="100000"/>
              </a:lnSpc>
            </a:pPr>
            <a:r>
              <a:rPr sz="2176" spc="-20" dirty="0">
                <a:latin typeface="Arial"/>
                <a:cs typeface="Arial"/>
              </a:rPr>
              <a:t>Sho</a:t>
            </a:r>
            <a:r>
              <a:rPr sz="2176" spc="69" dirty="0">
                <a:latin typeface="Arial"/>
                <a:cs typeface="Arial"/>
              </a:rPr>
              <a:t>r</a:t>
            </a:r>
            <a:r>
              <a:rPr sz="2176" spc="-10" dirty="0">
                <a:latin typeface="Arial"/>
                <a:cs typeface="Arial"/>
              </a:rPr>
              <a:t>t-te</a:t>
            </a:r>
            <a:r>
              <a:rPr sz="2176" spc="40" dirty="0">
                <a:latin typeface="Arial"/>
                <a:cs typeface="Arial"/>
              </a:rPr>
              <a:t>r</a:t>
            </a:r>
            <a:r>
              <a:rPr sz="2176" spc="-20" dirty="0">
                <a:latin typeface="Arial"/>
                <a:cs typeface="Arial"/>
              </a:rPr>
              <a:t>mism</a:t>
            </a:r>
            <a:r>
              <a:rPr sz="2176" spc="-10" dirty="0">
                <a:latin typeface="Arial"/>
                <a:cs typeface="Arial"/>
              </a:rPr>
              <a:t> </a:t>
            </a:r>
            <a:r>
              <a:rPr sz="2176" spc="-79" dirty="0">
                <a:latin typeface="Arial"/>
                <a:cs typeface="Arial"/>
              </a:rPr>
              <a:t>f</a:t>
            </a:r>
            <a:r>
              <a:rPr sz="2176" spc="-10" dirty="0">
                <a:latin typeface="Arial"/>
                <a:cs typeface="Arial"/>
              </a:rPr>
              <a:t>or politician</a:t>
            </a:r>
            <a:r>
              <a:rPr sz="2176" spc="-59" dirty="0">
                <a:latin typeface="Arial"/>
                <a:cs typeface="Arial"/>
              </a:rPr>
              <a:t>s</a:t>
            </a:r>
            <a:r>
              <a:rPr sz="2176" spc="-10" dirty="0">
                <a:latin typeface="Arial"/>
                <a:cs typeface="Arial"/>
              </a:rPr>
              <a:t>, </a:t>
            </a:r>
            <a:r>
              <a:rPr sz="2176" spc="-79" dirty="0">
                <a:latin typeface="Arial"/>
                <a:cs typeface="Arial"/>
              </a:rPr>
              <a:t>v</a:t>
            </a:r>
            <a:r>
              <a:rPr sz="2176" spc="-10" dirty="0">
                <a:latin typeface="Arial"/>
                <a:cs typeface="Arial"/>
              </a:rPr>
              <a:t>oters</a:t>
            </a:r>
            <a:endParaRPr sz="2176">
              <a:latin typeface="Arial"/>
              <a:cs typeface="Arial"/>
            </a:endParaRPr>
          </a:p>
          <a:p>
            <a:pPr marL="572750" marR="25121">
              <a:lnSpc>
                <a:spcPct val="102600"/>
              </a:lnSpc>
              <a:spcBef>
                <a:spcPts val="593"/>
              </a:spcBef>
            </a:pPr>
            <a:r>
              <a:rPr sz="2176" spc="-129" dirty="0">
                <a:latin typeface="Arial"/>
                <a:cs typeface="Arial"/>
              </a:rPr>
              <a:t>P</a:t>
            </a:r>
            <a:r>
              <a:rPr sz="2176" spc="-10" dirty="0">
                <a:latin typeface="Arial"/>
                <a:cs typeface="Arial"/>
              </a:rPr>
              <a:t>olitical benefits to narr</a:t>
            </a:r>
            <a:r>
              <a:rPr sz="2176" spc="-59" dirty="0">
                <a:latin typeface="Arial"/>
                <a:cs typeface="Arial"/>
              </a:rPr>
              <a:t>o</a:t>
            </a:r>
            <a:r>
              <a:rPr sz="2176" spc="-20" dirty="0">
                <a:latin typeface="Arial"/>
                <a:cs typeface="Arial"/>
              </a:rPr>
              <a:t>wcasting</a:t>
            </a:r>
            <a:r>
              <a:rPr sz="2176" spc="-10" dirty="0">
                <a:latin typeface="Arial"/>
                <a:cs typeface="Arial"/>
              </a:rPr>
              <a:t> </a:t>
            </a:r>
            <a:r>
              <a:rPr sz="2176" spc="-89" dirty="0">
                <a:latin typeface="Arial"/>
                <a:cs typeface="Arial"/>
              </a:rPr>
              <a:t>e</a:t>
            </a:r>
            <a:r>
              <a:rPr sz="2176" spc="-10" dirty="0">
                <a:latin typeface="Arial"/>
                <a:cs typeface="Arial"/>
              </a:rPr>
              <a:t>xpenditures in </a:t>
            </a:r>
            <a:r>
              <a:rPr sz="2176" spc="-20" dirty="0">
                <a:latin typeface="Arial"/>
                <a:cs typeface="Arial"/>
              </a:rPr>
              <a:t>place</a:t>
            </a:r>
            <a:r>
              <a:rPr sz="2176" spc="-10" dirty="0">
                <a:latin typeface="Arial"/>
                <a:cs typeface="Arial"/>
              </a:rPr>
              <a:t> of pu</a:t>
            </a:r>
            <a:r>
              <a:rPr sz="2176" spc="-69" dirty="0">
                <a:latin typeface="Arial"/>
                <a:cs typeface="Arial"/>
              </a:rPr>
              <a:t>b</a:t>
            </a:r>
            <a:r>
              <a:rPr sz="2176" spc="-10" dirty="0">
                <a:latin typeface="Arial"/>
                <a:cs typeface="Arial"/>
              </a:rPr>
              <a:t>lic </a:t>
            </a:r>
            <a:r>
              <a:rPr sz="2176" spc="-20" dirty="0">
                <a:latin typeface="Arial"/>
                <a:cs typeface="Arial"/>
              </a:rPr>
              <a:t>goods</a:t>
            </a:r>
            <a:endParaRPr sz="2176">
              <a:latin typeface="Arial"/>
              <a:cs typeface="Arial"/>
            </a:endParaRPr>
          </a:p>
          <a:p>
            <a:pPr marL="572750" marR="2623847">
              <a:lnSpc>
                <a:spcPct val="125299"/>
              </a:lnSpc>
            </a:pPr>
            <a:r>
              <a:rPr sz="2176" spc="-20" dirty="0">
                <a:latin typeface="Arial"/>
                <a:cs typeface="Arial"/>
              </a:rPr>
              <a:t>Coordination</a:t>
            </a:r>
            <a:r>
              <a:rPr sz="2176" spc="-10" dirty="0">
                <a:latin typeface="Arial"/>
                <a:cs typeface="Arial"/>
              </a:rPr>
              <a:t> </a:t>
            </a:r>
            <a:r>
              <a:rPr sz="2176" spc="-79" dirty="0">
                <a:latin typeface="Arial"/>
                <a:cs typeface="Arial"/>
              </a:rPr>
              <a:t>f</a:t>
            </a:r>
            <a:r>
              <a:rPr sz="2176" spc="-10" dirty="0">
                <a:latin typeface="Arial"/>
                <a:cs typeface="Arial"/>
              </a:rPr>
              <a:t>ailure </a:t>
            </a:r>
            <a:r>
              <a:rPr sz="2176" spc="-79" dirty="0">
                <a:latin typeface="Arial"/>
                <a:cs typeface="Arial"/>
              </a:rPr>
              <a:t>f</a:t>
            </a:r>
            <a:r>
              <a:rPr sz="2176" spc="-10" dirty="0">
                <a:latin typeface="Arial"/>
                <a:cs typeface="Arial"/>
              </a:rPr>
              <a:t>or </a:t>
            </a:r>
            <a:r>
              <a:rPr sz="2176" spc="-20" dirty="0">
                <a:latin typeface="Arial"/>
                <a:cs typeface="Arial"/>
              </a:rPr>
              <a:t>g</a:t>
            </a:r>
            <a:r>
              <a:rPr sz="2176" spc="-59" dirty="0">
                <a:latin typeface="Arial"/>
                <a:cs typeface="Arial"/>
              </a:rPr>
              <a:t>o</a:t>
            </a:r>
            <a:r>
              <a:rPr sz="2176" spc="-79" dirty="0">
                <a:latin typeface="Arial"/>
                <a:cs typeface="Arial"/>
              </a:rPr>
              <a:t>v</a:t>
            </a:r>
            <a:r>
              <a:rPr sz="2176" spc="-20" dirty="0">
                <a:latin typeface="Arial"/>
                <a:cs typeface="Arial"/>
              </a:rPr>
              <a:t>e</a:t>
            </a:r>
            <a:r>
              <a:rPr sz="2176" spc="40" dirty="0">
                <a:latin typeface="Arial"/>
                <a:cs typeface="Arial"/>
              </a:rPr>
              <a:t>r</a:t>
            </a:r>
            <a:r>
              <a:rPr sz="2176" spc="-20" dirty="0">
                <a:latin typeface="Arial"/>
                <a:cs typeface="Arial"/>
              </a:rPr>
              <a:t>nments Common</a:t>
            </a:r>
            <a:r>
              <a:rPr sz="2176" spc="-10" dirty="0">
                <a:latin typeface="Arial"/>
                <a:cs typeface="Arial"/>
              </a:rPr>
              <a:t> </a:t>
            </a:r>
            <a:r>
              <a:rPr sz="2176" spc="-20" dirty="0">
                <a:latin typeface="Arial"/>
                <a:cs typeface="Arial"/>
              </a:rPr>
              <a:t>pool</a:t>
            </a:r>
            <a:r>
              <a:rPr sz="2176" spc="-10" dirty="0">
                <a:latin typeface="Arial"/>
                <a:cs typeface="Arial"/>
              </a:rPr>
              <a:t> </a:t>
            </a:r>
            <a:r>
              <a:rPr sz="2176" spc="-20" dirty="0">
                <a:latin typeface="Arial"/>
                <a:cs typeface="Arial"/>
              </a:rPr>
              <a:t>pro</a:t>
            </a:r>
            <a:r>
              <a:rPr sz="2176" spc="-69" dirty="0">
                <a:latin typeface="Arial"/>
                <a:cs typeface="Arial"/>
              </a:rPr>
              <a:t>b</a:t>
            </a:r>
            <a:r>
              <a:rPr sz="2176" spc="-20" dirty="0">
                <a:latin typeface="Arial"/>
                <a:cs typeface="Arial"/>
              </a:rPr>
              <a:t>lems</a:t>
            </a:r>
            <a:r>
              <a:rPr sz="2176" spc="-10" dirty="0">
                <a:latin typeface="Arial"/>
                <a:cs typeface="Arial"/>
              </a:rPr>
              <a:t> in </a:t>
            </a:r>
            <a:r>
              <a:rPr sz="2176" spc="-49" dirty="0">
                <a:latin typeface="Arial"/>
                <a:cs typeface="Arial"/>
              </a:rPr>
              <a:t>g</a:t>
            </a:r>
            <a:r>
              <a:rPr sz="2176" spc="-40" dirty="0">
                <a:latin typeface="Arial"/>
                <a:cs typeface="Arial"/>
              </a:rPr>
              <a:t>r</a:t>
            </a:r>
            <a:r>
              <a:rPr sz="2176" spc="-20" dirty="0">
                <a:latin typeface="Arial"/>
                <a:cs typeface="Arial"/>
              </a:rPr>
              <a:t>ants</a:t>
            </a:r>
            <a:r>
              <a:rPr sz="2176" spc="-10" dirty="0">
                <a:latin typeface="Arial"/>
                <a:cs typeface="Arial"/>
              </a:rPr>
              <a:t> In</a:t>
            </a:r>
            <a:r>
              <a:rPr sz="2176" spc="-79" dirty="0">
                <a:latin typeface="Arial"/>
                <a:cs typeface="Arial"/>
              </a:rPr>
              <a:t>f</a:t>
            </a:r>
            <a:r>
              <a:rPr sz="2176" spc="-20" dirty="0">
                <a:latin typeface="Arial"/>
                <a:cs typeface="Arial"/>
              </a:rPr>
              <a:t>o</a:t>
            </a:r>
            <a:r>
              <a:rPr sz="2176" spc="40" dirty="0">
                <a:latin typeface="Arial"/>
                <a:cs typeface="Arial"/>
              </a:rPr>
              <a:t>r</a:t>
            </a:r>
            <a:r>
              <a:rPr sz="2176" spc="-20" dirty="0">
                <a:latin typeface="Arial"/>
                <a:cs typeface="Arial"/>
              </a:rPr>
              <a:t>mation</a:t>
            </a:r>
            <a:r>
              <a:rPr sz="2176" spc="-10" dirty="0">
                <a:latin typeface="Arial"/>
                <a:cs typeface="Arial"/>
              </a:rPr>
              <a:t> </a:t>
            </a:r>
            <a:r>
              <a:rPr sz="2176" spc="-79" dirty="0">
                <a:latin typeface="Arial"/>
                <a:cs typeface="Arial"/>
              </a:rPr>
              <a:t>f</a:t>
            </a:r>
            <a:r>
              <a:rPr sz="2176" spc="-10" dirty="0">
                <a:latin typeface="Arial"/>
                <a:cs typeface="Arial"/>
              </a:rPr>
              <a:t>ailure </a:t>
            </a:r>
            <a:r>
              <a:rPr sz="2176" spc="-79" dirty="0">
                <a:latin typeface="Arial"/>
                <a:cs typeface="Arial"/>
              </a:rPr>
              <a:t>f</a:t>
            </a:r>
            <a:r>
              <a:rPr sz="2176" spc="-10" dirty="0">
                <a:latin typeface="Arial"/>
                <a:cs typeface="Arial"/>
              </a:rPr>
              <a:t>or </a:t>
            </a:r>
            <a:r>
              <a:rPr sz="2176" spc="-79" dirty="0">
                <a:latin typeface="Arial"/>
                <a:cs typeface="Arial"/>
              </a:rPr>
              <a:t>v</a:t>
            </a:r>
            <a:r>
              <a:rPr sz="2176" spc="-10" dirty="0">
                <a:latin typeface="Arial"/>
                <a:cs typeface="Arial"/>
              </a:rPr>
              <a:t>oters</a:t>
            </a:r>
            <a:endParaRPr sz="2176">
              <a:latin typeface="Arial"/>
              <a:cs typeface="Arial"/>
            </a:endParaRPr>
          </a:p>
        </p:txBody>
      </p:sp>
    </p:spTree>
    <p:extLst>
      <p:ext uri="{BB962C8B-B14F-4D97-AF65-F5344CB8AC3E}">
        <p14:creationId xmlns:p14="http://schemas.microsoft.com/office/powerpoint/2010/main" val="1925525213"/>
      </p:ext>
    </p:extLst>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5121">
              <a:lnSpc>
                <a:spcPct val="100000"/>
              </a:lnSpc>
            </a:pPr>
            <a:r>
              <a:rPr sz="2769" spc="30" dirty="0">
                <a:solidFill>
                  <a:srgbClr val="FFFFFF"/>
                </a:solidFill>
                <a:latin typeface="Arial"/>
                <a:cs typeface="Arial"/>
              </a:rPr>
              <a:t>Can</a:t>
            </a:r>
            <a:r>
              <a:rPr sz="2769" spc="10" dirty="0">
                <a:solidFill>
                  <a:srgbClr val="FFFFFF"/>
                </a:solidFill>
                <a:latin typeface="Arial"/>
                <a:cs typeface="Arial"/>
              </a:rPr>
              <a:t> </a:t>
            </a:r>
            <a:r>
              <a:rPr sz="2769" spc="20" dirty="0">
                <a:solidFill>
                  <a:srgbClr val="FFFFFF"/>
                </a:solidFill>
                <a:latin typeface="Arial"/>
                <a:cs typeface="Arial"/>
              </a:rPr>
              <a:t>small</a:t>
            </a:r>
            <a:r>
              <a:rPr sz="2769" spc="10" dirty="0">
                <a:solidFill>
                  <a:srgbClr val="FFFFFF"/>
                </a:solidFill>
                <a:latin typeface="Arial"/>
                <a:cs typeface="Arial"/>
              </a:rPr>
              <a:t> </a:t>
            </a:r>
            <a:r>
              <a:rPr sz="2769" spc="20" dirty="0">
                <a:solidFill>
                  <a:srgbClr val="FFFFFF"/>
                </a:solidFill>
                <a:latin typeface="Arial"/>
                <a:cs typeface="Arial"/>
              </a:rPr>
              <a:t>re</a:t>
            </a:r>
            <a:r>
              <a:rPr sz="2769" spc="-79" dirty="0">
                <a:solidFill>
                  <a:srgbClr val="FFFFFF"/>
                </a:solidFill>
                <a:latin typeface="Arial"/>
                <a:cs typeface="Arial"/>
              </a:rPr>
              <a:t>f</a:t>
            </a:r>
            <a:r>
              <a:rPr sz="2769" spc="30" dirty="0">
                <a:solidFill>
                  <a:srgbClr val="FFFFFF"/>
                </a:solidFill>
                <a:latin typeface="Arial"/>
                <a:cs typeface="Arial"/>
              </a:rPr>
              <a:t>o</a:t>
            </a:r>
            <a:r>
              <a:rPr sz="2769" spc="79" dirty="0">
                <a:solidFill>
                  <a:srgbClr val="FFFFFF"/>
                </a:solidFill>
                <a:latin typeface="Arial"/>
                <a:cs typeface="Arial"/>
              </a:rPr>
              <a:t>r</a:t>
            </a:r>
            <a:r>
              <a:rPr sz="2769" spc="30" dirty="0">
                <a:solidFill>
                  <a:srgbClr val="FFFFFF"/>
                </a:solidFill>
                <a:latin typeface="Arial"/>
                <a:cs typeface="Arial"/>
              </a:rPr>
              <a:t>ms</a:t>
            </a:r>
            <a:r>
              <a:rPr sz="2769" spc="10" dirty="0">
                <a:solidFill>
                  <a:srgbClr val="FFFFFF"/>
                </a:solidFill>
                <a:latin typeface="Arial"/>
                <a:cs typeface="Arial"/>
              </a:rPr>
              <a:t> </a:t>
            </a:r>
            <a:r>
              <a:rPr sz="2769" spc="20" dirty="0">
                <a:solidFill>
                  <a:srgbClr val="FFFFFF"/>
                </a:solidFill>
                <a:latin typeface="Arial"/>
                <a:cs typeface="Arial"/>
              </a:rPr>
              <a:t>help?</a:t>
            </a:r>
            <a:r>
              <a:rPr sz="2769" spc="198" dirty="0">
                <a:solidFill>
                  <a:srgbClr val="FFFFFF"/>
                </a:solidFill>
                <a:latin typeface="Arial"/>
                <a:cs typeface="Arial"/>
              </a:rPr>
              <a:t> </a:t>
            </a:r>
            <a:r>
              <a:rPr sz="2769" spc="20" dirty="0">
                <a:solidFill>
                  <a:srgbClr val="FFFFFF"/>
                </a:solidFill>
                <a:latin typeface="Arial"/>
                <a:cs typeface="Arial"/>
              </a:rPr>
              <a:t>Insights</a:t>
            </a:r>
            <a:r>
              <a:rPr sz="2769" spc="10" dirty="0">
                <a:solidFill>
                  <a:srgbClr val="FFFFFF"/>
                </a:solidFill>
                <a:latin typeface="Arial"/>
                <a:cs typeface="Arial"/>
              </a:rPr>
              <a:t> </a:t>
            </a:r>
            <a:r>
              <a:rPr sz="2769" spc="20" dirty="0">
                <a:solidFill>
                  <a:srgbClr val="FFFFFF"/>
                </a:solidFill>
                <a:latin typeface="Arial"/>
                <a:cs typeface="Arial"/>
              </a:rPr>
              <a:t>from</a:t>
            </a:r>
            <a:r>
              <a:rPr sz="2769" spc="10" dirty="0">
                <a:solidFill>
                  <a:srgbClr val="FFFFFF"/>
                </a:solidFill>
                <a:latin typeface="Arial"/>
                <a:cs typeface="Arial"/>
              </a:rPr>
              <a:t> </a:t>
            </a:r>
            <a:r>
              <a:rPr sz="2769" spc="20" dirty="0">
                <a:solidFill>
                  <a:srgbClr val="FFFFFF"/>
                </a:solidFill>
                <a:latin typeface="Arial"/>
                <a:cs typeface="Arial"/>
              </a:rPr>
              <a:t>economics</a:t>
            </a:r>
            <a:endParaRPr sz="2769">
              <a:latin typeface="Arial"/>
              <a:cs typeface="Arial"/>
            </a:endParaRPr>
          </a:p>
        </p:txBody>
      </p:sp>
      <p:sp>
        <p:nvSpPr>
          <p:cNvPr id="3" name="object 3"/>
          <p:cNvSpPr/>
          <p:nvPr/>
        </p:nvSpPr>
        <p:spPr>
          <a:xfrm>
            <a:off x="1004961" y="2275776"/>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4" name="object 4"/>
          <p:cNvSpPr/>
          <p:nvPr/>
        </p:nvSpPr>
        <p:spPr>
          <a:xfrm>
            <a:off x="1004961" y="2991545"/>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5" name="object 5"/>
          <p:cNvSpPr/>
          <p:nvPr/>
        </p:nvSpPr>
        <p:spPr>
          <a:xfrm>
            <a:off x="1565482" y="3654684"/>
            <a:ext cx="130878" cy="130878"/>
          </a:xfrm>
          <a:custGeom>
            <a:avLst/>
            <a:gdLst/>
            <a:ahLst/>
            <a:cxnLst/>
            <a:rect l="l" t="t" r="r" b="b"/>
            <a:pathLst>
              <a:path w="66166" h="66166">
                <a:moveTo>
                  <a:pt x="0" y="66166"/>
                </a:moveTo>
                <a:lnTo>
                  <a:pt x="66167" y="66166"/>
                </a:lnTo>
                <a:lnTo>
                  <a:pt x="66167" y="0"/>
                </a:lnTo>
                <a:lnTo>
                  <a:pt x="0" y="0"/>
                </a:lnTo>
                <a:lnTo>
                  <a:pt x="0" y="66166"/>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6" name="object 6"/>
          <p:cNvSpPr/>
          <p:nvPr/>
        </p:nvSpPr>
        <p:spPr>
          <a:xfrm>
            <a:off x="1565482" y="3955005"/>
            <a:ext cx="130878" cy="130878"/>
          </a:xfrm>
          <a:custGeom>
            <a:avLst/>
            <a:gdLst/>
            <a:ahLst/>
            <a:cxnLst/>
            <a:rect l="l" t="t" r="r" b="b"/>
            <a:pathLst>
              <a:path w="66166" h="66166">
                <a:moveTo>
                  <a:pt x="0" y="66167"/>
                </a:moveTo>
                <a:lnTo>
                  <a:pt x="66167" y="66167"/>
                </a:lnTo>
                <a:lnTo>
                  <a:pt x="66167" y="0"/>
                </a:lnTo>
                <a:lnTo>
                  <a:pt x="0" y="0"/>
                </a:lnTo>
                <a:lnTo>
                  <a:pt x="0" y="66167"/>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7" name="object 7"/>
          <p:cNvSpPr/>
          <p:nvPr/>
        </p:nvSpPr>
        <p:spPr>
          <a:xfrm>
            <a:off x="1004961" y="4358020"/>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8" name="object 8"/>
          <p:cNvSpPr/>
          <p:nvPr/>
        </p:nvSpPr>
        <p:spPr>
          <a:xfrm>
            <a:off x="1004961" y="5073789"/>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9" name="object 9"/>
          <p:cNvSpPr/>
          <p:nvPr/>
        </p:nvSpPr>
        <p:spPr>
          <a:xfrm>
            <a:off x="1565482" y="5736931"/>
            <a:ext cx="130878" cy="130880"/>
          </a:xfrm>
          <a:custGeom>
            <a:avLst/>
            <a:gdLst/>
            <a:ahLst/>
            <a:cxnLst/>
            <a:rect l="l" t="t" r="r" b="b"/>
            <a:pathLst>
              <a:path w="66166" h="66167">
                <a:moveTo>
                  <a:pt x="0" y="66166"/>
                </a:moveTo>
                <a:lnTo>
                  <a:pt x="66167" y="66166"/>
                </a:lnTo>
                <a:lnTo>
                  <a:pt x="66167" y="0"/>
                </a:lnTo>
                <a:lnTo>
                  <a:pt x="0" y="0"/>
                </a:lnTo>
                <a:lnTo>
                  <a:pt x="0" y="66166"/>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10" name="object 10"/>
          <p:cNvSpPr txBox="1"/>
          <p:nvPr/>
        </p:nvSpPr>
        <p:spPr>
          <a:xfrm>
            <a:off x="712076" y="1502077"/>
            <a:ext cx="7724670" cy="4749102"/>
          </a:xfrm>
          <a:prstGeom prst="rect">
            <a:avLst/>
          </a:prstGeom>
        </p:spPr>
        <p:txBody>
          <a:bodyPr vert="horz" wrap="square" lIns="0" tIns="0" rIns="0" bIns="0" rtlCol="0">
            <a:noAutofit/>
          </a:bodyPr>
          <a:lstStyle/>
          <a:p>
            <a:pPr marL="25121" defTabSz="1808683"/>
            <a:r>
              <a:rPr sz="2176" b="1" spc="-10" dirty="0">
                <a:solidFill>
                  <a:prstClr val="black"/>
                </a:solidFill>
                <a:latin typeface="Arial"/>
                <a:cs typeface="Arial"/>
              </a:rPr>
              <a:t>I. </a:t>
            </a:r>
            <a:r>
              <a:rPr sz="2176" b="1" spc="-20" dirty="0">
                <a:solidFill>
                  <a:prstClr val="black"/>
                </a:solidFill>
                <a:latin typeface="Arial"/>
                <a:cs typeface="Arial"/>
              </a:rPr>
              <a:t>Accounting</a:t>
            </a:r>
            <a:r>
              <a:rPr sz="2176" b="1" spc="-10" dirty="0">
                <a:solidFill>
                  <a:prstClr val="black"/>
                </a:solidFill>
                <a:latin typeface="Arial"/>
                <a:cs typeface="Arial"/>
              </a:rPr>
              <a:t> </a:t>
            </a:r>
            <a:r>
              <a:rPr sz="2176" b="1" spc="-20" dirty="0">
                <a:solidFill>
                  <a:prstClr val="black"/>
                </a:solidFill>
                <a:latin typeface="Arial"/>
                <a:cs typeface="Arial"/>
              </a:rPr>
              <a:t>rules</a:t>
            </a:r>
            <a:r>
              <a:rPr sz="2176" b="1" spc="-10" dirty="0">
                <a:solidFill>
                  <a:prstClr val="black"/>
                </a:solidFill>
                <a:latin typeface="Arial"/>
                <a:cs typeface="Arial"/>
              </a:rPr>
              <a:t> </a:t>
            </a:r>
            <a:r>
              <a:rPr sz="2176" b="1" spc="-20" dirty="0">
                <a:solidFill>
                  <a:prstClr val="black"/>
                </a:solidFill>
                <a:latin typeface="Arial"/>
                <a:cs typeface="Arial"/>
              </a:rPr>
              <a:t>matter</a:t>
            </a:r>
            <a:endParaRPr sz="2176">
              <a:solidFill>
                <a:prstClr val="black"/>
              </a:solidFill>
              <a:latin typeface="Arial"/>
              <a:cs typeface="Arial"/>
            </a:endParaRPr>
          </a:p>
          <a:p>
            <a:pPr defTabSz="1808683">
              <a:lnSpc>
                <a:spcPts val="2176"/>
              </a:lnSpc>
              <a:spcBef>
                <a:spcPts val="190"/>
              </a:spcBef>
            </a:pPr>
            <a:endParaRPr sz="2176">
              <a:solidFill>
                <a:prstClr val="black"/>
              </a:solidFill>
            </a:endParaRPr>
          </a:p>
          <a:p>
            <a:pPr marL="572750" marR="450915" defTabSz="1808683">
              <a:lnSpc>
                <a:spcPct val="102600"/>
              </a:lnSpc>
            </a:pPr>
            <a:r>
              <a:rPr sz="2176" spc="-20" dirty="0">
                <a:solidFill>
                  <a:prstClr val="black"/>
                </a:solidFill>
                <a:latin typeface="Arial"/>
                <a:cs typeface="Arial"/>
              </a:rPr>
              <a:t>Accounting</a:t>
            </a:r>
            <a:r>
              <a:rPr sz="2176" spc="-10" dirty="0">
                <a:solidFill>
                  <a:prstClr val="black"/>
                </a:solidFill>
                <a:latin typeface="Arial"/>
                <a:cs typeface="Arial"/>
              </a:rPr>
              <a:t> </a:t>
            </a:r>
            <a:r>
              <a:rPr sz="2176" spc="20" dirty="0">
                <a:solidFill>
                  <a:prstClr val="black"/>
                </a:solidFill>
                <a:latin typeface="Arial"/>
                <a:cs typeface="Arial"/>
              </a:rPr>
              <a:t>r</a:t>
            </a:r>
            <a:r>
              <a:rPr sz="2176" spc="-10" dirty="0">
                <a:solidFill>
                  <a:prstClr val="black"/>
                </a:solidFill>
                <a:latin typeface="Arial"/>
                <a:cs typeface="Arial"/>
              </a:rPr>
              <a:t>ules </a:t>
            </a:r>
            <a:r>
              <a:rPr sz="2176" spc="-20" dirty="0">
                <a:solidFill>
                  <a:prstClr val="black"/>
                </a:solidFill>
                <a:latin typeface="Arial"/>
                <a:cs typeface="Arial"/>
              </a:rPr>
              <a:t>help</a:t>
            </a:r>
            <a:r>
              <a:rPr sz="2176" spc="-10" dirty="0">
                <a:solidFill>
                  <a:prstClr val="black"/>
                </a:solidFill>
                <a:latin typeface="Arial"/>
                <a:cs typeface="Arial"/>
              </a:rPr>
              <a:t> politicians </a:t>
            </a:r>
            <a:r>
              <a:rPr sz="2176" spc="-20" dirty="0">
                <a:solidFill>
                  <a:prstClr val="black"/>
                </a:solidFill>
                <a:latin typeface="Arial"/>
                <a:cs typeface="Arial"/>
              </a:rPr>
              <a:t>and</a:t>
            </a:r>
            <a:r>
              <a:rPr sz="2176" spc="-10" dirty="0">
                <a:solidFill>
                  <a:prstClr val="black"/>
                </a:solidFill>
                <a:latin typeface="Arial"/>
                <a:cs typeface="Arial"/>
              </a:rPr>
              <a:t> </a:t>
            </a:r>
            <a:r>
              <a:rPr sz="2176" spc="-79" dirty="0">
                <a:solidFill>
                  <a:prstClr val="black"/>
                </a:solidFill>
                <a:latin typeface="Arial"/>
                <a:cs typeface="Arial"/>
              </a:rPr>
              <a:t>v</a:t>
            </a:r>
            <a:r>
              <a:rPr sz="2176" spc="-10" dirty="0">
                <a:solidFill>
                  <a:prstClr val="black"/>
                </a:solidFill>
                <a:latin typeface="Arial"/>
                <a:cs typeface="Arial"/>
              </a:rPr>
              <a:t>oters </a:t>
            </a:r>
            <a:r>
              <a:rPr sz="2176" spc="-20" dirty="0">
                <a:solidFill>
                  <a:prstClr val="black"/>
                </a:solidFill>
                <a:latin typeface="Arial"/>
                <a:cs typeface="Arial"/>
              </a:rPr>
              <a:t>understand</a:t>
            </a:r>
            <a:r>
              <a:rPr sz="2176" spc="-10" dirty="0">
                <a:solidFill>
                  <a:prstClr val="black"/>
                </a:solidFill>
                <a:latin typeface="Arial"/>
                <a:cs typeface="Arial"/>
              </a:rPr>
              <a:t> long-te</a:t>
            </a:r>
            <a:r>
              <a:rPr sz="2176" spc="40" dirty="0">
                <a:solidFill>
                  <a:prstClr val="black"/>
                </a:solidFill>
                <a:latin typeface="Arial"/>
                <a:cs typeface="Arial"/>
              </a:rPr>
              <a:t>r</a:t>
            </a:r>
            <a:r>
              <a:rPr sz="2176" spc="-20" dirty="0">
                <a:solidFill>
                  <a:prstClr val="black"/>
                </a:solidFill>
                <a:latin typeface="Arial"/>
                <a:cs typeface="Arial"/>
              </a:rPr>
              <a:t>m</a:t>
            </a:r>
            <a:r>
              <a:rPr sz="2176" spc="-10" dirty="0">
                <a:solidFill>
                  <a:prstClr val="black"/>
                </a:solidFill>
                <a:latin typeface="Arial"/>
                <a:cs typeface="Arial"/>
              </a:rPr>
              <a:t> </a:t>
            </a:r>
            <a:r>
              <a:rPr sz="2176" spc="-89" dirty="0">
                <a:solidFill>
                  <a:prstClr val="black"/>
                </a:solidFill>
                <a:latin typeface="Arial"/>
                <a:cs typeface="Arial"/>
              </a:rPr>
              <a:t>e</a:t>
            </a:r>
            <a:r>
              <a:rPr sz="2176" spc="-10" dirty="0">
                <a:solidFill>
                  <a:prstClr val="black"/>
                </a:solidFill>
                <a:latin typeface="Arial"/>
                <a:cs typeface="Arial"/>
              </a:rPr>
              <a:t>xpenditure</a:t>
            </a:r>
            <a:r>
              <a:rPr sz="2176" spc="-59" dirty="0">
                <a:solidFill>
                  <a:prstClr val="black"/>
                </a:solidFill>
                <a:latin typeface="Arial"/>
                <a:cs typeface="Arial"/>
              </a:rPr>
              <a:t>s</a:t>
            </a:r>
            <a:r>
              <a:rPr sz="2176" spc="-10" dirty="0">
                <a:solidFill>
                  <a:prstClr val="black"/>
                </a:solidFill>
                <a:latin typeface="Arial"/>
                <a:cs typeface="Arial"/>
              </a:rPr>
              <a:t>, </a:t>
            </a:r>
            <a:r>
              <a:rPr sz="2176" spc="-20" dirty="0">
                <a:solidFill>
                  <a:prstClr val="black"/>
                </a:solidFill>
                <a:latin typeface="Arial"/>
                <a:cs typeface="Arial"/>
              </a:rPr>
              <a:t>and</a:t>
            </a:r>
            <a:r>
              <a:rPr sz="2176" spc="-10" dirty="0">
                <a:solidFill>
                  <a:prstClr val="black"/>
                </a:solidFill>
                <a:latin typeface="Arial"/>
                <a:cs typeface="Arial"/>
              </a:rPr>
              <a:t> </a:t>
            </a:r>
            <a:r>
              <a:rPr sz="2176" spc="-20" dirty="0">
                <a:solidFill>
                  <a:prstClr val="black"/>
                </a:solidFill>
                <a:latin typeface="Arial"/>
                <a:cs typeface="Arial"/>
              </a:rPr>
              <a:t>plan</a:t>
            </a:r>
            <a:r>
              <a:rPr sz="2176" spc="-10" dirty="0">
                <a:solidFill>
                  <a:prstClr val="black"/>
                </a:solidFill>
                <a:latin typeface="Arial"/>
                <a:cs typeface="Arial"/>
              </a:rPr>
              <a:t> accordingly</a:t>
            </a:r>
            <a:endParaRPr sz="2176">
              <a:solidFill>
                <a:prstClr val="black"/>
              </a:solidFill>
              <a:latin typeface="Arial"/>
              <a:cs typeface="Arial"/>
            </a:endParaRPr>
          </a:p>
          <a:p>
            <a:pPr marL="572750" marR="511204" defTabSz="1808683">
              <a:lnSpc>
                <a:spcPts val="2374"/>
              </a:lnSpc>
              <a:spcBef>
                <a:spcPts val="623"/>
              </a:spcBef>
            </a:pPr>
            <a:r>
              <a:rPr sz="2176" spc="-20" dirty="0">
                <a:solidFill>
                  <a:prstClr val="black"/>
                </a:solidFill>
                <a:latin typeface="Arial"/>
                <a:cs typeface="Arial"/>
              </a:rPr>
              <a:t>Acc</a:t>
            </a:r>
            <a:r>
              <a:rPr sz="2176" spc="20" dirty="0">
                <a:solidFill>
                  <a:prstClr val="black"/>
                </a:solidFill>
                <a:latin typeface="Arial"/>
                <a:cs typeface="Arial"/>
              </a:rPr>
              <a:t>r</a:t>
            </a:r>
            <a:r>
              <a:rPr sz="2176" spc="-10" dirty="0">
                <a:solidFill>
                  <a:prstClr val="black"/>
                </a:solidFill>
                <a:latin typeface="Arial"/>
                <a:cs typeface="Arial"/>
              </a:rPr>
              <a:t>ual </a:t>
            </a:r>
            <a:r>
              <a:rPr sz="2176" spc="-20" dirty="0">
                <a:solidFill>
                  <a:prstClr val="black"/>
                </a:solidFill>
                <a:latin typeface="Arial"/>
                <a:cs typeface="Arial"/>
              </a:rPr>
              <a:t>accounting</a:t>
            </a:r>
            <a:r>
              <a:rPr sz="2176" spc="-10" dirty="0">
                <a:solidFill>
                  <a:prstClr val="black"/>
                </a:solidFill>
                <a:latin typeface="Arial"/>
                <a:cs typeface="Arial"/>
              </a:rPr>
              <a:t> usually </a:t>
            </a:r>
            <a:r>
              <a:rPr sz="2176" spc="-20" dirty="0">
                <a:solidFill>
                  <a:prstClr val="black"/>
                </a:solidFill>
                <a:latin typeface="Arial"/>
                <a:cs typeface="Arial"/>
              </a:rPr>
              <a:t>ma</a:t>
            </a:r>
            <a:r>
              <a:rPr sz="2176" spc="-69" dirty="0">
                <a:solidFill>
                  <a:prstClr val="black"/>
                </a:solidFill>
                <a:latin typeface="Arial"/>
                <a:cs typeface="Arial"/>
              </a:rPr>
              <a:t>k</a:t>
            </a:r>
            <a:r>
              <a:rPr sz="2176" spc="-20" dirty="0">
                <a:solidFill>
                  <a:prstClr val="black"/>
                </a:solidFill>
                <a:latin typeface="Arial"/>
                <a:cs typeface="Arial"/>
              </a:rPr>
              <a:t>es</a:t>
            </a:r>
            <a:r>
              <a:rPr sz="2176" spc="-10" dirty="0">
                <a:solidFill>
                  <a:prstClr val="black"/>
                </a:solidFill>
                <a:latin typeface="Arial"/>
                <a:cs typeface="Arial"/>
              </a:rPr>
              <a:t> </a:t>
            </a:r>
            <a:r>
              <a:rPr sz="2176" spc="-20" dirty="0">
                <a:solidFill>
                  <a:prstClr val="black"/>
                </a:solidFill>
                <a:latin typeface="Arial"/>
                <a:cs typeface="Arial"/>
              </a:rPr>
              <a:t>sense</a:t>
            </a:r>
            <a:r>
              <a:rPr sz="2176" spc="-10" dirty="0">
                <a:solidFill>
                  <a:prstClr val="black"/>
                </a:solidFill>
                <a:latin typeface="Arial"/>
                <a:cs typeface="Arial"/>
              </a:rPr>
              <a:t> </a:t>
            </a:r>
            <a:r>
              <a:rPr sz="2176" spc="-20" dirty="0">
                <a:solidFill>
                  <a:prstClr val="black"/>
                </a:solidFill>
                <a:latin typeface="Arial"/>
                <a:cs typeface="Arial"/>
              </a:rPr>
              <a:t>–</a:t>
            </a:r>
            <a:r>
              <a:rPr sz="2176" spc="-10" dirty="0">
                <a:solidFill>
                  <a:prstClr val="black"/>
                </a:solidFill>
                <a:latin typeface="Arial"/>
                <a:cs typeface="Arial"/>
              </a:rPr>
              <a:t> </a:t>
            </a:r>
            <a:r>
              <a:rPr sz="2176" spc="-89" dirty="0">
                <a:solidFill>
                  <a:prstClr val="black"/>
                </a:solidFill>
                <a:latin typeface="Arial"/>
                <a:cs typeface="Arial"/>
              </a:rPr>
              <a:t>e</a:t>
            </a:r>
            <a:r>
              <a:rPr sz="2176" spc="-79" dirty="0">
                <a:solidFill>
                  <a:prstClr val="black"/>
                </a:solidFill>
                <a:latin typeface="Arial"/>
                <a:cs typeface="Arial"/>
              </a:rPr>
              <a:t>v</a:t>
            </a:r>
            <a:r>
              <a:rPr sz="2176" spc="-20" dirty="0">
                <a:solidFill>
                  <a:prstClr val="black"/>
                </a:solidFill>
                <a:latin typeface="Arial"/>
                <a:cs typeface="Arial"/>
              </a:rPr>
              <a:t>en</a:t>
            </a:r>
            <a:r>
              <a:rPr sz="2176" spc="-10" dirty="0">
                <a:solidFill>
                  <a:prstClr val="black"/>
                </a:solidFill>
                <a:latin typeface="Arial"/>
                <a:cs typeface="Arial"/>
              </a:rPr>
              <a:t> </a:t>
            </a:r>
            <a:r>
              <a:rPr sz="2176" spc="-20" dirty="0">
                <a:solidFill>
                  <a:prstClr val="black"/>
                </a:solidFill>
                <a:latin typeface="Arial"/>
                <a:cs typeface="Arial"/>
              </a:rPr>
              <a:t>where</a:t>
            </a:r>
            <a:r>
              <a:rPr sz="2176" spc="-10" dirty="0">
                <a:solidFill>
                  <a:prstClr val="black"/>
                </a:solidFill>
                <a:latin typeface="Arial"/>
                <a:cs typeface="Arial"/>
              </a:rPr>
              <a:t> assets </a:t>
            </a:r>
            <a:r>
              <a:rPr sz="2176" spc="-20" dirty="0">
                <a:solidFill>
                  <a:prstClr val="black"/>
                </a:solidFill>
                <a:latin typeface="Arial"/>
                <a:cs typeface="Arial"/>
              </a:rPr>
              <a:t>are</a:t>
            </a:r>
            <a:r>
              <a:rPr sz="2176" spc="-10" dirty="0">
                <a:solidFill>
                  <a:prstClr val="black"/>
                </a:solidFill>
                <a:latin typeface="Arial"/>
                <a:cs typeface="Arial"/>
              </a:rPr>
              <a:t> not </a:t>
            </a:r>
            <a:r>
              <a:rPr sz="2176" spc="-20" dirty="0">
                <a:solidFill>
                  <a:prstClr val="black"/>
                </a:solidFill>
                <a:latin typeface="Arial"/>
                <a:cs typeface="Arial"/>
              </a:rPr>
              <a:t>ma</a:t>
            </a:r>
            <a:r>
              <a:rPr sz="2176" spc="20" dirty="0">
                <a:solidFill>
                  <a:prstClr val="black"/>
                </a:solidFill>
                <a:latin typeface="Arial"/>
                <a:cs typeface="Arial"/>
              </a:rPr>
              <a:t>r</a:t>
            </a:r>
            <a:r>
              <a:rPr sz="2176" spc="-69" dirty="0">
                <a:solidFill>
                  <a:prstClr val="black"/>
                </a:solidFill>
                <a:latin typeface="Arial"/>
                <a:cs typeface="Arial"/>
              </a:rPr>
              <a:t>k</a:t>
            </a:r>
            <a:r>
              <a:rPr sz="2176" spc="-10" dirty="0">
                <a:solidFill>
                  <a:prstClr val="black"/>
                </a:solidFill>
                <a:latin typeface="Arial"/>
                <a:cs typeface="Arial"/>
              </a:rPr>
              <a:t>eta</a:t>
            </a:r>
            <a:r>
              <a:rPr sz="2176" spc="-69" dirty="0">
                <a:solidFill>
                  <a:prstClr val="black"/>
                </a:solidFill>
                <a:latin typeface="Arial"/>
                <a:cs typeface="Arial"/>
              </a:rPr>
              <a:t>b</a:t>
            </a:r>
            <a:r>
              <a:rPr sz="2176" spc="-10" dirty="0">
                <a:solidFill>
                  <a:prstClr val="black"/>
                </a:solidFill>
                <a:latin typeface="Arial"/>
                <a:cs typeface="Arial"/>
              </a:rPr>
              <a:t>le</a:t>
            </a:r>
            <a:endParaRPr sz="2176">
              <a:solidFill>
                <a:prstClr val="black"/>
              </a:solidFill>
              <a:latin typeface="Arial"/>
              <a:cs typeface="Arial"/>
            </a:endParaRPr>
          </a:p>
          <a:p>
            <a:pPr marL="1120379" marR="151980" defTabSz="1808683">
              <a:lnSpc>
                <a:spcPts val="2374"/>
              </a:lnSpc>
              <a:spcBef>
                <a:spcPts val="386"/>
              </a:spcBef>
            </a:pPr>
            <a:r>
              <a:rPr sz="1978" spc="-20" dirty="0">
                <a:solidFill>
                  <a:prstClr val="black"/>
                </a:solidFill>
                <a:latin typeface="Arial"/>
                <a:cs typeface="Arial"/>
              </a:rPr>
              <a:t>book</a:t>
            </a:r>
            <a:r>
              <a:rPr sz="1978" spc="-10" dirty="0">
                <a:solidFill>
                  <a:prstClr val="black"/>
                </a:solidFill>
                <a:latin typeface="Arial"/>
                <a:cs typeface="Arial"/>
              </a:rPr>
              <a:t> </a:t>
            </a:r>
            <a:r>
              <a:rPr sz="1978" spc="-79" dirty="0">
                <a:solidFill>
                  <a:prstClr val="black"/>
                </a:solidFill>
                <a:latin typeface="Arial"/>
                <a:cs typeface="Arial"/>
              </a:rPr>
              <a:t>e</a:t>
            </a:r>
            <a:r>
              <a:rPr sz="1978" spc="-20" dirty="0">
                <a:solidFill>
                  <a:prstClr val="black"/>
                </a:solidFill>
                <a:latin typeface="Arial"/>
                <a:cs typeface="Arial"/>
              </a:rPr>
              <a:t>xpense</a:t>
            </a:r>
            <a:r>
              <a:rPr sz="1978" spc="-10" dirty="0">
                <a:solidFill>
                  <a:prstClr val="black"/>
                </a:solidFill>
                <a:latin typeface="Arial"/>
                <a:cs typeface="Arial"/>
              </a:rPr>
              <a:t> </a:t>
            </a:r>
            <a:r>
              <a:rPr sz="1978" spc="-20" dirty="0">
                <a:solidFill>
                  <a:prstClr val="black"/>
                </a:solidFill>
                <a:latin typeface="Arial"/>
                <a:cs typeface="Arial"/>
              </a:rPr>
              <a:t>when</a:t>
            </a:r>
            <a:r>
              <a:rPr sz="1978" spc="-10" dirty="0">
                <a:solidFill>
                  <a:prstClr val="black"/>
                </a:solidFill>
                <a:latin typeface="Arial"/>
                <a:cs typeface="Arial"/>
              </a:rPr>
              <a:t> </a:t>
            </a:r>
            <a:r>
              <a:rPr sz="1978" spc="-20" dirty="0">
                <a:solidFill>
                  <a:prstClr val="black"/>
                </a:solidFill>
                <a:latin typeface="Arial"/>
                <a:cs typeface="Arial"/>
              </a:rPr>
              <a:t>economic</a:t>
            </a:r>
            <a:r>
              <a:rPr sz="1978" spc="-10" dirty="0">
                <a:solidFill>
                  <a:prstClr val="black"/>
                </a:solidFill>
                <a:latin typeface="Arial"/>
                <a:cs typeface="Arial"/>
              </a:rPr>
              <a:t> costs/benefits really </a:t>
            </a:r>
            <a:r>
              <a:rPr sz="1978" spc="-20" dirty="0">
                <a:solidFill>
                  <a:prstClr val="black"/>
                </a:solidFill>
                <a:latin typeface="Arial"/>
                <a:cs typeface="Arial"/>
              </a:rPr>
              <a:t>acc</a:t>
            </a:r>
            <a:r>
              <a:rPr sz="1978" spc="20" dirty="0">
                <a:solidFill>
                  <a:prstClr val="black"/>
                </a:solidFill>
                <a:latin typeface="Arial"/>
                <a:cs typeface="Arial"/>
              </a:rPr>
              <a:t>r</a:t>
            </a:r>
            <a:r>
              <a:rPr sz="1978" spc="-20" dirty="0">
                <a:solidFill>
                  <a:prstClr val="black"/>
                </a:solidFill>
                <a:latin typeface="Arial"/>
                <a:cs typeface="Arial"/>
              </a:rPr>
              <a:t>ue</a:t>
            </a:r>
            <a:r>
              <a:rPr sz="1978" spc="-10" dirty="0">
                <a:solidFill>
                  <a:prstClr val="black"/>
                </a:solidFill>
                <a:latin typeface="Arial"/>
                <a:cs typeface="Arial"/>
              </a:rPr>
              <a:t> </a:t>
            </a:r>
            <a:r>
              <a:rPr sz="1978" spc="-69" dirty="0">
                <a:solidFill>
                  <a:prstClr val="black"/>
                </a:solidFill>
                <a:latin typeface="Arial"/>
                <a:cs typeface="Arial"/>
              </a:rPr>
              <a:t>f</a:t>
            </a:r>
            <a:r>
              <a:rPr sz="1978" spc="-10" dirty="0">
                <a:solidFill>
                  <a:prstClr val="black"/>
                </a:solidFill>
                <a:latin typeface="Arial"/>
                <a:cs typeface="Arial"/>
              </a:rPr>
              <a:t>acilitate golden </a:t>
            </a:r>
            <a:r>
              <a:rPr sz="1978" spc="20" dirty="0">
                <a:solidFill>
                  <a:prstClr val="black"/>
                </a:solidFill>
                <a:latin typeface="Arial"/>
                <a:cs typeface="Arial"/>
              </a:rPr>
              <a:t>r</a:t>
            </a:r>
            <a:r>
              <a:rPr sz="1978" spc="-10" dirty="0">
                <a:solidFill>
                  <a:prstClr val="black"/>
                </a:solidFill>
                <a:latin typeface="Arial"/>
                <a:cs typeface="Arial"/>
              </a:rPr>
              <a:t>ule financ</a:t>
            </a:r>
            <a:r>
              <a:rPr sz="1978" spc="-49" dirty="0">
                <a:solidFill>
                  <a:prstClr val="black"/>
                </a:solidFill>
                <a:latin typeface="Arial"/>
                <a:cs typeface="Arial"/>
              </a:rPr>
              <a:t>e</a:t>
            </a:r>
            <a:r>
              <a:rPr sz="1978" spc="-10" dirty="0">
                <a:solidFill>
                  <a:prstClr val="black"/>
                </a:solidFill>
                <a:latin typeface="Arial"/>
                <a:cs typeface="Arial"/>
              </a:rPr>
              <a:t>, </a:t>
            </a:r>
            <a:r>
              <a:rPr sz="1978" spc="-20" dirty="0">
                <a:solidFill>
                  <a:prstClr val="black"/>
                </a:solidFill>
                <a:latin typeface="Arial"/>
                <a:cs typeface="Arial"/>
              </a:rPr>
              <a:t>and</a:t>
            </a:r>
            <a:r>
              <a:rPr sz="1978" spc="-10" dirty="0">
                <a:solidFill>
                  <a:prstClr val="black"/>
                </a:solidFill>
                <a:latin typeface="Arial"/>
                <a:cs typeface="Arial"/>
              </a:rPr>
              <a:t> </a:t>
            </a:r>
            <a:r>
              <a:rPr sz="1978" spc="-20" dirty="0">
                <a:solidFill>
                  <a:prstClr val="black"/>
                </a:solidFill>
                <a:latin typeface="Arial"/>
                <a:cs typeface="Arial"/>
              </a:rPr>
              <a:t>gene</a:t>
            </a:r>
            <a:r>
              <a:rPr sz="1978" spc="-30" dirty="0">
                <a:solidFill>
                  <a:prstClr val="black"/>
                </a:solidFill>
                <a:latin typeface="Arial"/>
                <a:cs typeface="Arial"/>
              </a:rPr>
              <a:t>r</a:t>
            </a:r>
            <a:r>
              <a:rPr sz="1978" spc="-10" dirty="0">
                <a:solidFill>
                  <a:prstClr val="black"/>
                </a:solidFill>
                <a:latin typeface="Arial"/>
                <a:cs typeface="Arial"/>
              </a:rPr>
              <a:t>ational accounting</a:t>
            </a:r>
            <a:endParaRPr sz="1978">
              <a:solidFill>
                <a:prstClr val="black"/>
              </a:solidFill>
              <a:latin typeface="Arial"/>
              <a:cs typeface="Arial"/>
            </a:endParaRPr>
          </a:p>
          <a:p>
            <a:pPr marL="572750" marR="1125403" defTabSz="1808683">
              <a:lnSpc>
                <a:spcPct val="102600"/>
              </a:lnSpc>
              <a:spcBef>
                <a:spcPts val="554"/>
              </a:spcBef>
            </a:pPr>
            <a:r>
              <a:rPr sz="2176" spc="-109" dirty="0">
                <a:solidFill>
                  <a:prstClr val="black"/>
                </a:solidFill>
                <a:latin typeface="Arial"/>
                <a:cs typeface="Arial"/>
              </a:rPr>
              <a:t>A</a:t>
            </a:r>
            <a:r>
              <a:rPr sz="2176" spc="-79" dirty="0">
                <a:solidFill>
                  <a:prstClr val="black"/>
                </a:solidFill>
                <a:latin typeface="Arial"/>
                <a:cs typeface="Arial"/>
              </a:rPr>
              <a:t>v</a:t>
            </a:r>
            <a:r>
              <a:rPr sz="2176" spc="-10" dirty="0">
                <a:solidFill>
                  <a:prstClr val="black"/>
                </a:solidFill>
                <a:latin typeface="Arial"/>
                <a:cs typeface="Arial"/>
              </a:rPr>
              <a:t>oid fiscal </a:t>
            </a:r>
            <a:r>
              <a:rPr sz="2176" spc="-20" dirty="0">
                <a:solidFill>
                  <a:prstClr val="black"/>
                </a:solidFill>
                <a:latin typeface="Arial"/>
                <a:cs typeface="Arial"/>
              </a:rPr>
              <a:t>and</a:t>
            </a:r>
            <a:r>
              <a:rPr sz="2176" spc="-10" dirty="0">
                <a:solidFill>
                  <a:prstClr val="black"/>
                </a:solidFill>
                <a:latin typeface="Arial"/>
                <a:cs typeface="Arial"/>
              </a:rPr>
              <a:t> </a:t>
            </a:r>
            <a:r>
              <a:rPr sz="2176" spc="-20" dirty="0">
                <a:solidFill>
                  <a:prstClr val="black"/>
                </a:solidFill>
                <a:latin typeface="Arial"/>
                <a:cs typeface="Arial"/>
              </a:rPr>
              <a:t>accounting</a:t>
            </a:r>
            <a:r>
              <a:rPr sz="2176" spc="-10" dirty="0">
                <a:solidFill>
                  <a:prstClr val="black"/>
                </a:solidFill>
                <a:latin typeface="Arial"/>
                <a:cs typeface="Arial"/>
              </a:rPr>
              <a:t> </a:t>
            </a:r>
            <a:r>
              <a:rPr sz="2176" spc="20" dirty="0">
                <a:solidFill>
                  <a:prstClr val="black"/>
                </a:solidFill>
                <a:latin typeface="Arial"/>
                <a:cs typeface="Arial"/>
              </a:rPr>
              <a:t>r</a:t>
            </a:r>
            <a:r>
              <a:rPr sz="2176" spc="-10" dirty="0">
                <a:solidFill>
                  <a:prstClr val="black"/>
                </a:solidFill>
                <a:latin typeface="Arial"/>
                <a:cs typeface="Arial"/>
              </a:rPr>
              <a:t>ules that </a:t>
            </a:r>
            <a:r>
              <a:rPr sz="2176" spc="-20" dirty="0">
                <a:solidFill>
                  <a:prstClr val="black"/>
                </a:solidFill>
                <a:latin typeface="Arial"/>
                <a:cs typeface="Arial"/>
              </a:rPr>
              <a:t>are</a:t>
            </a:r>
            <a:r>
              <a:rPr sz="2176" spc="-10" dirty="0">
                <a:solidFill>
                  <a:prstClr val="black"/>
                </a:solidFill>
                <a:latin typeface="Arial"/>
                <a:cs typeface="Arial"/>
              </a:rPr>
              <a:t> </a:t>
            </a:r>
            <a:r>
              <a:rPr sz="2176" spc="-20" dirty="0">
                <a:solidFill>
                  <a:prstClr val="black"/>
                </a:solidFill>
                <a:latin typeface="Arial"/>
                <a:cs typeface="Arial"/>
              </a:rPr>
              <a:t>easy</a:t>
            </a:r>
            <a:r>
              <a:rPr sz="2176" spc="-10" dirty="0">
                <a:solidFill>
                  <a:prstClr val="black"/>
                </a:solidFill>
                <a:latin typeface="Arial"/>
                <a:cs typeface="Arial"/>
              </a:rPr>
              <a:t> </a:t>
            </a:r>
            <a:r>
              <a:rPr sz="2176" spc="-79" dirty="0">
                <a:solidFill>
                  <a:prstClr val="black"/>
                </a:solidFill>
                <a:latin typeface="Arial"/>
                <a:cs typeface="Arial"/>
              </a:rPr>
              <a:t>f</a:t>
            </a:r>
            <a:r>
              <a:rPr sz="2176" spc="-10" dirty="0">
                <a:solidFill>
                  <a:prstClr val="black"/>
                </a:solidFill>
                <a:latin typeface="Arial"/>
                <a:cs typeface="Arial"/>
              </a:rPr>
              <a:t>or g</a:t>
            </a:r>
            <a:r>
              <a:rPr sz="2176" spc="-59" dirty="0">
                <a:solidFill>
                  <a:prstClr val="black"/>
                </a:solidFill>
                <a:latin typeface="Arial"/>
                <a:cs typeface="Arial"/>
              </a:rPr>
              <a:t>o</a:t>
            </a:r>
            <a:r>
              <a:rPr sz="2176" spc="-79" dirty="0">
                <a:solidFill>
                  <a:prstClr val="black"/>
                </a:solidFill>
                <a:latin typeface="Arial"/>
                <a:cs typeface="Arial"/>
              </a:rPr>
              <a:t>v</a:t>
            </a:r>
            <a:r>
              <a:rPr sz="2176" spc="-20" dirty="0">
                <a:solidFill>
                  <a:prstClr val="black"/>
                </a:solidFill>
                <a:latin typeface="Arial"/>
                <a:cs typeface="Arial"/>
              </a:rPr>
              <a:t>e</a:t>
            </a:r>
            <a:r>
              <a:rPr sz="2176" spc="40" dirty="0">
                <a:solidFill>
                  <a:prstClr val="black"/>
                </a:solidFill>
                <a:latin typeface="Arial"/>
                <a:cs typeface="Arial"/>
              </a:rPr>
              <a:t>r</a:t>
            </a:r>
            <a:r>
              <a:rPr sz="2176" spc="-20" dirty="0">
                <a:solidFill>
                  <a:prstClr val="black"/>
                </a:solidFill>
                <a:latin typeface="Arial"/>
                <a:cs typeface="Arial"/>
              </a:rPr>
              <a:t>nments</a:t>
            </a:r>
            <a:r>
              <a:rPr sz="2176" spc="-10" dirty="0">
                <a:solidFill>
                  <a:prstClr val="black"/>
                </a:solidFill>
                <a:latin typeface="Arial"/>
                <a:cs typeface="Arial"/>
              </a:rPr>
              <a:t> to </a:t>
            </a:r>
            <a:r>
              <a:rPr sz="2176" spc="-20" dirty="0">
                <a:solidFill>
                  <a:prstClr val="black"/>
                </a:solidFill>
                <a:latin typeface="Arial"/>
                <a:cs typeface="Arial"/>
              </a:rPr>
              <a:t>“un</a:t>
            </a:r>
            <a:r>
              <a:rPr sz="2176" spc="-40" dirty="0">
                <a:solidFill>
                  <a:prstClr val="black"/>
                </a:solidFill>
                <a:latin typeface="Arial"/>
                <a:cs typeface="Arial"/>
              </a:rPr>
              <a:t>r</a:t>
            </a:r>
            <a:r>
              <a:rPr sz="2176" spc="-69" dirty="0">
                <a:solidFill>
                  <a:prstClr val="black"/>
                </a:solidFill>
                <a:latin typeface="Arial"/>
                <a:cs typeface="Arial"/>
              </a:rPr>
              <a:t>a</a:t>
            </a:r>
            <a:r>
              <a:rPr sz="2176" spc="-79" dirty="0">
                <a:solidFill>
                  <a:prstClr val="black"/>
                </a:solidFill>
                <a:latin typeface="Arial"/>
                <a:cs typeface="Arial"/>
              </a:rPr>
              <a:t>v</a:t>
            </a:r>
            <a:r>
              <a:rPr sz="2176" spc="-10" dirty="0">
                <a:solidFill>
                  <a:prstClr val="black"/>
                </a:solidFill>
                <a:latin typeface="Arial"/>
                <a:cs typeface="Arial"/>
              </a:rPr>
              <a:t>el”</a:t>
            </a:r>
            <a:endParaRPr sz="2176">
              <a:solidFill>
                <a:prstClr val="black"/>
              </a:solidFill>
              <a:latin typeface="Arial"/>
              <a:cs typeface="Arial"/>
            </a:endParaRPr>
          </a:p>
          <a:p>
            <a:pPr marL="572750" marR="25121" defTabSz="1808683">
              <a:lnSpc>
                <a:spcPts val="2374"/>
              </a:lnSpc>
              <a:spcBef>
                <a:spcPts val="623"/>
              </a:spcBef>
            </a:pPr>
            <a:r>
              <a:rPr sz="2176" spc="-109" dirty="0">
                <a:solidFill>
                  <a:prstClr val="black"/>
                </a:solidFill>
                <a:latin typeface="Arial"/>
                <a:cs typeface="Arial"/>
              </a:rPr>
              <a:t>A</a:t>
            </a:r>
            <a:r>
              <a:rPr sz="2176" spc="-79" dirty="0">
                <a:solidFill>
                  <a:prstClr val="black"/>
                </a:solidFill>
                <a:latin typeface="Arial"/>
                <a:cs typeface="Arial"/>
              </a:rPr>
              <a:t>v</a:t>
            </a:r>
            <a:r>
              <a:rPr sz="2176" spc="-10" dirty="0">
                <a:solidFill>
                  <a:prstClr val="black"/>
                </a:solidFill>
                <a:latin typeface="Arial"/>
                <a:cs typeface="Arial"/>
              </a:rPr>
              <a:t>oid fiscal </a:t>
            </a:r>
            <a:r>
              <a:rPr sz="2176" spc="-20" dirty="0">
                <a:solidFill>
                  <a:prstClr val="black"/>
                </a:solidFill>
                <a:latin typeface="Arial"/>
                <a:cs typeface="Arial"/>
              </a:rPr>
              <a:t>and</a:t>
            </a:r>
            <a:r>
              <a:rPr sz="2176" spc="-10" dirty="0">
                <a:solidFill>
                  <a:prstClr val="black"/>
                </a:solidFill>
                <a:latin typeface="Arial"/>
                <a:cs typeface="Arial"/>
              </a:rPr>
              <a:t> </a:t>
            </a:r>
            <a:r>
              <a:rPr sz="2176" spc="-20" dirty="0">
                <a:solidFill>
                  <a:prstClr val="black"/>
                </a:solidFill>
                <a:latin typeface="Arial"/>
                <a:cs typeface="Arial"/>
              </a:rPr>
              <a:t>accounting</a:t>
            </a:r>
            <a:r>
              <a:rPr sz="2176" spc="-10" dirty="0">
                <a:solidFill>
                  <a:prstClr val="black"/>
                </a:solidFill>
                <a:latin typeface="Arial"/>
                <a:cs typeface="Arial"/>
              </a:rPr>
              <a:t> </a:t>
            </a:r>
            <a:r>
              <a:rPr sz="2176" spc="20" dirty="0">
                <a:solidFill>
                  <a:prstClr val="black"/>
                </a:solidFill>
                <a:latin typeface="Arial"/>
                <a:cs typeface="Arial"/>
              </a:rPr>
              <a:t>r</a:t>
            </a:r>
            <a:r>
              <a:rPr sz="2176" spc="-10" dirty="0">
                <a:solidFill>
                  <a:prstClr val="black"/>
                </a:solidFill>
                <a:latin typeface="Arial"/>
                <a:cs typeface="Arial"/>
              </a:rPr>
              <a:t>ules that disto</a:t>
            </a:r>
            <a:r>
              <a:rPr sz="2176" spc="69" dirty="0">
                <a:solidFill>
                  <a:prstClr val="black"/>
                </a:solidFill>
                <a:latin typeface="Arial"/>
                <a:cs typeface="Arial"/>
              </a:rPr>
              <a:t>r</a:t>
            </a:r>
            <a:r>
              <a:rPr sz="2176" spc="-10" dirty="0">
                <a:solidFill>
                  <a:prstClr val="black"/>
                </a:solidFill>
                <a:latin typeface="Arial"/>
                <a:cs typeface="Arial"/>
              </a:rPr>
              <a:t>t organizational choices </a:t>
            </a:r>
            <a:r>
              <a:rPr sz="2176" spc="-20" dirty="0">
                <a:solidFill>
                  <a:prstClr val="black"/>
                </a:solidFill>
                <a:latin typeface="Arial"/>
                <a:cs typeface="Arial"/>
              </a:rPr>
              <a:t>when</a:t>
            </a:r>
            <a:r>
              <a:rPr sz="2176" spc="-10" dirty="0">
                <a:solidFill>
                  <a:prstClr val="black"/>
                </a:solidFill>
                <a:latin typeface="Arial"/>
                <a:cs typeface="Arial"/>
              </a:rPr>
              <a:t> th</a:t>
            </a:r>
            <a:r>
              <a:rPr sz="2176" spc="-69" dirty="0">
                <a:solidFill>
                  <a:prstClr val="black"/>
                </a:solidFill>
                <a:latin typeface="Arial"/>
                <a:cs typeface="Arial"/>
              </a:rPr>
              <a:t>e</a:t>
            </a:r>
            <a:r>
              <a:rPr sz="2176" spc="-20" dirty="0">
                <a:solidFill>
                  <a:prstClr val="black"/>
                </a:solidFill>
                <a:latin typeface="Arial"/>
                <a:cs typeface="Arial"/>
              </a:rPr>
              <a:t>y</a:t>
            </a:r>
            <a:r>
              <a:rPr sz="2176" spc="-10" dirty="0">
                <a:solidFill>
                  <a:prstClr val="black"/>
                </a:solidFill>
                <a:latin typeface="Arial"/>
                <a:cs typeface="Arial"/>
              </a:rPr>
              <a:t> </a:t>
            </a:r>
            <a:r>
              <a:rPr sz="2176" spc="-20" dirty="0">
                <a:solidFill>
                  <a:prstClr val="black"/>
                </a:solidFill>
                <a:latin typeface="Arial"/>
                <a:cs typeface="Arial"/>
              </a:rPr>
              <a:t>are</a:t>
            </a:r>
            <a:r>
              <a:rPr sz="2176" spc="-10" dirty="0">
                <a:solidFill>
                  <a:prstClr val="black"/>
                </a:solidFill>
                <a:latin typeface="Arial"/>
                <a:cs typeface="Arial"/>
              </a:rPr>
              <a:t> (in</a:t>
            </a:r>
            <a:r>
              <a:rPr sz="2176" spc="-89" dirty="0">
                <a:solidFill>
                  <a:prstClr val="black"/>
                </a:solidFill>
                <a:latin typeface="Arial"/>
                <a:cs typeface="Arial"/>
              </a:rPr>
              <a:t>e</a:t>
            </a:r>
            <a:r>
              <a:rPr sz="2176" spc="-10" dirty="0">
                <a:solidFill>
                  <a:prstClr val="black"/>
                </a:solidFill>
                <a:latin typeface="Arial"/>
                <a:cs typeface="Arial"/>
              </a:rPr>
              <a:t>vita</a:t>
            </a:r>
            <a:r>
              <a:rPr sz="2176" spc="-69" dirty="0">
                <a:solidFill>
                  <a:prstClr val="black"/>
                </a:solidFill>
                <a:latin typeface="Arial"/>
                <a:cs typeface="Arial"/>
              </a:rPr>
              <a:t>b</a:t>
            </a:r>
            <a:r>
              <a:rPr sz="2176" spc="-10" dirty="0">
                <a:solidFill>
                  <a:prstClr val="black"/>
                </a:solidFill>
                <a:latin typeface="Arial"/>
                <a:cs typeface="Arial"/>
              </a:rPr>
              <a:t>ly) </a:t>
            </a:r>
            <a:r>
              <a:rPr sz="2176" spc="-20" dirty="0">
                <a:solidFill>
                  <a:prstClr val="black"/>
                </a:solidFill>
                <a:latin typeface="Arial"/>
                <a:cs typeface="Arial"/>
              </a:rPr>
              <a:t>un</a:t>
            </a:r>
            <a:r>
              <a:rPr sz="2176" spc="-40" dirty="0">
                <a:solidFill>
                  <a:prstClr val="black"/>
                </a:solidFill>
                <a:latin typeface="Arial"/>
                <a:cs typeface="Arial"/>
              </a:rPr>
              <a:t>r</a:t>
            </a:r>
            <a:r>
              <a:rPr sz="2176" spc="-69" dirty="0">
                <a:solidFill>
                  <a:prstClr val="black"/>
                </a:solidFill>
                <a:latin typeface="Arial"/>
                <a:cs typeface="Arial"/>
              </a:rPr>
              <a:t>a</a:t>
            </a:r>
            <a:r>
              <a:rPr sz="2176" spc="-79" dirty="0">
                <a:solidFill>
                  <a:prstClr val="black"/>
                </a:solidFill>
                <a:latin typeface="Arial"/>
                <a:cs typeface="Arial"/>
              </a:rPr>
              <a:t>v</a:t>
            </a:r>
            <a:r>
              <a:rPr sz="2176" spc="-10" dirty="0">
                <a:solidFill>
                  <a:prstClr val="black"/>
                </a:solidFill>
                <a:latin typeface="Arial"/>
                <a:cs typeface="Arial"/>
              </a:rPr>
              <a:t>elled</a:t>
            </a:r>
            <a:endParaRPr sz="2176">
              <a:solidFill>
                <a:prstClr val="black"/>
              </a:solidFill>
              <a:latin typeface="Arial"/>
              <a:cs typeface="Arial"/>
            </a:endParaRPr>
          </a:p>
          <a:p>
            <a:pPr marL="1120379" marR="263766" defTabSz="1808683">
              <a:lnSpc>
                <a:spcPts val="2374"/>
              </a:lnSpc>
              <a:spcBef>
                <a:spcPts val="386"/>
              </a:spcBef>
            </a:pPr>
            <a:r>
              <a:rPr sz="1978" spc="-49" dirty="0">
                <a:solidFill>
                  <a:prstClr val="black"/>
                </a:solidFill>
                <a:latin typeface="Arial"/>
                <a:cs typeface="Arial"/>
              </a:rPr>
              <a:t>e</a:t>
            </a:r>
            <a:r>
              <a:rPr sz="1978" spc="-10" dirty="0">
                <a:solidFill>
                  <a:prstClr val="black"/>
                </a:solidFill>
                <a:latin typeface="Arial"/>
                <a:cs typeface="Arial"/>
              </a:rPr>
              <a:t>.g. Metrolinx </a:t>
            </a:r>
            <a:r>
              <a:rPr sz="1978" spc="-20" dirty="0">
                <a:solidFill>
                  <a:prstClr val="black"/>
                </a:solidFill>
                <a:latin typeface="Arial"/>
                <a:cs typeface="Arial"/>
              </a:rPr>
              <a:t>and</a:t>
            </a:r>
            <a:r>
              <a:rPr sz="1978" spc="-10" dirty="0">
                <a:solidFill>
                  <a:prstClr val="black"/>
                </a:solidFill>
                <a:latin typeface="Arial"/>
                <a:cs typeface="Arial"/>
              </a:rPr>
              <a:t> the Eglinton </a:t>
            </a:r>
            <a:r>
              <a:rPr sz="1978" spc="-20" dirty="0">
                <a:solidFill>
                  <a:prstClr val="black"/>
                </a:solidFill>
                <a:latin typeface="Arial"/>
                <a:cs typeface="Arial"/>
              </a:rPr>
              <a:t>sub</a:t>
            </a:r>
            <a:r>
              <a:rPr sz="1978" spc="-49" dirty="0">
                <a:solidFill>
                  <a:prstClr val="black"/>
                </a:solidFill>
                <a:latin typeface="Arial"/>
                <a:cs typeface="Arial"/>
              </a:rPr>
              <a:t>w</a:t>
            </a:r>
            <a:r>
              <a:rPr sz="1978" spc="-79" dirty="0">
                <a:solidFill>
                  <a:prstClr val="black"/>
                </a:solidFill>
                <a:latin typeface="Arial"/>
                <a:cs typeface="Arial"/>
              </a:rPr>
              <a:t>a</a:t>
            </a:r>
            <a:r>
              <a:rPr sz="1978" spc="-10" dirty="0">
                <a:solidFill>
                  <a:prstClr val="black"/>
                </a:solidFill>
                <a:latin typeface="Arial"/>
                <a:cs typeface="Arial"/>
              </a:rPr>
              <a:t>y </a:t>
            </a:r>
            <a:r>
              <a:rPr sz="1978" spc="-20" dirty="0">
                <a:solidFill>
                  <a:prstClr val="black"/>
                </a:solidFill>
                <a:latin typeface="Arial"/>
                <a:cs typeface="Arial"/>
              </a:rPr>
              <a:t>–</a:t>
            </a:r>
            <a:r>
              <a:rPr sz="1978" spc="-10" dirty="0">
                <a:solidFill>
                  <a:prstClr val="black"/>
                </a:solidFill>
                <a:latin typeface="Arial"/>
                <a:cs typeface="Arial"/>
              </a:rPr>
              <a:t> pr</a:t>
            </a:r>
            <a:r>
              <a:rPr sz="1978" spc="-49" dirty="0">
                <a:solidFill>
                  <a:prstClr val="black"/>
                </a:solidFill>
                <a:latin typeface="Arial"/>
                <a:cs typeface="Arial"/>
              </a:rPr>
              <a:t>o</a:t>
            </a:r>
            <a:r>
              <a:rPr sz="1978" spc="-10" dirty="0">
                <a:solidFill>
                  <a:prstClr val="black"/>
                </a:solidFill>
                <a:latin typeface="Arial"/>
                <a:cs typeface="Arial"/>
              </a:rPr>
              <a:t>vincial deficit conce</a:t>
            </a:r>
            <a:r>
              <a:rPr sz="1978" spc="40" dirty="0">
                <a:solidFill>
                  <a:prstClr val="black"/>
                </a:solidFill>
                <a:latin typeface="Arial"/>
                <a:cs typeface="Arial"/>
              </a:rPr>
              <a:t>r</a:t>
            </a:r>
            <a:r>
              <a:rPr sz="1978" spc="-20" dirty="0">
                <a:solidFill>
                  <a:prstClr val="black"/>
                </a:solidFill>
                <a:latin typeface="Arial"/>
                <a:cs typeface="Arial"/>
              </a:rPr>
              <a:t>ns</a:t>
            </a:r>
            <a:r>
              <a:rPr sz="1978" spc="-10" dirty="0">
                <a:solidFill>
                  <a:prstClr val="black"/>
                </a:solidFill>
                <a:latin typeface="Arial"/>
                <a:cs typeface="Arial"/>
              </a:rPr>
              <a:t> should not </a:t>
            </a:r>
            <a:r>
              <a:rPr sz="1978" spc="-20" dirty="0">
                <a:solidFill>
                  <a:prstClr val="black"/>
                </a:solidFill>
                <a:latin typeface="Arial"/>
                <a:cs typeface="Arial"/>
              </a:rPr>
              <a:t>d</a:t>
            </a:r>
            <a:r>
              <a:rPr sz="1978" spc="20" dirty="0">
                <a:solidFill>
                  <a:prstClr val="black"/>
                </a:solidFill>
                <a:latin typeface="Arial"/>
                <a:cs typeface="Arial"/>
              </a:rPr>
              <a:t>r</a:t>
            </a:r>
            <a:r>
              <a:rPr sz="1978" spc="-10" dirty="0">
                <a:solidFill>
                  <a:prstClr val="black"/>
                </a:solidFill>
                <a:latin typeface="Arial"/>
                <a:cs typeface="Arial"/>
              </a:rPr>
              <a:t>i</a:t>
            </a:r>
            <a:r>
              <a:rPr sz="1978" spc="-59" dirty="0">
                <a:solidFill>
                  <a:prstClr val="black"/>
                </a:solidFill>
                <a:latin typeface="Arial"/>
                <a:cs typeface="Arial"/>
              </a:rPr>
              <a:t>v</a:t>
            </a:r>
            <a:r>
              <a:rPr sz="1978" spc="-20" dirty="0">
                <a:solidFill>
                  <a:prstClr val="black"/>
                </a:solidFill>
                <a:latin typeface="Arial"/>
                <a:cs typeface="Arial"/>
              </a:rPr>
              <a:t>e</a:t>
            </a:r>
            <a:r>
              <a:rPr sz="1978" spc="-10" dirty="0">
                <a:solidFill>
                  <a:prstClr val="black"/>
                </a:solidFill>
                <a:latin typeface="Arial"/>
                <a:cs typeface="Arial"/>
              </a:rPr>
              <a:t> </a:t>
            </a:r>
            <a:r>
              <a:rPr sz="1978" spc="-20" dirty="0">
                <a:solidFill>
                  <a:prstClr val="black"/>
                </a:solidFill>
                <a:latin typeface="Arial"/>
                <a:cs typeface="Arial"/>
              </a:rPr>
              <a:t>who</a:t>
            </a:r>
            <a:r>
              <a:rPr sz="1978" spc="-10" dirty="0">
                <a:solidFill>
                  <a:prstClr val="black"/>
                </a:solidFill>
                <a:latin typeface="Arial"/>
                <a:cs typeface="Arial"/>
              </a:rPr>
              <a:t> </a:t>
            </a:r>
            <a:r>
              <a:rPr sz="1978" spc="-49" dirty="0">
                <a:solidFill>
                  <a:prstClr val="black"/>
                </a:solidFill>
                <a:latin typeface="Arial"/>
                <a:cs typeface="Arial"/>
              </a:rPr>
              <a:t>o</a:t>
            </a:r>
            <a:r>
              <a:rPr sz="1978" spc="-20" dirty="0">
                <a:solidFill>
                  <a:prstClr val="black"/>
                </a:solidFill>
                <a:latin typeface="Arial"/>
                <a:cs typeface="Arial"/>
              </a:rPr>
              <a:t>wn</a:t>
            </a:r>
            <a:r>
              <a:rPr sz="1978" spc="-40" dirty="0">
                <a:solidFill>
                  <a:prstClr val="black"/>
                </a:solidFill>
                <a:latin typeface="Arial"/>
                <a:cs typeface="Arial"/>
              </a:rPr>
              <a:t>s</a:t>
            </a:r>
            <a:r>
              <a:rPr sz="1978" spc="-10" dirty="0">
                <a:solidFill>
                  <a:prstClr val="black"/>
                </a:solidFill>
                <a:latin typeface="Arial"/>
                <a:cs typeface="Arial"/>
              </a:rPr>
              <a:t>, </a:t>
            </a:r>
            <a:r>
              <a:rPr sz="1978" spc="-20" dirty="0">
                <a:solidFill>
                  <a:prstClr val="black"/>
                </a:solidFill>
                <a:latin typeface="Arial"/>
                <a:cs typeface="Arial"/>
              </a:rPr>
              <a:t>ope</a:t>
            </a:r>
            <a:r>
              <a:rPr sz="1978" spc="-30" dirty="0">
                <a:solidFill>
                  <a:prstClr val="black"/>
                </a:solidFill>
                <a:latin typeface="Arial"/>
                <a:cs typeface="Arial"/>
              </a:rPr>
              <a:t>r</a:t>
            </a:r>
            <a:r>
              <a:rPr sz="1978" spc="-10" dirty="0">
                <a:solidFill>
                  <a:prstClr val="black"/>
                </a:solidFill>
                <a:latin typeface="Arial"/>
                <a:cs typeface="Arial"/>
              </a:rPr>
              <a:t>ates the asset</a:t>
            </a:r>
            <a:endParaRPr sz="1978">
              <a:solidFill>
                <a:prstClr val="black"/>
              </a:solidFill>
              <a:latin typeface="Arial"/>
              <a:cs typeface="Arial"/>
            </a:endParaRPr>
          </a:p>
        </p:txBody>
      </p:sp>
    </p:spTree>
    <p:extLst>
      <p:ext uri="{BB962C8B-B14F-4D97-AF65-F5344CB8AC3E}">
        <p14:creationId xmlns:p14="http://schemas.microsoft.com/office/powerpoint/2010/main" val="1103744295"/>
      </p:ext>
    </p:extLst>
  </p:cSld>
  <p:clrMapOvr>
    <a:masterClrMapping/>
  </p:clrMapOvr>
  <p:transition>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5121">
              <a:lnSpc>
                <a:spcPct val="100000"/>
              </a:lnSpc>
            </a:pPr>
            <a:r>
              <a:rPr sz="2769" spc="30" dirty="0">
                <a:solidFill>
                  <a:srgbClr val="FFFFFF"/>
                </a:solidFill>
                <a:latin typeface="Arial"/>
                <a:cs typeface="Arial"/>
              </a:rPr>
              <a:t>Can</a:t>
            </a:r>
            <a:r>
              <a:rPr sz="2769" spc="10" dirty="0">
                <a:solidFill>
                  <a:srgbClr val="FFFFFF"/>
                </a:solidFill>
                <a:latin typeface="Arial"/>
                <a:cs typeface="Arial"/>
              </a:rPr>
              <a:t> </a:t>
            </a:r>
            <a:r>
              <a:rPr sz="2769" spc="20" dirty="0">
                <a:solidFill>
                  <a:srgbClr val="FFFFFF"/>
                </a:solidFill>
                <a:latin typeface="Arial"/>
                <a:cs typeface="Arial"/>
              </a:rPr>
              <a:t>small</a:t>
            </a:r>
            <a:r>
              <a:rPr sz="2769" spc="10" dirty="0">
                <a:solidFill>
                  <a:srgbClr val="FFFFFF"/>
                </a:solidFill>
                <a:latin typeface="Arial"/>
                <a:cs typeface="Arial"/>
              </a:rPr>
              <a:t> </a:t>
            </a:r>
            <a:r>
              <a:rPr sz="2769" spc="20" dirty="0">
                <a:solidFill>
                  <a:srgbClr val="FFFFFF"/>
                </a:solidFill>
                <a:latin typeface="Arial"/>
                <a:cs typeface="Arial"/>
              </a:rPr>
              <a:t>re</a:t>
            </a:r>
            <a:r>
              <a:rPr sz="2769" spc="-79" dirty="0">
                <a:solidFill>
                  <a:srgbClr val="FFFFFF"/>
                </a:solidFill>
                <a:latin typeface="Arial"/>
                <a:cs typeface="Arial"/>
              </a:rPr>
              <a:t>f</a:t>
            </a:r>
            <a:r>
              <a:rPr sz="2769" spc="30" dirty="0">
                <a:solidFill>
                  <a:srgbClr val="FFFFFF"/>
                </a:solidFill>
                <a:latin typeface="Arial"/>
                <a:cs typeface="Arial"/>
              </a:rPr>
              <a:t>o</a:t>
            </a:r>
            <a:r>
              <a:rPr sz="2769" spc="79" dirty="0">
                <a:solidFill>
                  <a:srgbClr val="FFFFFF"/>
                </a:solidFill>
                <a:latin typeface="Arial"/>
                <a:cs typeface="Arial"/>
              </a:rPr>
              <a:t>r</a:t>
            </a:r>
            <a:r>
              <a:rPr sz="2769" spc="30" dirty="0">
                <a:solidFill>
                  <a:srgbClr val="FFFFFF"/>
                </a:solidFill>
                <a:latin typeface="Arial"/>
                <a:cs typeface="Arial"/>
              </a:rPr>
              <a:t>ms</a:t>
            </a:r>
            <a:r>
              <a:rPr sz="2769" spc="10" dirty="0">
                <a:solidFill>
                  <a:srgbClr val="FFFFFF"/>
                </a:solidFill>
                <a:latin typeface="Arial"/>
                <a:cs typeface="Arial"/>
              </a:rPr>
              <a:t> </a:t>
            </a:r>
            <a:r>
              <a:rPr sz="2769" spc="20" dirty="0">
                <a:solidFill>
                  <a:srgbClr val="FFFFFF"/>
                </a:solidFill>
                <a:latin typeface="Arial"/>
                <a:cs typeface="Arial"/>
              </a:rPr>
              <a:t>help?</a:t>
            </a:r>
            <a:r>
              <a:rPr sz="2769" spc="198" dirty="0">
                <a:solidFill>
                  <a:srgbClr val="FFFFFF"/>
                </a:solidFill>
                <a:latin typeface="Arial"/>
                <a:cs typeface="Arial"/>
              </a:rPr>
              <a:t> </a:t>
            </a:r>
            <a:r>
              <a:rPr sz="2769" spc="20" dirty="0">
                <a:solidFill>
                  <a:srgbClr val="FFFFFF"/>
                </a:solidFill>
                <a:latin typeface="Arial"/>
                <a:cs typeface="Arial"/>
              </a:rPr>
              <a:t>Insights</a:t>
            </a:r>
            <a:r>
              <a:rPr sz="2769" spc="10" dirty="0">
                <a:solidFill>
                  <a:srgbClr val="FFFFFF"/>
                </a:solidFill>
                <a:latin typeface="Arial"/>
                <a:cs typeface="Arial"/>
              </a:rPr>
              <a:t> </a:t>
            </a:r>
            <a:r>
              <a:rPr sz="2769" spc="20" dirty="0">
                <a:solidFill>
                  <a:srgbClr val="FFFFFF"/>
                </a:solidFill>
                <a:latin typeface="Arial"/>
                <a:cs typeface="Arial"/>
              </a:rPr>
              <a:t>from</a:t>
            </a:r>
            <a:r>
              <a:rPr sz="2769" spc="10" dirty="0">
                <a:solidFill>
                  <a:srgbClr val="FFFFFF"/>
                </a:solidFill>
                <a:latin typeface="Arial"/>
                <a:cs typeface="Arial"/>
              </a:rPr>
              <a:t> </a:t>
            </a:r>
            <a:r>
              <a:rPr sz="2769" spc="20" dirty="0">
                <a:solidFill>
                  <a:srgbClr val="FFFFFF"/>
                </a:solidFill>
                <a:latin typeface="Arial"/>
                <a:cs typeface="Arial"/>
              </a:rPr>
              <a:t>economics</a:t>
            </a:r>
            <a:endParaRPr sz="2769">
              <a:latin typeface="Arial"/>
              <a:cs typeface="Arial"/>
            </a:endParaRPr>
          </a:p>
        </p:txBody>
      </p:sp>
      <p:sp>
        <p:nvSpPr>
          <p:cNvPr id="3" name="object 3"/>
          <p:cNvSpPr/>
          <p:nvPr/>
        </p:nvSpPr>
        <p:spPr>
          <a:xfrm>
            <a:off x="1004961" y="2511936"/>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4" name="object 4"/>
          <p:cNvSpPr/>
          <p:nvPr/>
        </p:nvSpPr>
        <p:spPr>
          <a:xfrm>
            <a:off x="1004961" y="3568070"/>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5" name="object 5"/>
          <p:cNvSpPr/>
          <p:nvPr/>
        </p:nvSpPr>
        <p:spPr>
          <a:xfrm>
            <a:off x="1565482" y="4531530"/>
            <a:ext cx="130878" cy="130878"/>
          </a:xfrm>
          <a:custGeom>
            <a:avLst/>
            <a:gdLst/>
            <a:ahLst/>
            <a:cxnLst/>
            <a:rect l="l" t="t" r="r" b="b"/>
            <a:pathLst>
              <a:path w="66166" h="66166">
                <a:moveTo>
                  <a:pt x="0" y="66166"/>
                </a:moveTo>
                <a:lnTo>
                  <a:pt x="66167" y="66166"/>
                </a:lnTo>
                <a:lnTo>
                  <a:pt x="66167" y="0"/>
                </a:lnTo>
                <a:lnTo>
                  <a:pt x="0" y="0"/>
                </a:lnTo>
                <a:lnTo>
                  <a:pt x="0" y="66166"/>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6" name="object 6"/>
          <p:cNvSpPr/>
          <p:nvPr/>
        </p:nvSpPr>
        <p:spPr>
          <a:xfrm>
            <a:off x="1565482" y="5132171"/>
            <a:ext cx="130878" cy="130880"/>
          </a:xfrm>
          <a:custGeom>
            <a:avLst/>
            <a:gdLst/>
            <a:ahLst/>
            <a:cxnLst/>
            <a:rect l="l" t="t" r="r" b="b"/>
            <a:pathLst>
              <a:path w="66166" h="66167">
                <a:moveTo>
                  <a:pt x="0" y="66167"/>
                </a:moveTo>
                <a:lnTo>
                  <a:pt x="66167" y="66167"/>
                </a:lnTo>
                <a:lnTo>
                  <a:pt x="66167" y="0"/>
                </a:lnTo>
                <a:lnTo>
                  <a:pt x="0" y="0"/>
                </a:lnTo>
                <a:lnTo>
                  <a:pt x="0" y="66167"/>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7" name="object 7"/>
          <p:cNvSpPr txBox="1"/>
          <p:nvPr/>
        </p:nvSpPr>
        <p:spPr>
          <a:xfrm>
            <a:off x="712076" y="1738214"/>
            <a:ext cx="7717134" cy="4209003"/>
          </a:xfrm>
          <a:prstGeom prst="rect">
            <a:avLst/>
          </a:prstGeom>
        </p:spPr>
        <p:txBody>
          <a:bodyPr vert="horz" wrap="square" lIns="0" tIns="0" rIns="0" bIns="0" rtlCol="0">
            <a:noAutofit/>
          </a:bodyPr>
          <a:lstStyle/>
          <a:p>
            <a:pPr marL="25121" defTabSz="1808683"/>
            <a:r>
              <a:rPr sz="2176" b="1" spc="-10" dirty="0">
                <a:solidFill>
                  <a:prstClr val="black"/>
                </a:solidFill>
                <a:latin typeface="Arial"/>
                <a:cs typeface="Arial"/>
              </a:rPr>
              <a:t>II. </a:t>
            </a:r>
            <a:r>
              <a:rPr sz="2176" b="1" spc="-20" dirty="0">
                <a:solidFill>
                  <a:prstClr val="black"/>
                </a:solidFill>
                <a:latin typeface="Arial"/>
                <a:cs typeface="Arial"/>
              </a:rPr>
              <a:t>G</a:t>
            </a:r>
            <a:r>
              <a:rPr sz="2176" b="1" spc="-69" dirty="0">
                <a:solidFill>
                  <a:prstClr val="black"/>
                </a:solidFill>
                <a:latin typeface="Arial"/>
                <a:cs typeface="Arial"/>
              </a:rPr>
              <a:t>o</a:t>
            </a:r>
            <a:r>
              <a:rPr sz="2176" b="1" spc="-20" dirty="0">
                <a:solidFill>
                  <a:prstClr val="black"/>
                </a:solidFill>
                <a:latin typeface="Arial"/>
                <a:cs typeface="Arial"/>
              </a:rPr>
              <a:t>vernments</a:t>
            </a:r>
            <a:r>
              <a:rPr sz="2176" b="1" spc="-10" dirty="0">
                <a:solidFill>
                  <a:prstClr val="black"/>
                </a:solidFill>
                <a:latin typeface="Arial"/>
                <a:cs typeface="Arial"/>
              </a:rPr>
              <a:t> </a:t>
            </a:r>
            <a:r>
              <a:rPr sz="2176" b="1" spc="-69" dirty="0">
                <a:solidFill>
                  <a:prstClr val="black"/>
                </a:solidFill>
                <a:latin typeface="Arial"/>
                <a:cs typeface="Arial"/>
              </a:rPr>
              <a:t>m</a:t>
            </a:r>
            <a:r>
              <a:rPr sz="2176" b="1" spc="-20" dirty="0">
                <a:solidFill>
                  <a:prstClr val="black"/>
                </a:solidFill>
                <a:latin typeface="Arial"/>
                <a:cs typeface="Arial"/>
              </a:rPr>
              <a:t>ust</a:t>
            </a:r>
            <a:r>
              <a:rPr sz="2176" b="1" spc="-10" dirty="0">
                <a:solidFill>
                  <a:prstClr val="black"/>
                </a:solidFill>
                <a:latin typeface="Arial"/>
                <a:cs typeface="Arial"/>
              </a:rPr>
              <a:t> </a:t>
            </a:r>
            <a:r>
              <a:rPr sz="2176" b="1" spc="-20" dirty="0">
                <a:solidFill>
                  <a:prstClr val="black"/>
                </a:solidFill>
                <a:latin typeface="Arial"/>
                <a:cs typeface="Arial"/>
              </a:rPr>
              <a:t>be</a:t>
            </a:r>
            <a:r>
              <a:rPr sz="2176" b="1" spc="-10" dirty="0">
                <a:solidFill>
                  <a:prstClr val="black"/>
                </a:solidFill>
                <a:latin typeface="Arial"/>
                <a:cs typeface="Arial"/>
              </a:rPr>
              <a:t> </a:t>
            </a:r>
            <a:r>
              <a:rPr sz="2176" b="1" spc="-20" dirty="0">
                <a:solidFill>
                  <a:prstClr val="black"/>
                </a:solidFill>
                <a:latin typeface="Arial"/>
                <a:cs typeface="Arial"/>
              </a:rPr>
              <a:t>transparent</a:t>
            </a:r>
            <a:endParaRPr sz="2176">
              <a:solidFill>
                <a:prstClr val="black"/>
              </a:solidFill>
              <a:latin typeface="Arial"/>
              <a:cs typeface="Arial"/>
            </a:endParaRPr>
          </a:p>
          <a:p>
            <a:pPr defTabSz="1808683">
              <a:lnSpc>
                <a:spcPts val="2176"/>
              </a:lnSpc>
              <a:spcBef>
                <a:spcPts val="190"/>
              </a:spcBef>
            </a:pPr>
            <a:endParaRPr sz="2176">
              <a:solidFill>
                <a:prstClr val="black"/>
              </a:solidFill>
            </a:endParaRPr>
          </a:p>
          <a:p>
            <a:pPr marL="572750" marR="135651" defTabSz="1808683">
              <a:lnSpc>
                <a:spcPct val="102600"/>
              </a:lnSpc>
            </a:pPr>
            <a:r>
              <a:rPr sz="2176" spc="-10" dirty="0">
                <a:solidFill>
                  <a:prstClr val="black"/>
                </a:solidFill>
                <a:latin typeface="Arial"/>
                <a:cs typeface="Arial"/>
              </a:rPr>
              <a:t>All projects </a:t>
            </a:r>
            <a:r>
              <a:rPr sz="2176" spc="-20" dirty="0">
                <a:solidFill>
                  <a:prstClr val="black"/>
                </a:solidFill>
                <a:latin typeface="Arial"/>
                <a:cs typeface="Arial"/>
              </a:rPr>
              <a:t>should</a:t>
            </a:r>
            <a:r>
              <a:rPr sz="2176" spc="-10" dirty="0">
                <a:solidFill>
                  <a:prstClr val="black"/>
                </a:solidFill>
                <a:latin typeface="Arial"/>
                <a:cs typeface="Arial"/>
              </a:rPr>
              <a:t> </a:t>
            </a:r>
            <a:r>
              <a:rPr sz="2176" spc="-20" dirty="0">
                <a:solidFill>
                  <a:prstClr val="black"/>
                </a:solidFill>
                <a:latin typeface="Arial"/>
                <a:cs typeface="Arial"/>
              </a:rPr>
              <a:t>be</a:t>
            </a:r>
            <a:r>
              <a:rPr sz="2176" spc="-10" dirty="0">
                <a:solidFill>
                  <a:prstClr val="black"/>
                </a:solidFill>
                <a:latin typeface="Arial"/>
                <a:cs typeface="Arial"/>
              </a:rPr>
              <a:t> </a:t>
            </a:r>
            <a:r>
              <a:rPr sz="2176" spc="-20" dirty="0">
                <a:solidFill>
                  <a:prstClr val="black"/>
                </a:solidFill>
                <a:latin typeface="Arial"/>
                <a:cs typeface="Arial"/>
              </a:rPr>
              <a:t>suppo</a:t>
            </a:r>
            <a:r>
              <a:rPr sz="2176" spc="69" dirty="0">
                <a:solidFill>
                  <a:prstClr val="black"/>
                </a:solidFill>
                <a:latin typeface="Arial"/>
                <a:cs typeface="Arial"/>
              </a:rPr>
              <a:t>r</a:t>
            </a:r>
            <a:r>
              <a:rPr sz="2176" spc="-10" dirty="0">
                <a:solidFill>
                  <a:prstClr val="black"/>
                </a:solidFill>
                <a:latin typeface="Arial"/>
                <a:cs typeface="Arial"/>
              </a:rPr>
              <a:t>ted </a:t>
            </a:r>
            <a:r>
              <a:rPr sz="2176" spc="-69" dirty="0">
                <a:solidFill>
                  <a:prstClr val="black"/>
                </a:solidFill>
                <a:latin typeface="Arial"/>
                <a:cs typeface="Arial"/>
              </a:rPr>
              <a:t>b</a:t>
            </a:r>
            <a:r>
              <a:rPr sz="2176" spc="-20" dirty="0">
                <a:solidFill>
                  <a:prstClr val="black"/>
                </a:solidFill>
                <a:latin typeface="Arial"/>
                <a:cs typeface="Arial"/>
              </a:rPr>
              <a:t>y</a:t>
            </a:r>
            <a:r>
              <a:rPr sz="2176" spc="-10" dirty="0">
                <a:solidFill>
                  <a:prstClr val="black"/>
                </a:solidFill>
                <a:latin typeface="Arial"/>
                <a:cs typeface="Arial"/>
              </a:rPr>
              <a:t> </a:t>
            </a:r>
            <a:r>
              <a:rPr sz="2176" spc="-20" dirty="0">
                <a:solidFill>
                  <a:prstClr val="black"/>
                </a:solidFill>
                <a:latin typeface="Arial"/>
                <a:cs typeface="Arial"/>
              </a:rPr>
              <a:t>pu</a:t>
            </a:r>
            <a:r>
              <a:rPr sz="2176" spc="-69" dirty="0">
                <a:solidFill>
                  <a:prstClr val="black"/>
                </a:solidFill>
                <a:latin typeface="Arial"/>
                <a:cs typeface="Arial"/>
              </a:rPr>
              <a:t>b</a:t>
            </a:r>
            <a:r>
              <a:rPr sz="2176" spc="-10" dirty="0">
                <a:solidFill>
                  <a:prstClr val="black"/>
                </a:solidFill>
                <a:latin typeface="Arial"/>
                <a:cs typeface="Arial"/>
              </a:rPr>
              <a:t>lished cost-benefit analysis </a:t>
            </a:r>
            <a:r>
              <a:rPr sz="2176" spc="-20" dirty="0">
                <a:solidFill>
                  <a:prstClr val="black"/>
                </a:solidFill>
                <a:latin typeface="Arial"/>
                <a:cs typeface="Arial"/>
              </a:rPr>
              <a:t>per</a:t>
            </a:r>
            <a:r>
              <a:rPr sz="2176" spc="-79" dirty="0">
                <a:solidFill>
                  <a:prstClr val="black"/>
                </a:solidFill>
                <a:latin typeface="Arial"/>
                <a:cs typeface="Arial"/>
              </a:rPr>
              <a:t>f</a:t>
            </a:r>
            <a:r>
              <a:rPr sz="2176" spc="-20" dirty="0">
                <a:solidFill>
                  <a:prstClr val="black"/>
                </a:solidFill>
                <a:latin typeface="Arial"/>
                <a:cs typeface="Arial"/>
              </a:rPr>
              <a:t>o</a:t>
            </a:r>
            <a:r>
              <a:rPr sz="2176" spc="40" dirty="0">
                <a:solidFill>
                  <a:prstClr val="black"/>
                </a:solidFill>
                <a:latin typeface="Arial"/>
                <a:cs typeface="Arial"/>
              </a:rPr>
              <a:t>r</a:t>
            </a:r>
            <a:r>
              <a:rPr sz="2176" spc="-20" dirty="0">
                <a:solidFill>
                  <a:prstClr val="black"/>
                </a:solidFill>
                <a:latin typeface="Arial"/>
                <a:cs typeface="Arial"/>
              </a:rPr>
              <a:t>med</a:t>
            </a:r>
            <a:r>
              <a:rPr sz="2176" spc="-10" dirty="0">
                <a:solidFill>
                  <a:prstClr val="black"/>
                </a:solidFill>
                <a:latin typeface="Arial"/>
                <a:cs typeface="Arial"/>
              </a:rPr>
              <a:t> </a:t>
            </a:r>
            <a:r>
              <a:rPr sz="2176" spc="-20" dirty="0">
                <a:solidFill>
                  <a:prstClr val="black"/>
                </a:solidFill>
                <a:latin typeface="Arial"/>
                <a:cs typeface="Arial"/>
              </a:rPr>
              <a:t>according</a:t>
            </a:r>
            <a:r>
              <a:rPr sz="2176" spc="-10" dirty="0">
                <a:solidFill>
                  <a:prstClr val="black"/>
                </a:solidFill>
                <a:latin typeface="Arial"/>
                <a:cs typeface="Arial"/>
              </a:rPr>
              <a:t> to </a:t>
            </a:r>
            <a:r>
              <a:rPr sz="2176" spc="-20" dirty="0">
                <a:solidFill>
                  <a:prstClr val="black"/>
                </a:solidFill>
                <a:latin typeface="Arial"/>
                <a:cs typeface="Arial"/>
              </a:rPr>
              <a:t>gene</a:t>
            </a:r>
            <a:r>
              <a:rPr sz="2176" spc="-40" dirty="0">
                <a:solidFill>
                  <a:prstClr val="black"/>
                </a:solidFill>
                <a:latin typeface="Arial"/>
                <a:cs typeface="Arial"/>
              </a:rPr>
              <a:t>r</a:t>
            </a:r>
            <a:r>
              <a:rPr sz="2176" spc="-10" dirty="0">
                <a:solidFill>
                  <a:prstClr val="black"/>
                </a:solidFill>
                <a:latin typeface="Arial"/>
                <a:cs typeface="Arial"/>
              </a:rPr>
              <a:t>ally </a:t>
            </a:r>
            <a:r>
              <a:rPr sz="2176" spc="-20" dirty="0">
                <a:solidFill>
                  <a:prstClr val="black"/>
                </a:solidFill>
                <a:latin typeface="Arial"/>
                <a:cs typeface="Arial"/>
              </a:rPr>
              <a:t>accepted</a:t>
            </a:r>
            <a:r>
              <a:rPr sz="2176" spc="-10" dirty="0">
                <a:solidFill>
                  <a:prstClr val="black"/>
                </a:solidFill>
                <a:latin typeface="Arial"/>
                <a:cs typeface="Arial"/>
              </a:rPr>
              <a:t> p</a:t>
            </a:r>
            <a:r>
              <a:rPr sz="2176" spc="20" dirty="0">
                <a:solidFill>
                  <a:prstClr val="black"/>
                </a:solidFill>
                <a:latin typeface="Arial"/>
                <a:cs typeface="Arial"/>
              </a:rPr>
              <a:t>r</a:t>
            </a:r>
            <a:r>
              <a:rPr sz="2176" spc="-10" dirty="0">
                <a:solidFill>
                  <a:prstClr val="black"/>
                </a:solidFill>
                <a:latin typeface="Arial"/>
                <a:cs typeface="Arial"/>
              </a:rPr>
              <a:t>inciples </a:t>
            </a:r>
            <a:r>
              <a:rPr sz="2176" spc="-20" dirty="0">
                <a:solidFill>
                  <a:prstClr val="black"/>
                </a:solidFill>
                <a:latin typeface="Arial"/>
                <a:cs typeface="Arial"/>
              </a:rPr>
              <a:t>–</a:t>
            </a:r>
            <a:r>
              <a:rPr sz="2176" spc="-10" dirty="0">
                <a:solidFill>
                  <a:prstClr val="black"/>
                </a:solidFill>
                <a:latin typeface="Arial"/>
                <a:cs typeface="Arial"/>
              </a:rPr>
              <a:t> </a:t>
            </a:r>
            <a:r>
              <a:rPr sz="2176" spc="-20" dirty="0">
                <a:solidFill>
                  <a:prstClr val="black"/>
                </a:solidFill>
                <a:latin typeface="Arial"/>
                <a:cs typeface="Arial"/>
              </a:rPr>
              <a:t>w</a:t>
            </a:r>
            <a:r>
              <a:rPr sz="2176" spc="-89" dirty="0">
                <a:solidFill>
                  <a:prstClr val="black"/>
                </a:solidFill>
                <a:latin typeface="Arial"/>
                <a:cs typeface="Arial"/>
              </a:rPr>
              <a:t>h</a:t>
            </a:r>
            <a:r>
              <a:rPr sz="2176" spc="-20" dirty="0">
                <a:solidFill>
                  <a:prstClr val="black"/>
                </a:solidFill>
                <a:latin typeface="Arial"/>
                <a:cs typeface="Arial"/>
              </a:rPr>
              <a:t>y</a:t>
            </a:r>
            <a:r>
              <a:rPr sz="2176" spc="-10" dirty="0">
                <a:solidFill>
                  <a:prstClr val="black"/>
                </a:solidFill>
                <a:latin typeface="Arial"/>
                <a:cs typeface="Arial"/>
              </a:rPr>
              <a:t> is this not </a:t>
            </a:r>
            <a:r>
              <a:rPr sz="2176" spc="-20" dirty="0">
                <a:solidFill>
                  <a:prstClr val="black"/>
                </a:solidFill>
                <a:latin typeface="Arial"/>
                <a:cs typeface="Arial"/>
              </a:rPr>
              <a:t>done?</a:t>
            </a:r>
            <a:endParaRPr sz="2176">
              <a:solidFill>
                <a:prstClr val="black"/>
              </a:solidFill>
              <a:latin typeface="Arial"/>
              <a:cs typeface="Arial"/>
            </a:endParaRPr>
          </a:p>
          <a:p>
            <a:pPr marL="572750" marR="25121" defTabSz="1808683">
              <a:lnSpc>
                <a:spcPts val="2374"/>
              </a:lnSpc>
              <a:spcBef>
                <a:spcPts val="623"/>
              </a:spcBef>
            </a:pPr>
            <a:r>
              <a:rPr sz="2176" spc="-20" dirty="0">
                <a:solidFill>
                  <a:prstClr val="black"/>
                </a:solidFill>
                <a:latin typeface="Arial"/>
                <a:cs typeface="Arial"/>
              </a:rPr>
              <a:t>Long</a:t>
            </a:r>
            <a:r>
              <a:rPr sz="2176" spc="-10" dirty="0">
                <a:solidFill>
                  <a:prstClr val="black"/>
                </a:solidFill>
                <a:latin typeface="Arial"/>
                <a:cs typeface="Arial"/>
              </a:rPr>
              <a:t> te</a:t>
            </a:r>
            <a:r>
              <a:rPr sz="2176" spc="40" dirty="0">
                <a:solidFill>
                  <a:prstClr val="black"/>
                </a:solidFill>
                <a:latin typeface="Arial"/>
                <a:cs typeface="Arial"/>
              </a:rPr>
              <a:t>r</a:t>
            </a:r>
            <a:r>
              <a:rPr sz="2176" spc="-20" dirty="0">
                <a:solidFill>
                  <a:prstClr val="black"/>
                </a:solidFill>
                <a:latin typeface="Arial"/>
                <a:cs typeface="Arial"/>
              </a:rPr>
              <a:t>m</a:t>
            </a:r>
            <a:r>
              <a:rPr sz="2176" spc="-10" dirty="0">
                <a:solidFill>
                  <a:prstClr val="black"/>
                </a:solidFill>
                <a:latin typeface="Arial"/>
                <a:cs typeface="Arial"/>
              </a:rPr>
              <a:t> </a:t>
            </a:r>
            <a:r>
              <a:rPr sz="2176" spc="-20" dirty="0">
                <a:solidFill>
                  <a:prstClr val="black"/>
                </a:solidFill>
                <a:latin typeface="Arial"/>
                <a:cs typeface="Arial"/>
              </a:rPr>
              <a:t>g</a:t>
            </a:r>
            <a:r>
              <a:rPr sz="2176" spc="-59" dirty="0">
                <a:solidFill>
                  <a:prstClr val="black"/>
                </a:solidFill>
                <a:latin typeface="Arial"/>
                <a:cs typeface="Arial"/>
              </a:rPr>
              <a:t>o</a:t>
            </a:r>
            <a:r>
              <a:rPr sz="2176" spc="-79" dirty="0">
                <a:solidFill>
                  <a:prstClr val="black"/>
                </a:solidFill>
                <a:latin typeface="Arial"/>
                <a:cs typeface="Arial"/>
              </a:rPr>
              <a:t>v</a:t>
            </a:r>
            <a:r>
              <a:rPr sz="2176" spc="-20" dirty="0">
                <a:solidFill>
                  <a:prstClr val="black"/>
                </a:solidFill>
                <a:latin typeface="Arial"/>
                <a:cs typeface="Arial"/>
              </a:rPr>
              <a:t>e</a:t>
            </a:r>
            <a:r>
              <a:rPr sz="2176" spc="40" dirty="0">
                <a:solidFill>
                  <a:prstClr val="black"/>
                </a:solidFill>
                <a:latin typeface="Arial"/>
                <a:cs typeface="Arial"/>
              </a:rPr>
              <a:t>r</a:t>
            </a:r>
            <a:r>
              <a:rPr sz="2176" spc="-20" dirty="0">
                <a:solidFill>
                  <a:prstClr val="black"/>
                </a:solidFill>
                <a:latin typeface="Arial"/>
                <a:cs typeface="Arial"/>
              </a:rPr>
              <a:t>nment</a:t>
            </a:r>
            <a:r>
              <a:rPr sz="2176" spc="-10" dirty="0">
                <a:solidFill>
                  <a:prstClr val="black"/>
                </a:solidFill>
                <a:latin typeface="Arial"/>
                <a:cs typeface="Arial"/>
              </a:rPr>
              <a:t> policies </a:t>
            </a:r>
            <a:r>
              <a:rPr sz="2176" spc="-20" dirty="0">
                <a:solidFill>
                  <a:prstClr val="black"/>
                </a:solidFill>
                <a:latin typeface="Arial"/>
                <a:cs typeface="Arial"/>
              </a:rPr>
              <a:t>can</a:t>
            </a:r>
            <a:r>
              <a:rPr sz="2176" spc="-10" dirty="0">
                <a:solidFill>
                  <a:prstClr val="black"/>
                </a:solidFill>
                <a:latin typeface="Arial"/>
                <a:cs typeface="Arial"/>
              </a:rPr>
              <a:t> </a:t>
            </a:r>
            <a:r>
              <a:rPr sz="2176" spc="-20" dirty="0">
                <a:solidFill>
                  <a:prstClr val="black"/>
                </a:solidFill>
                <a:latin typeface="Arial"/>
                <a:cs typeface="Arial"/>
              </a:rPr>
              <a:t>h</a:t>
            </a:r>
            <a:r>
              <a:rPr sz="2176" spc="-69" dirty="0">
                <a:solidFill>
                  <a:prstClr val="black"/>
                </a:solidFill>
                <a:latin typeface="Arial"/>
                <a:cs typeface="Arial"/>
              </a:rPr>
              <a:t>a</a:t>
            </a:r>
            <a:r>
              <a:rPr sz="2176" spc="-79" dirty="0">
                <a:solidFill>
                  <a:prstClr val="black"/>
                </a:solidFill>
                <a:latin typeface="Arial"/>
                <a:cs typeface="Arial"/>
              </a:rPr>
              <a:t>v</a:t>
            </a:r>
            <a:r>
              <a:rPr sz="2176" spc="-20" dirty="0">
                <a:solidFill>
                  <a:prstClr val="black"/>
                </a:solidFill>
                <a:latin typeface="Arial"/>
                <a:cs typeface="Arial"/>
              </a:rPr>
              <a:t>e</a:t>
            </a:r>
            <a:r>
              <a:rPr sz="2176" spc="-10" dirty="0">
                <a:solidFill>
                  <a:prstClr val="black"/>
                </a:solidFill>
                <a:latin typeface="Arial"/>
                <a:cs typeface="Arial"/>
              </a:rPr>
              <a:t> large implications </a:t>
            </a:r>
            <a:r>
              <a:rPr sz="2176" spc="-79" dirty="0">
                <a:solidFill>
                  <a:prstClr val="black"/>
                </a:solidFill>
                <a:latin typeface="Arial"/>
                <a:cs typeface="Arial"/>
              </a:rPr>
              <a:t>f</a:t>
            </a:r>
            <a:r>
              <a:rPr sz="2176" spc="-10" dirty="0">
                <a:solidFill>
                  <a:prstClr val="black"/>
                </a:solidFill>
                <a:latin typeface="Arial"/>
                <a:cs typeface="Arial"/>
              </a:rPr>
              <a:t>or </a:t>
            </a:r>
            <a:r>
              <a:rPr sz="2176" spc="-20" dirty="0">
                <a:solidFill>
                  <a:prstClr val="black"/>
                </a:solidFill>
                <a:latin typeface="Arial"/>
                <a:cs typeface="Arial"/>
              </a:rPr>
              <a:t>gene</a:t>
            </a:r>
            <a:r>
              <a:rPr sz="2176" spc="-40" dirty="0">
                <a:solidFill>
                  <a:prstClr val="black"/>
                </a:solidFill>
                <a:latin typeface="Arial"/>
                <a:cs typeface="Arial"/>
              </a:rPr>
              <a:t>r</a:t>
            </a:r>
            <a:r>
              <a:rPr sz="2176" spc="-10" dirty="0">
                <a:solidFill>
                  <a:prstClr val="black"/>
                </a:solidFill>
                <a:latin typeface="Arial"/>
                <a:cs typeface="Arial"/>
              </a:rPr>
              <a:t>ational equity </a:t>
            </a:r>
            <a:r>
              <a:rPr sz="2176" spc="-20" dirty="0">
                <a:solidFill>
                  <a:prstClr val="black"/>
                </a:solidFill>
                <a:latin typeface="Arial"/>
                <a:cs typeface="Arial"/>
              </a:rPr>
              <a:t>(pension</a:t>
            </a:r>
            <a:r>
              <a:rPr sz="2176" spc="-59" dirty="0">
                <a:solidFill>
                  <a:prstClr val="black"/>
                </a:solidFill>
                <a:latin typeface="Arial"/>
                <a:cs typeface="Arial"/>
              </a:rPr>
              <a:t>s</a:t>
            </a:r>
            <a:r>
              <a:rPr sz="2176" spc="-10" dirty="0">
                <a:solidFill>
                  <a:prstClr val="black"/>
                </a:solidFill>
                <a:latin typeface="Arial"/>
                <a:cs typeface="Arial"/>
              </a:rPr>
              <a:t>, deficit</a:t>
            </a:r>
            <a:r>
              <a:rPr sz="2176" spc="-59" dirty="0">
                <a:solidFill>
                  <a:prstClr val="black"/>
                </a:solidFill>
                <a:latin typeface="Arial"/>
                <a:cs typeface="Arial"/>
              </a:rPr>
              <a:t>s</a:t>
            </a:r>
            <a:r>
              <a:rPr sz="2176" spc="-10" dirty="0">
                <a:solidFill>
                  <a:prstClr val="black"/>
                </a:solidFill>
                <a:latin typeface="Arial"/>
                <a:cs typeface="Arial"/>
              </a:rPr>
              <a:t>, </a:t>
            </a:r>
            <a:r>
              <a:rPr sz="2176" spc="-20" dirty="0">
                <a:solidFill>
                  <a:prstClr val="black"/>
                </a:solidFill>
                <a:latin typeface="Arial"/>
                <a:cs typeface="Arial"/>
              </a:rPr>
              <a:t>e</a:t>
            </a:r>
            <a:r>
              <a:rPr sz="2176" spc="-69" dirty="0">
                <a:solidFill>
                  <a:prstClr val="black"/>
                </a:solidFill>
                <a:latin typeface="Arial"/>
                <a:cs typeface="Arial"/>
              </a:rPr>
              <a:t>n</a:t>
            </a:r>
            <a:r>
              <a:rPr sz="2176" spc="-10" dirty="0">
                <a:solidFill>
                  <a:prstClr val="black"/>
                </a:solidFill>
                <a:latin typeface="Arial"/>
                <a:cs typeface="Arial"/>
              </a:rPr>
              <a:t>vironmental polic</a:t>
            </a:r>
            <a:r>
              <a:rPr sz="2176" spc="-237" dirty="0">
                <a:solidFill>
                  <a:prstClr val="black"/>
                </a:solidFill>
                <a:latin typeface="Arial"/>
                <a:cs typeface="Arial"/>
              </a:rPr>
              <a:t>y</a:t>
            </a:r>
            <a:r>
              <a:rPr sz="2176" spc="-10" dirty="0">
                <a:solidFill>
                  <a:prstClr val="black"/>
                </a:solidFill>
                <a:latin typeface="Arial"/>
                <a:cs typeface="Arial"/>
              </a:rPr>
              <a:t>, capital)</a:t>
            </a:r>
            <a:endParaRPr sz="2176">
              <a:solidFill>
                <a:prstClr val="black"/>
              </a:solidFill>
              <a:latin typeface="Arial"/>
              <a:cs typeface="Arial"/>
            </a:endParaRPr>
          </a:p>
          <a:p>
            <a:pPr marL="1120379" marR="813907" defTabSz="1808683">
              <a:lnSpc>
                <a:spcPts val="2374"/>
              </a:lnSpc>
              <a:spcBef>
                <a:spcPts val="386"/>
              </a:spcBef>
            </a:pPr>
            <a:r>
              <a:rPr sz="1978" spc="-10" dirty="0">
                <a:solidFill>
                  <a:prstClr val="black"/>
                </a:solidFill>
                <a:latin typeface="Arial"/>
                <a:cs typeface="Arial"/>
              </a:rPr>
              <a:t>All </a:t>
            </a:r>
            <a:r>
              <a:rPr sz="1978" spc="-20" dirty="0">
                <a:solidFill>
                  <a:prstClr val="black"/>
                </a:solidFill>
                <a:latin typeface="Arial"/>
                <a:cs typeface="Arial"/>
              </a:rPr>
              <a:t>such</a:t>
            </a:r>
            <a:r>
              <a:rPr sz="1978" spc="-10" dirty="0">
                <a:solidFill>
                  <a:prstClr val="black"/>
                </a:solidFill>
                <a:latin typeface="Arial"/>
                <a:cs typeface="Arial"/>
              </a:rPr>
              <a:t> </a:t>
            </a:r>
            <a:r>
              <a:rPr sz="1978" spc="-59" dirty="0">
                <a:solidFill>
                  <a:prstClr val="black"/>
                </a:solidFill>
                <a:latin typeface="Arial"/>
                <a:cs typeface="Arial"/>
              </a:rPr>
              <a:t>b</a:t>
            </a:r>
            <a:r>
              <a:rPr sz="1978" spc="-10" dirty="0">
                <a:solidFill>
                  <a:prstClr val="black"/>
                </a:solidFill>
                <a:latin typeface="Arial"/>
                <a:cs typeface="Arial"/>
              </a:rPr>
              <a:t>udgets should include </a:t>
            </a:r>
            <a:r>
              <a:rPr sz="1978" spc="-79" dirty="0">
                <a:solidFill>
                  <a:prstClr val="black"/>
                </a:solidFill>
                <a:latin typeface="Arial"/>
                <a:cs typeface="Arial"/>
              </a:rPr>
              <a:t>e</a:t>
            </a:r>
            <a:r>
              <a:rPr sz="1978" spc="-10" dirty="0">
                <a:solidFill>
                  <a:prstClr val="black"/>
                </a:solidFill>
                <a:latin typeface="Arial"/>
                <a:cs typeface="Arial"/>
              </a:rPr>
              <a:t>xplicit </a:t>
            </a:r>
            <a:r>
              <a:rPr sz="1978" spc="-20" dirty="0">
                <a:solidFill>
                  <a:prstClr val="black"/>
                </a:solidFill>
                <a:latin typeface="Arial"/>
                <a:cs typeface="Arial"/>
              </a:rPr>
              <a:t>gene</a:t>
            </a:r>
            <a:r>
              <a:rPr sz="1978" spc="-30" dirty="0">
                <a:solidFill>
                  <a:prstClr val="black"/>
                </a:solidFill>
                <a:latin typeface="Arial"/>
                <a:cs typeface="Arial"/>
              </a:rPr>
              <a:t>r</a:t>
            </a:r>
            <a:r>
              <a:rPr sz="1978" spc="-10" dirty="0">
                <a:solidFill>
                  <a:prstClr val="black"/>
                </a:solidFill>
                <a:latin typeface="Arial"/>
                <a:cs typeface="Arial"/>
              </a:rPr>
              <a:t>ational accounting estimates </a:t>
            </a:r>
            <a:r>
              <a:rPr sz="1978" spc="-20" dirty="0">
                <a:solidFill>
                  <a:prstClr val="black"/>
                </a:solidFill>
                <a:latin typeface="Arial"/>
                <a:cs typeface="Arial"/>
              </a:rPr>
              <a:t>as</a:t>
            </a:r>
            <a:r>
              <a:rPr sz="1978" spc="-10" dirty="0">
                <a:solidFill>
                  <a:prstClr val="black"/>
                </a:solidFill>
                <a:latin typeface="Arial"/>
                <a:cs typeface="Arial"/>
              </a:rPr>
              <a:t> </a:t>
            </a:r>
            <a:r>
              <a:rPr sz="1978" spc="-20" dirty="0">
                <a:solidFill>
                  <a:prstClr val="black"/>
                </a:solidFill>
                <a:latin typeface="Arial"/>
                <a:cs typeface="Arial"/>
              </a:rPr>
              <a:t>a</a:t>
            </a:r>
            <a:r>
              <a:rPr sz="1978" spc="-10" dirty="0">
                <a:solidFill>
                  <a:prstClr val="black"/>
                </a:solidFill>
                <a:latin typeface="Arial"/>
                <a:cs typeface="Arial"/>
              </a:rPr>
              <a:t> matter of course Understanding the si</a:t>
            </a:r>
            <a:r>
              <a:rPr sz="1978" spc="-40" dirty="0">
                <a:solidFill>
                  <a:prstClr val="black"/>
                </a:solidFill>
                <a:latin typeface="Arial"/>
                <a:cs typeface="Arial"/>
              </a:rPr>
              <a:t>z</a:t>
            </a:r>
            <a:r>
              <a:rPr sz="1978" spc="-20" dirty="0">
                <a:solidFill>
                  <a:prstClr val="black"/>
                </a:solidFill>
                <a:latin typeface="Arial"/>
                <a:cs typeface="Arial"/>
              </a:rPr>
              <a:t>e</a:t>
            </a:r>
            <a:r>
              <a:rPr sz="1978" spc="-10" dirty="0">
                <a:solidFill>
                  <a:prstClr val="black"/>
                </a:solidFill>
                <a:latin typeface="Arial"/>
                <a:cs typeface="Arial"/>
              </a:rPr>
              <a:t> </a:t>
            </a:r>
            <a:r>
              <a:rPr sz="1978" spc="-20" dirty="0">
                <a:solidFill>
                  <a:prstClr val="black"/>
                </a:solidFill>
                <a:latin typeface="Arial"/>
                <a:cs typeface="Arial"/>
              </a:rPr>
              <a:t>and</a:t>
            </a:r>
            <a:r>
              <a:rPr sz="1978" spc="-10" dirty="0">
                <a:solidFill>
                  <a:prstClr val="black"/>
                </a:solidFill>
                <a:latin typeface="Arial"/>
                <a:cs typeface="Arial"/>
              </a:rPr>
              <a:t> direction of </a:t>
            </a:r>
            <a:r>
              <a:rPr sz="1978" spc="-20" dirty="0">
                <a:solidFill>
                  <a:prstClr val="black"/>
                </a:solidFill>
                <a:latin typeface="Arial"/>
                <a:cs typeface="Arial"/>
              </a:rPr>
              <a:t>gene</a:t>
            </a:r>
            <a:r>
              <a:rPr sz="1978" spc="-30" dirty="0">
                <a:solidFill>
                  <a:prstClr val="black"/>
                </a:solidFill>
                <a:latin typeface="Arial"/>
                <a:cs typeface="Arial"/>
              </a:rPr>
              <a:t>r</a:t>
            </a:r>
            <a:r>
              <a:rPr sz="1978" spc="-10" dirty="0">
                <a:solidFill>
                  <a:prstClr val="black"/>
                </a:solidFill>
                <a:latin typeface="Arial"/>
                <a:cs typeface="Arial"/>
              </a:rPr>
              <a:t>ational t</a:t>
            </a:r>
            <a:r>
              <a:rPr sz="1978" spc="-30" dirty="0">
                <a:solidFill>
                  <a:prstClr val="black"/>
                </a:solidFill>
                <a:latin typeface="Arial"/>
                <a:cs typeface="Arial"/>
              </a:rPr>
              <a:t>r</a:t>
            </a:r>
            <a:r>
              <a:rPr sz="1978" spc="-20" dirty="0">
                <a:solidFill>
                  <a:prstClr val="black"/>
                </a:solidFill>
                <a:latin typeface="Arial"/>
                <a:cs typeface="Arial"/>
              </a:rPr>
              <a:t>amns</a:t>
            </a:r>
            <a:r>
              <a:rPr sz="1978" spc="-69" dirty="0">
                <a:solidFill>
                  <a:prstClr val="black"/>
                </a:solidFill>
                <a:latin typeface="Arial"/>
                <a:cs typeface="Arial"/>
              </a:rPr>
              <a:t>f</a:t>
            </a:r>
            <a:r>
              <a:rPr sz="1978" spc="-10" dirty="0">
                <a:solidFill>
                  <a:prstClr val="black"/>
                </a:solidFill>
                <a:latin typeface="Arial"/>
                <a:cs typeface="Arial"/>
              </a:rPr>
              <a:t>ers in our polity might </a:t>
            </a:r>
            <a:r>
              <a:rPr sz="1978" spc="-20" dirty="0">
                <a:solidFill>
                  <a:prstClr val="black"/>
                </a:solidFill>
                <a:latin typeface="Arial"/>
                <a:cs typeface="Arial"/>
              </a:rPr>
              <a:t>change</a:t>
            </a:r>
            <a:r>
              <a:rPr sz="1978" spc="-10" dirty="0">
                <a:solidFill>
                  <a:prstClr val="black"/>
                </a:solidFill>
                <a:latin typeface="Arial"/>
                <a:cs typeface="Arial"/>
              </a:rPr>
              <a:t> debate </a:t>
            </a:r>
            <a:r>
              <a:rPr sz="1978" spc="-49" dirty="0">
                <a:solidFill>
                  <a:prstClr val="black"/>
                </a:solidFill>
                <a:latin typeface="Arial"/>
                <a:cs typeface="Arial"/>
              </a:rPr>
              <a:t>o</a:t>
            </a:r>
            <a:r>
              <a:rPr sz="1978" spc="-59" dirty="0">
                <a:solidFill>
                  <a:prstClr val="black"/>
                </a:solidFill>
                <a:latin typeface="Arial"/>
                <a:cs typeface="Arial"/>
              </a:rPr>
              <a:t>v</a:t>
            </a:r>
            <a:r>
              <a:rPr sz="1978" spc="-10" dirty="0">
                <a:solidFill>
                  <a:prstClr val="black"/>
                </a:solidFill>
                <a:latin typeface="Arial"/>
                <a:cs typeface="Arial"/>
              </a:rPr>
              <a:t>er inf</a:t>
            </a:r>
            <a:r>
              <a:rPr sz="1978" spc="-30" dirty="0">
                <a:solidFill>
                  <a:prstClr val="black"/>
                </a:solidFill>
                <a:latin typeface="Arial"/>
                <a:cs typeface="Arial"/>
              </a:rPr>
              <a:t>r</a:t>
            </a:r>
            <a:r>
              <a:rPr sz="1978" spc="-10" dirty="0">
                <a:solidFill>
                  <a:prstClr val="black"/>
                </a:solidFill>
                <a:latin typeface="Arial"/>
                <a:cs typeface="Arial"/>
              </a:rPr>
              <a:t>ast</a:t>
            </a:r>
            <a:r>
              <a:rPr sz="1978" spc="20" dirty="0">
                <a:solidFill>
                  <a:prstClr val="black"/>
                </a:solidFill>
                <a:latin typeface="Arial"/>
                <a:cs typeface="Arial"/>
              </a:rPr>
              <a:t>r</a:t>
            </a:r>
            <a:r>
              <a:rPr sz="1978" spc="-10" dirty="0">
                <a:solidFill>
                  <a:prstClr val="black"/>
                </a:solidFill>
                <a:latin typeface="Arial"/>
                <a:cs typeface="Arial"/>
              </a:rPr>
              <a:t>ucture </a:t>
            </a:r>
            <a:r>
              <a:rPr sz="1978" spc="-20" dirty="0">
                <a:solidFill>
                  <a:prstClr val="black"/>
                </a:solidFill>
                <a:latin typeface="Arial"/>
                <a:cs typeface="Arial"/>
              </a:rPr>
              <a:t>and</a:t>
            </a:r>
            <a:r>
              <a:rPr sz="1978" spc="-10" dirty="0">
                <a:solidFill>
                  <a:prstClr val="black"/>
                </a:solidFill>
                <a:latin typeface="Arial"/>
                <a:cs typeface="Arial"/>
              </a:rPr>
              <a:t> </a:t>
            </a:r>
            <a:r>
              <a:rPr sz="1978" spc="-20" dirty="0">
                <a:solidFill>
                  <a:prstClr val="black"/>
                </a:solidFill>
                <a:latin typeface="Arial"/>
                <a:cs typeface="Arial"/>
              </a:rPr>
              <a:t>de</a:t>
            </a:r>
            <a:r>
              <a:rPr sz="1978" spc="-69" dirty="0">
                <a:solidFill>
                  <a:prstClr val="black"/>
                </a:solidFill>
                <a:latin typeface="Arial"/>
                <a:cs typeface="Arial"/>
              </a:rPr>
              <a:t>f</a:t>
            </a:r>
            <a:r>
              <a:rPr sz="1978" spc="-10" dirty="0">
                <a:solidFill>
                  <a:prstClr val="black"/>
                </a:solidFill>
                <a:latin typeface="Arial"/>
                <a:cs typeface="Arial"/>
              </a:rPr>
              <a:t>erred i</a:t>
            </a:r>
            <a:r>
              <a:rPr sz="1978" spc="-59" dirty="0">
                <a:solidFill>
                  <a:prstClr val="black"/>
                </a:solidFill>
                <a:latin typeface="Arial"/>
                <a:cs typeface="Arial"/>
              </a:rPr>
              <a:t>nv</a:t>
            </a:r>
            <a:r>
              <a:rPr sz="1978" spc="-10" dirty="0">
                <a:solidFill>
                  <a:prstClr val="black"/>
                </a:solidFill>
                <a:latin typeface="Arial"/>
                <a:cs typeface="Arial"/>
              </a:rPr>
              <a:t>estment</a:t>
            </a:r>
            <a:endParaRPr sz="1978">
              <a:solidFill>
                <a:prstClr val="black"/>
              </a:solidFill>
              <a:latin typeface="Arial"/>
              <a:cs typeface="Arial"/>
            </a:endParaRPr>
          </a:p>
        </p:txBody>
      </p:sp>
    </p:spTree>
    <p:extLst>
      <p:ext uri="{BB962C8B-B14F-4D97-AF65-F5344CB8AC3E}">
        <p14:creationId xmlns:p14="http://schemas.microsoft.com/office/powerpoint/2010/main" val="3493998050"/>
      </p:ext>
    </p:extLst>
  </p:cSld>
  <p:clrMapOvr>
    <a:masterClrMapping/>
  </p:clrMapOvr>
  <p:transition>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5121">
              <a:lnSpc>
                <a:spcPct val="100000"/>
              </a:lnSpc>
            </a:pPr>
            <a:r>
              <a:rPr sz="2769" spc="30" dirty="0">
                <a:solidFill>
                  <a:srgbClr val="FFFFFF"/>
                </a:solidFill>
                <a:latin typeface="Arial"/>
                <a:cs typeface="Arial"/>
              </a:rPr>
              <a:t>Can</a:t>
            </a:r>
            <a:r>
              <a:rPr sz="2769" spc="10" dirty="0">
                <a:solidFill>
                  <a:srgbClr val="FFFFFF"/>
                </a:solidFill>
                <a:latin typeface="Arial"/>
                <a:cs typeface="Arial"/>
              </a:rPr>
              <a:t> </a:t>
            </a:r>
            <a:r>
              <a:rPr sz="2769" spc="20" dirty="0">
                <a:solidFill>
                  <a:srgbClr val="FFFFFF"/>
                </a:solidFill>
                <a:latin typeface="Arial"/>
                <a:cs typeface="Arial"/>
              </a:rPr>
              <a:t>small</a:t>
            </a:r>
            <a:r>
              <a:rPr sz="2769" spc="10" dirty="0">
                <a:solidFill>
                  <a:srgbClr val="FFFFFF"/>
                </a:solidFill>
                <a:latin typeface="Arial"/>
                <a:cs typeface="Arial"/>
              </a:rPr>
              <a:t> </a:t>
            </a:r>
            <a:r>
              <a:rPr sz="2769" spc="20" dirty="0">
                <a:solidFill>
                  <a:srgbClr val="FFFFFF"/>
                </a:solidFill>
                <a:latin typeface="Arial"/>
                <a:cs typeface="Arial"/>
              </a:rPr>
              <a:t>re</a:t>
            </a:r>
            <a:r>
              <a:rPr sz="2769" spc="-79" dirty="0">
                <a:solidFill>
                  <a:srgbClr val="FFFFFF"/>
                </a:solidFill>
                <a:latin typeface="Arial"/>
                <a:cs typeface="Arial"/>
              </a:rPr>
              <a:t>f</a:t>
            </a:r>
            <a:r>
              <a:rPr sz="2769" spc="30" dirty="0">
                <a:solidFill>
                  <a:srgbClr val="FFFFFF"/>
                </a:solidFill>
                <a:latin typeface="Arial"/>
                <a:cs typeface="Arial"/>
              </a:rPr>
              <a:t>o</a:t>
            </a:r>
            <a:r>
              <a:rPr sz="2769" spc="79" dirty="0">
                <a:solidFill>
                  <a:srgbClr val="FFFFFF"/>
                </a:solidFill>
                <a:latin typeface="Arial"/>
                <a:cs typeface="Arial"/>
              </a:rPr>
              <a:t>r</a:t>
            </a:r>
            <a:r>
              <a:rPr sz="2769" spc="30" dirty="0">
                <a:solidFill>
                  <a:srgbClr val="FFFFFF"/>
                </a:solidFill>
                <a:latin typeface="Arial"/>
                <a:cs typeface="Arial"/>
              </a:rPr>
              <a:t>ms</a:t>
            </a:r>
            <a:r>
              <a:rPr sz="2769" spc="10" dirty="0">
                <a:solidFill>
                  <a:srgbClr val="FFFFFF"/>
                </a:solidFill>
                <a:latin typeface="Arial"/>
                <a:cs typeface="Arial"/>
              </a:rPr>
              <a:t> </a:t>
            </a:r>
            <a:r>
              <a:rPr sz="2769" spc="20" dirty="0">
                <a:solidFill>
                  <a:srgbClr val="FFFFFF"/>
                </a:solidFill>
                <a:latin typeface="Arial"/>
                <a:cs typeface="Arial"/>
              </a:rPr>
              <a:t>help?</a:t>
            </a:r>
            <a:r>
              <a:rPr sz="2769" spc="198" dirty="0">
                <a:solidFill>
                  <a:srgbClr val="FFFFFF"/>
                </a:solidFill>
                <a:latin typeface="Arial"/>
                <a:cs typeface="Arial"/>
              </a:rPr>
              <a:t> </a:t>
            </a:r>
            <a:r>
              <a:rPr sz="2769" spc="20" dirty="0">
                <a:solidFill>
                  <a:srgbClr val="FFFFFF"/>
                </a:solidFill>
                <a:latin typeface="Arial"/>
                <a:cs typeface="Arial"/>
              </a:rPr>
              <a:t>Insights</a:t>
            </a:r>
            <a:r>
              <a:rPr sz="2769" spc="10" dirty="0">
                <a:solidFill>
                  <a:srgbClr val="FFFFFF"/>
                </a:solidFill>
                <a:latin typeface="Arial"/>
                <a:cs typeface="Arial"/>
              </a:rPr>
              <a:t> </a:t>
            </a:r>
            <a:r>
              <a:rPr sz="2769" spc="20" dirty="0">
                <a:solidFill>
                  <a:srgbClr val="FFFFFF"/>
                </a:solidFill>
                <a:latin typeface="Arial"/>
                <a:cs typeface="Arial"/>
              </a:rPr>
              <a:t>from</a:t>
            </a:r>
            <a:r>
              <a:rPr sz="2769" spc="10" dirty="0">
                <a:solidFill>
                  <a:srgbClr val="FFFFFF"/>
                </a:solidFill>
                <a:latin typeface="Arial"/>
                <a:cs typeface="Arial"/>
              </a:rPr>
              <a:t> </a:t>
            </a:r>
            <a:r>
              <a:rPr sz="2769" spc="20" dirty="0">
                <a:solidFill>
                  <a:srgbClr val="FFFFFF"/>
                </a:solidFill>
                <a:latin typeface="Arial"/>
                <a:cs typeface="Arial"/>
              </a:rPr>
              <a:t>economics</a:t>
            </a:r>
            <a:endParaRPr sz="2769">
              <a:latin typeface="Arial"/>
              <a:cs typeface="Arial"/>
            </a:endParaRPr>
          </a:p>
        </p:txBody>
      </p:sp>
      <p:sp>
        <p:nvSpPr>
          <p:cNvPr id="3" name="object 3"/>
          <p:cNvSpPr/>
          <p:nvPr/>
        </p:nvSpPr>
        <p:spPr>
          <a:xfrm>
            <a:off x="1004961" y="2674194"/>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4" name="object 4"/>
          <p:cNvSpPr/>
          <p:nvPr/>
        </p:nvSpPr>
        <p:spPr>
          <a:xfrm>
            <a:off x="1565482" y="3037014"/>
            <a:ext cx="130878" cy="130880"/>
          </a:xfrm>
          <a:custGeom>
            <a:avLst/>
            <a:gdLst/>
            <a:ahLst/>
            <a:cxnLst/>
            <a:rect l="l" t="t" r="r" b="b"/>
            <a:pathLst>
              <a:path w="66166" h="66167">
                <a:moveTo>
                  <a:pt x="0" y="66167"/>
                </a:moveTo>
                <a:lnTo>
                  <a:pt x="66167" y="66167"/>
                </a:lnTo>
                <a:lnTo>
                  <a:pt x="66167" y="0"/>
                </a:lnTo>
                <a:lnTo>
                  <a:pt x="0" y="0"/>
                </a:lnTo>
                <a:lnTo>
                  <a:pt x="0" y="66167"/>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5" name="object 5"/>
          <p:cNvSpPr/>
          <p:nvPr/>
        </p:nvSpPr>
        <p:spPr>
          <a:xfrm>
            <a:off x="1565482" y="3337333"/>
            <a:ext cx="130878" cy="130880"/>
          </a:xfrm>
          <a:custGeom>
            <a:avLst/>
            <a:gdLst/>
            <a:ahLst/>
            <a:cxnLst/>
            <a:rect l="l" t="t" r="r" b="b"/>
            <a:pathLst>
              <a:path w="66166" h="66167">
                <a:moveTo>
                  <a:pt x="0" y="66167"/>
                </a:moveTo>
                <a:lnTo>
                  <a:pt x="66167" y="66167"/>
                </a:lnTo>
                <a:lnTo>
                  <a:pt x="66167" y="0"/>
                </a:lnTo>
                <a:lnTo>
                  <a:pt x="0" y="0"/>
                </a:lnTo>
                <a:lnTo>
                  <a:pt x="0" y="66167"/>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6" name="object 6"/>
          <p:cNvSpPr/>
          <p:nvPr/>
        </p:nvSpPr>
        <p:spPr>
          <a:xfrm>
            <a:off x="1565482" y="3637654"/>
            <a:ext cx="130878" cy="130878"/>
          </a:xfrm>
          <a:custGeom>
            <a:avLst/>
            <a:gdLst/>
            <a:ahLst/>
            <a:cxnLst/>
            <a:rect l="l" t="t" r="r" b="b"/>
            <a:pathLst>
              <a:path w="66166" h="66166">
                <a:moveTo>
                  <a:pt x="0" y="66166"/>
                </a:moveTo>
                <a:lnTo>
                  <a:pt x="66167" y="66166"/>
                </a:lnTo>
                <a:lnTo>
                  <a:pt x="66167" y="0"/>
                </a:lnTo>
                <a:lnTo>
                  <a:pt x="0" y="0"/>
                </a:lnTo>
                <a:lnTo>
                  <a:pt x="0" y="66166"/>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7" name="object 7"/>
          <p:cNvSpPr/>
          <p:nvPr/>
        </p:nvSpPr>
        <p:spPr>
          <a:xfrm>
            <a:off x="1004961" y="4040668"/>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8" name="object 8"/>
          <p:cNvSpPr/>
          <p:nvPr/>
        </p:nvSpPr>
        <p:spPr>
          <a:xfrm>
            <a:off x="1004961" y="4416075"/>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9" name="object 9"/>
          <p:cNvSpPr/>
          <p:nvPr/>
        </p:nvSpPr>
        <p:spPr>
          <a:xfrm>
            <a:off x="1565482" y="5379536"/>
            <a:ext cx="130878" cy="130880"/>
          </a:xfrm>
          <a:custGeom>
            <a:avLst/>
            <a:gdLst/>
            <a:ahLst/>
            <a:cxnLst/>
            <a:rect l="l" t="t" r="r" b="b"/>
            <a:pathLst>
              <a:path w="66166" h="66167">
                <a:moveTo>
                  <a:pt x="0" y="66167"/>
                </a:moveTo>
                <a:lnTo>
                  <a:pt x="66167" y="66167"/>
                </a:lnTo>
                <a:lnTo>
                  <a:pt x="66167" y="0"/>
                </a:lnTo>
                <a:lnTo>
                  <a:pt x="0" y="0"/>
                </a:lnTo>
                <a:lnTo>
                  <a:pt x="0" y="66167"/>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10" name="object 10"/>
          <p:cNvSpPr txBox="1"/>
          <p:nvPr/>
        </p:nvSpPr>
        <p:spPr>
          <a:xfrm>
            <a:off x="712077" y="1940536"/>
            <a:ext cx="7635491" cy="3653830"/>
          </a:xfrm>
          <a:prstGeom prst="rect">
            <a:avLst/>
          </a:prstGeom>
        </p:spPr>
        <p:txBody>
          <a:bodyPr vert="horz" wrap="square" lIns="0" tIns="0" rIns="0" bIns="0" rtlCol="0">
            <a:noAutofit/>
          </a:bodyPr>
          <a:lstStyle/>
          <a:p>
            <a:pPr marL="25121" defTabSz="1808683"/>
            <a:r>
              <a:rPr sz="2176" b="1" spc="-10" dirty="0">
                <a:solidFill>
                  <a:prstClr val="black"/>
                </a:solidFill>
                <a:latin typeface="Arial"/>
                <a:cs typeface="Arial"/>
              </a:rPr>
              <a:t>III. </a:t>
            </a:r>
            <a:r>
              <a:rPr sz="2176" b="1" spc="-20" dirty="0">
                <a:solidFill>
                  <a:prstClr val="black"/>
                </a:solidFill>
                <a:latin typeface="Arial"/>
                <a:cs typeface="Arial"/>
              </a:rPr>
              <a:t>The</a:t>
            </a:r>
            <a:r>
              <a:rPr sz="2176" b="1" spc="-10" dirty="0">
                <a:solidFill>
                  <a:prstClr val="black"/>
                </a:solidFill>
                <a:latin typeface="Arial"/>
                <a:cs typeface="Arial"/>
              </a:rPr>
              <a:t> </a:t>
            </a:r>
            <a:r>
              <a:rPr sz="2176" b="1" spc="-20" dirty="0">
                <a:solidFill>
                  <a:prstClr val="black"/>
                </a:solidFill>
                <a:latin typeface="Arial"/>
                <a:cs typeface="Arial"/>
              </a:rPr>
              <a:t>media</a:t>
            </a:r>
            <a:r>
              <a:rPr sz="2176" b="1" spc="-10" dirty="0">
                <a:solidFill>
                  <a:prstClr val="black"/>
                </a:solidFill>
                <a:latin typeface="Arial"/>
                <a:cs typeface="Arial"/>
              </a:rPr>
              <a:t> </a:t>
            </a:r>
            <a:r>
              <a:rPr sz="2176" b="1" spc="-69" dirty="0">
                <a:solidFill>
                  <a:prstClr val="black"/>
                </a:solidFill>
                <a:latin typeface="Arial"/>
                <a:cs typeface="Arial"/>
              </a:rPr>
              <a:t>m</a:t>
            </a:r>
            <a:r>
              <a:rPr sz="2176" b="1" spc="-20" dirty="0">
                <a:solidFill>
                  <a:prstClr val="black"/>
                </a:solidFill>
                <a:latin typeface="Arial"/>
                <a:cs typeface="Arial"/>
              </a:rPr>
              <a:t>ust</a:t>
            </a:r>
            <a:r>
              <a:rPr sz="2176" b="1" spc="-10" dirty="0">
                <a:solidFill>
                  <a:prstClr val="black"/>
                </a:solidFill>
                <a:latin typeface="Arial"/>
                <a:cs typeface="Arial"/>
              </a:rPr>
              <a:t> </a:t>
            </a:r>
            <a:r>
              <a:rPr sz="2176" b="1" dirty="0">
                <a:solidFill>
                  <a:prstClr val="black"/>
                </a:solidFill>
                <a:latin typeface="Arial"/>
                <a:cs typeface="Arial"/>
              </a:rPr>
              <a:t>g</a:t>
            </a:r>
            <a:r>
              <a:rPr sz="2176" b="1" spc="-10" dirty="0">
                <a:solidFill>
                  <a:prstClr val="black"/>
                </a:solidFill>
                <a:latin typeface="Arial"/>
                <a:cs typeface="Arial"/>
              </a:rPr>
              <a:t>et </a:t>
            </a:r>
            <a:r>
              <a:rPr sz="2176" b="1" spc="-20" dirty="0">
                <a:solidFill>
                  <a:prstClr val="black"/>
                </a:solidFill>
                <a:latin typeface="Arial"/>
                <a:cs typeface="Arial"/>
              </a:rPr>
              <a:t>sma</a:t>
            </a:r>
            <a:r>
              <a:rPr sz="2176" b="1" spc="30" dirty="0">
                <a:solidFill>
                  <a:prstClr val="black"/>
                </a:solidFill>
                <a:latin typeface="Arial"/>
                <a:cs typeface="Arial"/>
              </a:rPr>
              <a:t>r</a:t>
            </a:r>
            <a:r>
              <a:rPr sz="2176" b="1" spc="-10" dirty="0">
                <a:solidFill>
                  <a:prstClr val="black"/>
                </a:solidFill>
                <a:latin typeface="Arial"/>
                <a:cs typeface="Arial"/>
              </a:rPr>
              <a:t>ter</a:t>
            </a:r>
            <a:endParaRPr sz="2176">
              <a:solidFill>
                <a:prstClr val="black"/>
              </a:solidFill>
              <a:latin typeface="Arial"/>
              <a:cs typeface="Arial"/>
            </a:endParaRPr>
          </a:p>
          <a:p>
            <a:pPr defTabSz="1808683">
              <a:lnSpc>
                <a:spcPts val="1978"/>
              </a:lnSpc>
              <a:spcBef>
                <a:spcPts val="140"/>
              </a:spcBef>
            </a:pPr>
            <a:endParaRPr sz="1978">
              <a:solidFill>
                <a:prstClr val="black"/>
              </a:solidFill>
            </a:endParaRPr>
          </a:p>
          <a:p>
            <a:pPr marL="572750" defTabSz="1808683"/>
            <a:r>
              <a:rPr sz="2176" spc="-89" dirty="0">
                <a:solidFill>
                  <a:prstClr val="black"/>
                </a:solidFill>
                <a:latin typeface="Arial"/>
                <a:cs typeface="Arial"/>
              </a:rPr>
              <a:t>F</a:t>
            </a:r>
            <a:r>
              <a:rPr sz="2176" spc="-10" dirty="0">
                <a:solidFill>
                  <a:prstClr val="black"/>
                </a:solidFill>
                <a:latin typeface="Arial"/>
                <a:cs typeface="Arial"/>
              </a:rPr>
              <a:t>or this </a:t>
            </a:r>
            <a:r>
              <a:rPr sz="2176" spc="-20" dirty="0">
                <a:solidFill>
                  <a:prstClr val="black"/>
                </a:solidFill>
                <a:latin typeface="Arial"/>
                <a:cs typeface="Arial"/>
              </a:rPr>
              <a:t>debat</a:t>
            </a:r>
            <a:r>
              <a:rPr sz="2176" spc="-59" dirty="0">
                <a:solidFill>
                  <a:prstClr val="black"/>
                </a:solidFill>
                <a:latin typeface="Arial"/>
                <a:cs typeface="Arial"/>
              </a:rPr>
              <a:t>e</a:t>
            </a:r>
            <a:r>
              <a:rPr sz="2176" spc="-10" dirty="0">
                <a:solidFill>
                  <a:prstClr val="black"/>
                </a:solidFill>
                <a:latin typeface="Arial"/>
                <a:cs typeface="Arial"/>
              </a:rPr>
              <a:t>, it</a:t>
            </a:r>
            <a:r>
              <a:rPr sz="2176" spc="-119" dirty="0">
                <a:solidFill>
                  <a:prstClr val="black"/>
                </a:solidFill>
                <a:latin typeface="Arial"/>
                <a:cs typeface="Arial"/>
              </a:rPr>
              <a:t>’</a:t>
            </a:r>
            <a:r>
              <a:rPr sz="2176" spc="-20" dirty="0">
                <a:solidFill>
                  <a:prstClr val="black"/>
                </a:solidFill>
                <a:latin typeface="Arial"/>
                <a:cs typeface="Arial"/>
              </a:rPr>
              <a:t>s</a:t>
            </a:r>
            <a:r>
              <a:rPr sz="2176" spc="-10" dirty="0">
                <a:solidFill>
                  <a:prstClr val="black"/>
                </a:solidFill>
                <a:latin typeface="Arial"/>
                <a:cs typeface="Arial"/>
              </a:rPr>
              <a:t> </a:t>
            </a:r>
            <a:r>
              <a:rPr sz="2176" spc="-20" dirty="0">
                <a:solidFill>
                  <a:prstClr val="black"/>
                </a:solidFill>
                <a:latin typeface="Arial"/>
                <a:cs typeface="Arial"/>
              </a:rPr>
              <a:t>impo</a:t>
            </a:r>
            <a:r>
              <a:rPr sz="2176" spc="69" dirty="0">
                <a:solidFill>
                  <a:prstClr val="black"/>
                </a:solidFill>
                <a:latin typeface="Arial"/>
                <a:cs typeface="Arial"/>
              </a:rPr>
              <a:t>r</a:t>
            </a:r>
            <a:r>
              <a:rPr sz="2176" spc="-10" dirty="0">
                <a:solidFill>
                  <a:prstClr val="black"/>
                </a:solidFill>
                <a:latin typeface="Arial"/>
                <a:cs typeface="Arial"/>
              </a:rPr>
              <a:t>tant to </a:t>
            </a:r>
            <a:r>
              <a:rPr sz="2176" spc="-20" dirty="0">
                <a:solidFill>
                  <a:prstClr val="black"/>
                </a:solidFill>
                <a:latin typeface="Arial"/>
                <a:cs typeface="Arial"/>
              </a:rPr>
              <a:t>understand:</a:t>
            </a:r>
            <a:endParaRPr sz="2176">
              <a:solidFill>
                <a:prstClr val="black"/>
              </a:solidFill>
              <a:latin typeface="Arial"/>
              <a:cs typeface="Arial"/>
            </a:endParaRPr>
          </a:p>
          <a:p>
            <a:pPr marL="1120379" defTabSz="1808683">
              <a:spcBef>
                <a:spcPts val="346"/>
              </a:spcBef>
            </a:pPr>
            <a:r>
              <a:rPr sz="1978" spc="-20" dirty="0">
                <a:solidFill>
                  <a:prstClr val="black"/>
                </a:solidFill>
                <a:latin typeface="Arial"/>
                <a:cs typeface="Arial"/>
              </a:rPr>
              <a:t>ope</a:t>
            </a:r>
            <a:r>
              <a:rPr sz="1978" spc="-30" dirty="0">
                <a:solidFill>
                  <a:prstClr val="black"/>
                </a:solidFill>
                <a:latin typeface="Arial"/>
                <a:cs typeface="Arial"/>
              </a:rPr>
              <a:t>r</a:t>
            </a:r>
            <a:r>
              <a:rPr sz="1978" spc="-10" dirty="0">
                <a:solidFill>
                  <a:prstClr val="black"/>
                </a:solidFill>
                <a:latin typeface="Arial"/>
                <a:cs typeface="Arial"/>
              </a:rPr>
              <a:t>ating v</a:t>
            </a:r>
            <a:r>
              <a:rPr sz="1978" spc="-40" dirty="0">
                <a:solidFill>
                  <a:prstClr val="black"/>
                </a:solidFill>
                <a:latin typeface="Arial"/>
                <a:cs typeface="Arial"/>
              </a:rPr>
              <a:t>s</a:t>
            </a:r>
            <a:r>
              <a:rPr sz="1978" spc="-10" dirty="0">
                <a:solidFill>
                  <a:prstClr val="black"/>
                </a:solidFill>
                <a:latin typeface="Arial"/>
                <a:cs typeface="Arial"/>
              </a:rPr>
              <a:t>. capital </a:t>
            </a:r>
            <a:r>
              <a:rPr sz="1978" spc="-79" dirty="0">
                <a:solidFill>
                  <a:prstClr val="black"/>
                </a:solidFill>
                <a:latin typeface="Arial"/>
                <a:cs typeface="Arial"/>
              </a:rPr>
              <a:t>e</a:t>
            </a:r>
            <a:r>
              <a:rPr sz="1978" spc="-20" dirty="0">
                <a:solidFill>
                  <a:prstClr val="black"/>
                </a:solidFill>
                <a:latin typeface="Arial"/>
                <a:cs typeface="Arial"/>
              </a:rPr>
              <a:t>xpense</a:t>
            </a:r>
            <a:endParaRPr sz="1978">
              <a:solidFill>
                <a:prstClr val="black"/>
              </a:solidFill>
              <a:latin typeface="Arial"/>
              <a:cs typeface="Arial"/>
            </a:endParaRPr>
          </a:p>
          <a:p>
            <a:pPr marL="1120379" marR="1027433" defTabSz="1808683">
              <a:lnSpc>
                <a:spcPts val="2374"/>
              </a:lnSpc>
              <a:spcBef>
                <a:spcPts val="69"/>
              </a:spcBef>
            </a:pPr>
            <a:r>
              <a:rPr sz="1978" spc="-20" dirty="0">
                <a:solidFill>
                  <a:prstClr val="black"/>
                </a:solidFill>
                <a:latin typeface="Arial"/>
                <a:cs typeface="Arial"/>
              </a:rPr>
              <a:t>an</a:t>
            </a:r>
            <a:r>
              <a:rPr sz="1978" spc="-40" dirty="0">
                <a:solidFill>
                  <a:prstClr val="black"/>
                </a:solidFill>
                <a:latin typeface="Arial"/>
                <a:cs typeface="Arial"/>
              </a:rPr>
              <a:t>n</a:t>
            </a:r>
            <a:r>
              <a:rPr sz="1978" spc="-10" dirty="0">
                <a:solidFill>
                  <a:prstClr val="black"/>
                </a:solidFill>
                <a:latin typeface="Arial"/>
                <a:cs typeface="Arial"/>
              </a:rPr>
              <a:t>ual v</a:t>
            </a:r>
            <a:r>
              <a:rPr sz="1978" spc="-40" dirty="0">
                <a:solidFill>
                  <a:prstClr val="black"/>
                </a:solidFill>
                <a:latin typeface="Arial"/>
                <a:cs typeface="Arial"/>
              </a:rPr>
              <a:t>s</a:t>
            </a:r>
            <a:r>
              <a:rPr sz="1978" spc="-10" dirty="0">
                <a:solidFill>
                  <a:prstClr val="black"/>
                </a:solidFill>
                <a:latin typeface="Arial"/>
                <a:cs typeface="Arial"/>
              </a:rPr>
              <a:t>. repeated long te</a:t>
            </a:r>
            <a:r>
              <a:rPr sz="1978" spc="40" dirty="0">
                <a:solidFill>
                  <a:prstClr val="black"/>
                </a:solidFill>
                <a:latin typeface="Arial"/>
                <a:cs typeface="Arial"/>
              </a:rPr>
              <a:t>r</a:t>
            </a:r>
            <a:r>
              <a:rPr sz="1978" spc="-20" dirty="0">
                <a:solidFill>
                  <a:prstClr val="black"/>
                </a:solidFill>
                <a:latin typeface="Arial"/>
                <a:cs typeface="Arial"/>
              </a:rPr>
              <a:t>m</a:t>
            </a:r>
            <a:r>
              <a:rPr sz="1978" spc="-10" dirty="0">
                <a:solidFill>
                  <a:prstClr val="black"/>
                </a:solidFill>
                <a:latin typeface="Arial"/>
                <a:cs typeface="Arial"/>
              </a:rPr>
              <a:t> </a:t>
            </a:r>
            <a:r>
              <a:rPr sz="1978" spc="-79" dirty="0">
                <a:solidFill>
                  <a:prstClr val="black"/>
                </a:solidFill>
                <a:latin typeface="Arial"/>
                <a:cs typeface="Arial"/>
              </a:rPr>
              <a:t>e</a:t>
            </a:r>
            <a:r>
              <a:rPr sz="1978" spc="-10" dirty="0">
                <a:solidFill>
                  <a:prstClr val="black"/>
                </a:solidFill>
                <a:latin typeface="Arial"/>
                <a:cs typeface="Arial"/>
              </a:rPr>
              <a:t>xpenditure present </a:t>
            </a:r>
            <a:r>
              <a:rPr sz="1978" spc="-59" dirty="0">
                <a:solidFill>
                  <a:prstClr val="black"/>
                </a:solidFill>
                <a:latin typeface="Arial"/>
                <a:cs typeface="Arial"/>
              </a:rPr>
              <a:t>v</a:t>
            </a:r>
            <a:r>
              <a:rPr sz="1978" spc="-10" dirty="0">
                <a:solidFill>
                  <a:prstClr val="black"/>
                </a:solidFill>
                <a:latin typeface="Arial"/>
                <a:cs typeface="Arial"/>
              </a:rPr>
              <a:t>alue of fl</a:t>
            </a:r>
            <a:r>
              <a:rPr sz="1978" spc="-49" dirty="0">
                <a:solidFill>
                  <a:prstClr val="black"/>
                </a:solidFill>
                <a:latin typeface="Arial"/>
                <a:cs typeface="Arial"/>
              </a:rPr>
              <a:t>o</a:t>
            </a:r>
            <a:r>
              <a:rPr sz="1978" spc="-20" dirty="0">
                <a:solidFill>
                  <a:prstClr val="black"/>
                </a:solidFill>
                <a:latin typeface="Arial"/>
                <a:cs typeface="Arial"/>
              </a:rPr>
              <a:t>ws</a:t>
            </a:r>
            <a:r>
              <a:rPr sz="1978" spc="-10" dirty="0">
                <a:solidFill>
                  <a:prstClr val="black"/>
                </a:solidFill>
                <a:latin typeface="Arial"/>
                <a:cs typeface="Arial"/>
              </a:rPr>
              <a:t> </a:t>
            </a:r>
            <a:r>
              <a:rPr sz="1978" spc="-20" dirty="0">
                <a:solidFill>
                  <a:prstClr val="black"/>
                </a:solidFill>
                <a:latin typeface="Arial"/>
                <a:cs typeface="Arial"/>
              </a:rPr>
              <a:t>and</a:t>
            </a:r>
            <a:r>
              <a:rPr sz="1978" spc="-10" dirty="0">
                <a:solidFill>
                  <a:prstClr val="black"/>
                </a:solidFill>
                <a:latin typeface="Arial"/>
                <a:cs typeface="Arial"/>
              </a:rPr>
              <a:t> </a:t>
            </a:r>
            <a:r>
              <a:rPr sz="1978" spc="-20" dirty="0">
                <a:solidFill>
                  <a:prstClr val="black"/>
                </a:solidFill>
                <a:latin typeface="Arial"/>
                <a:cs typeface="Arial"/>
              </a:rPr>
              <a:t>an</a:t>
            </a:r>
            <a:r>
              <a:rPr sz="1978" spc="-40" dirty="0">
                <a:solidFill>
                  <a:prstClr val="black"/>
                </a:solidFill>
                <a:latin typeface="Arial"/>
                <a:cs typeface="Arial"/>
              </a:rPr>
              <a:t>n</a:t>
            </a:r>
            <a:r>
              <a:rPr sz="1978" spc="-10" dirty="0">
                <a:solidFill>
                  <a:prstClr val="black"/>
                </a:solidFill>
                <a:latin typeface="Arial"/>
                <a:cs typeface="Arial"/>
              </a:rPr>
              <a:t>uity </a:t>
            </a:r>
            <a:r>
              <a:rPr sz="1978" spc="-59" dirty="0">
                <a:solidFill>
                  <a:prstClr val="black"/>
                </a:solidFill>
                <a:latin typeface="Arial"/>
                <a:cs typeface="Arial"/>
              </a:rPr>
              <a:t>v</a:t>
            </a:r>
            <a:r>
              <a:rPr sz="1978" spc="-10" dirty="0">
                <a:solidFill>
                  <a:prstClr val="black"/>
                </a:solidFill>
                <a:latin typeface="Arial"/>
                <a:cs typeface="Arial"/>
              </a:rPr>
              <a:t>alue of sto</a:t>
            </a:r>
            <a:r>
              <a:rPr sz="1978" spc="-49" dirty="0">
                <a:solidFill>
                  <a:prstClr val="black"/>
                </a:solidFill>
                <a:latin typeface="Arial"/>
                <a:cs typeface="Arial"/>
              </a:rPr>
              <a:t>c</a:t>
            </a:r>
            <a:r>
              <a:rPr sz="1978" spc="-10" dirty="0">
                <a:solidFill>
                  <a:prstClr val="black"/>
                </a:solidFill>
                <a:latin typeface="Arial"/>
                <a:cs typeface="Arial"/>
              </a:rPr>
              <a:t>ks</a:t>
            </a:r>
            <a:endParaRPr sz="1978">
              <a:solidFill>
                <a:prstClr val="black"/>
              </a:solidFill>
              <a:latin typeface="Arial"/>
              <a:cs typeface="Arial"/>
            </a:endParaRPr>
          </a:p>
          <a:p>
            <a:pPr marL="572750" defTabSz="1808683">
              <a:spcBef>
                <a:spcPts val="613"/>
              </a:spcBef>
            </a:pPr>
            <a:r>
              <a:rPr sz="2176" spc="-69" dirty="0">
                <a:solidFill>
                  <a:prstClr val="black"/>
                </a:solidFill>
                <a:latin typeface="Arial"/>
                <a:cs typeface="Arial"/>
              </a:rPr>
              <a:t>a</a:t>
            </a:r>
            <a:r>
              <a:rPr sz="2176" spc="-79" dirty="0">
                <a:solidFill>
                  <a:prstClr val="black"/>
                </a:solidFill>
                <a:latin typeface="Arial"/>
                <a:cs typeface="Arial"/>
              </a:rPr>
              <a:t>v</a:t>
            </a:r>
            <a:r>
              <a:rPr sz="2176" spc="-10" dirty="0">
                <a:solidFill>
                  <a:prstClr val="black"/>
                </a:solidFill>
                <a:latin typeface="Arial"/>
                <a:cs typeface="Arial"/>
              </a:rPr>
              <a:t>oid fiscal illusion, </a:t>
            </a:r>
            <a:r>
              <a:rPr sz="2176" spc="-20" dirty="0">
                <a:solidFill>
                  <a:prstClr val="black"/>
                </a:solidFill>
                <a:latin typeface="Arial"/>
                <a:cs typeface="Arial"/>
              </a:rPr>
              <a:t>sunk</a:t>
            </a:r>
            <a:r>
              <a:rPr sz="2176" spc="-10" dirty="0">
                <a:solidFill>
                  <a:prstClr val="black"/>
                </a:solidFill>
                <a:latin typeface="Arial"/>
                <a:cs typeface="Arial"/>
              </a:rPr>
              <a:t> cost </a:t>
            </a:r>
            <a:r>
              <a:rPr sz="2176" spc="-79" dirty="0">
                <a:solidFill>
                  <a:prstClr val="black"/>
                </a:solidFill>
                <a:latin typeface="Arial"/>
                <a:cs typeface="Arial"/>
              </a:rPr>
              <a:t>f</a:t>
            </a:r>
            <a:r>
              <a:rPr sz="2176" spc="-10" dirty="0">
                <a:solidFill>
                  <a:prstClr val="black"/>
                </a:solidFill>
                <a:latin typeface="Arial"/>
                <a:cs typeface="Arial"/>
              </a:rPr>
              <a:t>allac</a:t>
            </a:r>
            <a:r>
              <a:rPr sz="2176" spc="-237" dirty="0">
                <a:solidFill>
                  <a:prstClr val="black"/>
                </a:solidFill>
                <a:latin typeface="Arial"/>
                <a:cs typeface="Arial"/>
              </a:rPr>
              <a:t>y</a:t>
            </a:r>
            <a:r>
              <a:rPr sz="2176" spc="-10" dirty="0">
                <a:solidFill>
                  <a:prstClr val="black"/>
                </a:solidFill>
                <a:latin typeface="Arial"/>
                <a:cs typeface="Arial"/>
              </a:rPr>
              <a:t>, </a:t>
            </a:r>
            <a:r>
              <a:rPr sz="2176" spc="-20" dirty="0">
                <a:solidFill>
                  <a:prstClr val="black"/>
                </a:solidFill>
                <a:latin typeface="Arial"/>
                <a:cs typeface="Arial"/>
              </a:rPr>
              <a:t>end</a:t>
            </a:r>
            <a:r>
              <a:rPr sz="2176" spc="-59" dirty="0">
                <a:solidFill>
                  <a:prstClr val="black"/>
                </a:solidFill>
                <a:latin typeface="Arial"/>
                <a:cs typeface="Arial"/>
              </a:rPr>
              <a:t>o</a:t>
            </a:r>
            <a:r>
              <a:rPr sz="2176" spc="-20" dirty="0">
                <a:solidFill>
                  <a:prstClr val="black"/>
                </a:solidFill>
                <a:latin typeface="Arial"/>
                <a:cs typeface="Arial"/>
              </a:rPr>
              <a:t>wment</a:t>
            </a:r>
            <a:r>
              <a:rPr sz="2176" spc="-10" dirty="0">
                <a:solidFill>
                  <a:prstClr val="black"/>
                </a:solidFill>
                <a:latin typeface="Arial"/>
                <a:cs typeface="Arial"/>
              </a:rPr>
              <a:t> ef</a:t>
            </a:r>
            <a:r>
              <a:rPr sz="2176" spc="-79" dirty="0">
                <a:solidFill>
                  <a:prstClr val="black"/>
                </a:solidFill>
                <a:latin typeface="Arial"/>
                <a:cs typeface="Arial"/>
              </a:rPr>
              <a:t>f</a:t>
            </a:r>
            <a:r>
              <a:rPr sz="2176" spc="-10" dirty="0">
                <a:solidFill>
                  <a:prstClr val="black"/>
                </a:solidFill>
                <a:latin typeface="Arial"/>
                <a:cs typeface="Arial"/>
              </a:rPr>
              <a:t>ects</a:t>
            </a:r>
            <a:endParaRPr sz="2176">
              <a:solidFill>
                <a:prstClr val="black"/>
              </a:solidFill>
              <a:latin typeface="Arial"/>
              <a:cs typeface="Arial"/>
            </a:endParaRPr>
          </a:p>
          <a:p>
            <a:pPr marL="572750" marR="25121" defTabSz="1808683">
              <a:lnSpc>
                <a:spcPts val="2374"/>
              </a:lnSpc>
              <a:spcBef>
                <a:spcPts val="623"/>
              </a:spcBef>
            </a:pPr>
            <a:r>
              <a:rPr sz="2176" spc="-59" dirty="0">
                <a:solidFill>
                  <a:prstClr val="black"/>
                </a:solidFill>
                <a:latin typeface="Arial"/>
                <a:cs typeface="Arial"/>
              </a:rPr>
              <a:t>e</a:t>
            </a:r>
            <a:r>
              <a:rPr sz="2176" spc="-10" dirty="0">
                <a:solidFill>
                  <a:prstClr val="black"/>
                </a:solidFill>
                <a:latin typeface="Arial"/>
                <a:cs typeface="Arial"/>
              </a:rPr>
              <a:t>.g. </a:t>
            </a:r>
            <a:r>
              <a:rPr sz="2176" spc="-287" dirty="0">
                <a:solidFill>
                  <a:prstClr val="black"/>
                </a:solidFill>
                <a:latin typeface="Arial"/>
                <a:cs typeface="Arial"/>
              </a:rPr>
              <a:t>T</a:t>
            </a:r>
            <a:r>
              <a:rPr sz="2176" spc="-20" dirty="0">
                <a:solidFill>
                  <a:prstClr val="black"/>
                </a:solidFill>
                <a:latin typeface="Arial"/>
                <a:cs typeface="Arial"/>
              </a:rPr>
              <a:t>oronto</a:t>
            </a:r>
            <a:r>
              <a:rPr sz="2176" spc="-10" dirty="0">
                <a:solidFill>
                  <a:prstClr val="black"/>
                </a:solidFill>
                <a:latin typeface="Arial"/>
                <a:cs typeface="Arial"/>
              </a:rPr>
              <a:t> recently </a:t>
            </a:r>
            <a:r>
              <a:rPr sz="2176" spc="-20" dirty="0">
                <a:solidFill>
                  <a:prstClr val="black"/>
                </a:solidFill>
                <a:latin typeface="Arial"/>
                <a:cs typeface="Arial"/>
              </a:rPr>
              <a:t>implemented</a:t>
            </a:r>
            <a:r>
              <a:rPr sz="2176" spc="-10" dirty="0">
                <a:solidFill>
                  <a:prstClr val="black"/>
                </a:solidFill>
                <a:latin typeface="Arial"/>
                <a:cs typeface="Arial"/>
              </a:rPr>
              <a:t> </a:t>
            </a:r>
            <a:r>
              <a:rPr sz="2176" spc="-20" dirty="0">
                <a:solidFill>
                  <a:prstClr val="black"/>
                </a:solidFill>
                <a:latin typeface="Arial"/>
                <a:cs typeface="Arial"/>
              </a:rPr>
              <a:t>a</a:t>
            </a:r>
            <a:r>
              <a:rPr sz="2176" spc="-10" dirty="0">
                <a:solidFill>
                  <a:prstClr val="black"/>
                </a:solidFill>
                <a:latin typeface="Arial"/>
                <a:cs typeface="Arial"/>
              </a:rPr>
              <a:t> special l</a:t>
            </a:r>
            <a:r>
              <a:rPr sz="2176" spc="-89" dirty="0">
                <a:solidFill>
                  <a:prstClr val="black"/>
                </a:solidFill>
                <a:latin typeface="Arial"/>
                <a:cs typeface="Arial"/>
              </a:rPr>
              <a:t>e</a:t>
            </a:r>
            <a:r>
              <a:rPr sz="2176" spc="-20" dirty="0">
                <a:solidFill>
                  <a:prstClr val="black"/>
                </a:solidFill>
                <a:latin typeface="Arial"/>
                <a:cs typeface="Arial"/>
              </a:rPr>
              <a:t>vy</a:t>
            </a:r>
            <a:r>
              <a:rPr sz="2176" spc="-10" dirty="0">
                <a:solidFill>
                  <a:prstClr val="black"/>
                </a:solidFill>
                <a:latin typeface="Arial"/>
                <a:cs typeface="Arial"/>
              </a:rPr>
              <a:t> to </a:t>
            </a:r>
            <a:r>
              <a:rPr sz="2176" spc="-20" dirty="0">
                <a:solidFill>
                  <a:prstClr val="black"/>
                </a:solidFill>
                <a:latin typeface="Arial"/>
                <a:cs typeface="Arial"/>
              </a:rPr>
              <a:t>p</a:t>
            </a:r>
            <a:r>
              <a:rPr sz="2176" spc="-89" dirty="0">
                <a:solidFill>
                  <a:prstClr val="black"/>
                </a:solidFill>
                <a:latin typeface="Arial"/>
                <a:cs typeface="Arial"/>
              </a:rPr>
              <a:t>a</a:t>
            </a:r>
            <a:r>
              <a:rPr sz="2176" spc="-20" dirty="0">
                <a:solidFill>
                  <a:prstClr val="black"/>
                </a:solidFill>
                <a:latin typeface="Arial"/>
                <a:cs typeface="Arial"/>
              </a:rPr>
              <a:t>y</a:t>
            </a:r>
            <a:r>
              <a:rPr sz="2176" spc="-10" dirty="0">
                <a:solidFill>
                  <a:prstClr val="black"/>
                </a:solidFill>
                <a:latin typeface="Arial"/>
                <a:cs typeface="Arial"/>
              </a:rPr>
              <a:t> </a:t>
            </a:r>
            <a:r>
              <a:rPr sz="2176" spc="-79" dirty="0">
                <a:solidFill>
                  <a:prstClr val="black"/>
                </a:solidFill>
                <a:latin typeface="Arial"/>
                <a:cs typeface="Arial"/>
              </a:rPr>
              <a:t>f</a:t>
            </a:r>
            <a:r>
              <a:rPr sz="2176" spc="-10" dirty="0">
                <a:solidFill>
                  <a:prstClr val="black"/>
                </a:solidFill>
                <a:latin typeface="Arial"/>
                <a:cs typeface="Arial"/>
              </a:rPr>
              <a:t>or a </a:t>
            </a:r>
            <a:r>
              <a:rPr sz="2176" spc="-20" dirty="0">
                <a:solidFill>
                  <a:prstClr val="black"/>
                </a:solidFill>
                <a:latin typeface="Arial"/>
                <a:cs typeface="Arial"/>
              </a:rPr>
              <a:t>n</a:t>
            </a:r>
            <a:r>
              <a:rPr sz="2176" spc="-69" dirty="0">
                <a:solidFill>
                  <a:prstClr val="black"/>
                </a:solidFill>
                <a:latin typeface="Arial"/>
                <a:cs typeface="Arial"/>
              </a:rPr>
              <a:t>e</a:t>
            </a:r>
            <a:r>
              <a:rPr sz="2176" spc="-20" dirty="0">
                <a:solidFill>
                  <a:prstClr val="black"/>
                </a:solidFill>
                <a:latin typeface="Arial"/>
                <a:cs typeface="Arial"/>
              </a:rPr>
              <a:t>w</a:t>
            </a:r>
            <a:r>
              <a:rPr sz="2176" spc="-10" dirty="0">
                <a:solidFill>
                  <a:prstClr val="black"/>
                </a:solidFill>
                <a:latin typeface="Arial"/>
                <a:cs typeface="Arial"/>
              </a:rPr>
              <a:t> </a:t>
            </a:r>
            <a:r>
              <a:rPr sz="2176" spc="-20" dirty="0">
                <a:solidFill>
                  <a:prstClr val="black"/>
                </a:solidFill>
                <a:latin typeface="Arial"/>
                <a:cs typeface="Arial"/>
              </a:rPr>
              <a:t>sub</a:t>
            </a:r>
            <a:r>
              <a:rPr sz="2176" spc="-59" dirty="0">
                <a:solidFill>
                  <a:prstClr val="black"/>
                </a:solidFill>
                <a:latin typeface="Arial"/>
                <a:cs typeface="Arial"/>
              </a:rPr>
              <a:t>w</a:t>
            </a:r>
            <a:r>
              <a:rPr sz="2176" spc="-89" dirty="0">
                <a:solidFill>
                  <a:prstClr val="black"/>
                </a:solidFill>
                <a:latin typeface="Arial"/>
                <a:cs typeface="Arial"/>
              </a:rPr>
              <a:t>a</a:t>
            </a:r>
            <a:r>
              <a:rPr sz="2176" spc="-20" dirty="0">
                <a:solidFill>
                  <a:prstClr val="black"/>
                </a:solidFill>
                <a:latin typeface="Arial"/>
                <a:cs typeface="Arial"/>
              </a:rPr>
              <a:t>y</a:t>
            </a:r>
            <a:r>
              <a:rPr sz="2176" spc="-10" dirty="0">
                <a:solidFill>
                  <a:prstClr val="black"/>
                </a:solidFill>
                <a:latin typeface="Arial"/>
                <a:cs typeface="Arial"/>
              </a:rPr>
              <a:t> in </a:t>
            </a:r>
            <a:r>
              <a:rPr sz="2176" spc="-20" dirty="0">
                <a:solidFill>
                  <a:prstClr val="black"/>
                </a:solidFill>
                <a:latin typeface="Arial"/>
                <a:cs typeface="Arial"/>
              </a:rPr>
              <a:t>Scarborough,</a:t>
            </a:r>
            <a:r>
              <a:rPr sz="2176" spc="-10" dirty="0">
                <a:solidFill>
                  <a:prstClr val="black"/>
                </a:solidFill>
                <a:latin typeface="Arial"/>
                <a:cs typeface="Arial"/>
              </a:rPr>
              <a:t> to </a:t>
            </a:r>
            <a:r>
              <a:rPr sz="2176" spc="-20" dirty="0">
                <a:solidFill>
                  <a:prstClr val="black"/>
                </a:solidFill>
                <a:latin typeface="Arial"/>
                <a:cs typeface="Arial"/>
              </a:rPr>
              <a:t>be</a:t>
            </a:r>
            <a:r>
              <a:rPr sz="2176" spc="-10" dirty="0">
                <a:solidFill>
                  <a:prstClr val="black"/>
                </a:solidFill>
                <a:latin typeface="Arial"/>
                <a:cs typeface="Arial"/>
              </a:rPr>
              <a:t> </a:t>
            </a:r>
            <a:r>
              <a:rPr sz="2176" spc="-20" dirty="0">
                <a:solidFill>
                  <a:prstClr val="black"/>
                </a:solidFill>
                <a:latin typeface="Arial"/>
                <a:cs typeface="Arial"/>
              </a:rPr>
              <a:t>phased</a:t>
            </a:r>
            <a:r>
              <a:rPr sz="2176" spc="-10" dirty="0">
                <a:solidFill>
                  <a:prstClr val="black"/>
                </a:solidFill>
                <a:latin typeface="Arial"/>
                <a:cs typeface="Arial"/>
              </a:rPr>
              <a:t> in </a:t>
            </a:r>
            <a:r>
              <a:rPr sz="2176" spc="-59" dirty="0">
                <a:solidFill>
                  <a:prstClr val="black"/>
                </a:solidFill>
                <a:latin typeface="Arial"/>
                <a:cs typeface="Arial"/>
              </a:rPr>
              <a:t>o</a:t>
            </a:r>
            <a:r>
              <a:rPr sz="2176" spc="-79" dirty="0">
                <a:solidFill>
                  <a:prstClr val="black"/>
                </a:solidFill>
                <a:latin typeface="Arial"/>
                <a:cs typeface="Arial"/>
              </a:rPr>
              <a:t>v</a:t>
            </a:r>
            <a:r>
              <a:rPr sz="2176" spc="-10" dirty="0">
                <a:solidFill>
                  <a:prstClr val="black"/>
                </a:solidFill>
                <a:latin typeface="Arial"/>
                <a:cs typeface="Arial"/>
              </a:rPr>
              <a:t>er </a:t>
            </a:r>
            <a:r>
              <a:rPr sz="2176" spc="-79" dirty="0">
                <a:solidFill>
                  <a:prstClr val="black"/>
                </a:solidFill>
                <a:latin typeface="Arial"/>
                <a:cs typeface="Arial"/>
              </a:rPr>
              <a:t>f</a:t>
            </a:r>
            <a:r>
              <a:rPr sz="2176" spc="-20" dirty="0">
                <a:solidFill>
                  <a:prstClr val="black"/>
                </a:solidFill>
                <a:latin typeface="Arial"/>
                <a:cs typeface="Arial"/>
              </a:rPr>
              <a:t>our</a:t>
            </a:r>
            <a:r>
              <a:rPr sz="2176" spc="-10" dirty="0">
                <a:solidFill>
                  <a:prstClr val="black"/>
                </a:solidFill>
                <a:latin typeface="Arial"/>
                <a:cs typeface="Arial"/>
              </a:rPr>
              <a:t> </a:t>
            </a:r>
            <a:r>
              <a:rPr sz="2176" spc="-69" dirty="0">
                <a:solidFill>
                  <a:prstClr val="black"/>
                </a:solidFill>
                <a:latin typeface="Arial"/>
                <a:cs typeface="Arial"/>
              </a:rPr>
              <a:t>y</a:t>
            </a:r>
            <a:r>
              <a:rPr sz="2176" spc="-20" dirty="0">
                <a:solidFill>
                  <a:prstClr val="black"/>
                </a:solidFill>
                <a:latin typeface="Arial"/>
                <a:cs typeface="Arial"/>
              </a:rPr>
              <a:t>ears</a:t>
            </a:r>
            <a:endParaRPr sz="2176">
              <a:solidFill>
                <a:prstClr val="black"/>
              </a:solidFill>
              <a:latin typeface="Arial"/>
              <a:cs typeface="Arial"/>
            </a:endParaRPr>
          </a:p>
          <a:p>
            <a:pPr marL="1120379" defTabSz="1808683">
              <a:spcBef>
                <a:spcPts val="307"/>
              </a:spcBef>
            </a:pPr>
            <a:r>
              <a:rPr sz="1978" spc="-10" dirty="0">
                <a:solidFill>
                  <a:prstClr val="black"/>
                </a:solidFill>
                <a:latin typeface="Arial"/>
                <a:cs typeface="Arial"/>
              </a:rPr>
              <a:t>that </a:t>
            </a:r>
            <a:r>
              <a:rPr sz="1978" spc="-20" dirty="0">
                <a:solidFill>
                  <a:prstClr val="black"/>
                </a:solidFill>
                <a:latin typeface="Arial"/>
                <a:cs typeface="Arial"/>
              </a:rPr>
              <a:t>does</a:t>
            </a:r>
            <a:r>
              <a:rPr sz="1978" spc="-10" dirty="0">
                <a:solidFill>
                  <a:prstClr val="black"/>
                </a:solidFill>
                <a:latin typeface="Arial"/>
                <a:cs typeface="Arial"/>
              </a:rPr>
              <a:t> not </a:t>
            </a:r>
            <a:r>
              <a:rPr sz="1978" spc="-20" dirty="0">
                <a:solidFill>
                  <a:prstClr val="black"/>
                </a:solidFill>
                <a:latin typeface="Arial"/>
                <a:cs typeface="Arial"/>
              </a:rPr>
              <a:t>mean</a:t>
            </a:r>
            <a:r>
              <a:rPr sz="1978" spc="-10" dirty="0">
                <a:solidFill>
                  <a:prstClr val="black"/>
                </a:solidFill>
                <a:latin typeface="Arial"/>
                <a:cs typeface="Arial"/>
              </a:rPr>
              <a:t> the l</a:t>
            </a:r>
            <a:r>
              <a:rPr sz="1978" spc="-79" dirty="0">
                <a:solidFill>
                  <a:prstClr val="black"/>
                </a:solidFill>
                <a:latin typeface="Arial"/>
                <a:cs typeface="Arial"/>
              </a:rPr>
              <a:t>e</a:t>
            </a:r>
            <a:r>
              <a:rPr sz="1978" spc="-10" dirty="0">
                <a:solidFill>
                  <a:prstClr val="black"/>
                </a:solidFill>
                <a:latin typeface="Arial"/>
                <a:cs typeface="Arial"/>
              </a:rPr>
              <a:t>vy is </a:t>
            </a:r>
            <a:r>
              <a:rPr sz="1978" spc="-20" dirty="0">
                <a:solidFill>
                  <a:prstClr val="black"/>
                </a:solidFill>
                <a:latin typeface="Arial"/>
                <a:cs typeface="Arial"/>
              </a:rPr>
              <a:t>rem</a:t>
            </a:r>
            <a:r>
              <a:rPr sz="1978" spc="-49" dirty="0">
                <a:solidFill>
                  <a:prstClr val="black"/>
                </a:solidFill>
                <a:latin typeface="Arial"/>
                <a:cs typeface="Arial"/>
              </a:rPr>
              <a:t>o</a:t>
            </a:r>
            <a:r>
              <a:rPr sz="1978" spc="-59" dirty="0">
                <a:solidFill>
                  <a:prstClr val="black"/>
                </a:solidFill>
                <a:latin typeface="Arial"/>
                <a:cs typeface="Arial"/>
              </a:rPr>
              <a:t>v</a:t>
            </a:r>
            <a:r>
              <a:rPr sz="1978" spc="-20" dirty="0">
                <a:solidFill>
                  <a:prstClr val="black"/>
                </a:solidFill>
                <a:latin typeface="Arial"/>
                <a:cs typeface="Arial"/>
              </a:rPr>
              <a:t>ed</a:t>
            </a:r>
            <a:r>
              <a:rPr sz="1978" spc="-10" dirty="0">
                <a:solidFill>
                  <a:prstClr val="black"/>
                </a:solidFill>
                <a:latin typeface="Arial"/>
                <a:cs typeface="Arial"/>
              </a:rPr>
              <a:t> after </a:t>
            </a:r>
            <a:r>
              <a:rPr sz="1978" spc="-69" dirty="0">
                <a:solidFill>
                  <a:prstClr val="black"/>
                </a:solidFill>
                <a:latin typeface="Arial"/>
                <a:cs typeface="Arial"/>
              </a:rPr>
              <a:t>f</a:t>
            </a:r>
            <a:r>
              <a:rPr sz="1978" spc="-10" dirty="0">
                <a:solidFill>
                  <a:prstClr val="black"/>
                </a:solidFill>
                <a:latin typeface="Arial"/>
                <a:cs typeface="Arial"/>
              </a:rPr>
              <a:t>our </a:t>
            </a:r>
            <a:r>
              <a:rPr sz="1978" spc="-49" dirty="0">
                <a:solidFill>
                  <a:prstClr val="black"/>
                </a:solidFill>
                <a:latin typeface="Arial"/>
                <a:cs typeface="Arial"/>
              </a:rPr>
              <a:t>y</a:t>
            </a:r>
            <a:r>
              <a:rPr sz="1978" spc="-10" dirty="0">
                <a:solidFill>
                  <a:prstClr val="black"/>
                </a:solidFill>
                <a:latin typeface="Arial"/>
                <a:cs typeface="Arial"/>
              </a:rPr>
              <a:t>ears!</a:t>
            </a:r>
            <a:endParaRPr sz="1978">
              <a:solidFill>
                <a:prstClr val="black"/>
              </a:solidFill>
              <a:latin typeface="Arial"/>
              <a:cs typeface="Arial"/>
            </a:endParaRPr>
          </a:p>
        </p:txBody>
      </p:sp>
    </p:spTree>
    <p:extLst>
      <p:ext uri="{BB962C8B-B14F-4D97-AF65-F5344CB8AC3E}">
        <p14:creationId xmlns:p14="http://schemas.microsoft.com/office/powerpoint/2010/main" val="959131702"/>
      </p:ext>
    </p:extLst>
  </p:cSld>
  <p:clrMapOvr>
    <a:masterClrMapping/>
  </p:clrMapOvr>
  <p:transition>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5121">
              <a:lnSpc>
                <a:spcPct val="100000"/>
              </a:lnSpc>
            </a:pPr>
            <a:r>
              <a:rPr sz="2769" spc="30" dirty="0">
                <a:solidFill>
                  <a:srgbClr val="FFFFFF"/>
                </a:solidFill>
                <a:latin typeface="Arial"/>
                <a:cs typeface="Arial"/>
              </a:rPr>
              <a:t>Can</a:t>
            </a:r>
            <a:r>
              <a:rPr sz="2769" spc="10" dirty="0">
                <a:solidFill>
                  <a:srgbClr val="FFFFFF"/>
                </a:solidFill>
                <a:latin typeface="Arial"/>
                <a:cs typeface="Arial"/>
              </a:rPr>
              <a:t> </a:t>
            </a:r>
            <a:r>
              <a:rPr sz="2769" spc="20" dirty="0">
                <a:solidFill>
                  <a:srgbClr val="FFFFFF"/>
                </a:solidFill>
                <a:latin typeface="Arial"/>
                <a:cs typeface="Arial"/>
              </a:rPr>
              <a:t>small</a:t>
            </a:r>
            <a:r>
              <a:rPr sz="2769" spc="10" dirty="0">
                <a:solidFill>
                  <a:srgbClr val="FFFFFF"/>
                </a:solidFill>
                <a:latin typeface="Arial"/>
                <a:cs typeface="Arial"/>
              </a:rPr>
              <a:t> </a:t>
            </a:r>
            <a:r>
              <a:rPr sz="2769" spc="20" dirty="0">
                <a:solidFill>
                  <a:srgbClr val="FFFFFF"/>
                </a:solidFill>
                <a:latin typeface="Arial"/>
                <a:cs typeface="Arial"/>
              </a:rPr>
              <a:t>re</a:t>
            </a:r>
            <a:r>
              <a:rPr sz="2769" spc="-79" dirty="0">
                <a:solidFill>
                  <a:srgbClr val="FFFFFF"/>
                </a:solidFill>
                <a:latin typeface="Arial"/>
                <a:cs typeface="Arial"/>
              </a:rPr>
              <a:t>f</a:t>
            </a:r>
            <a:r>
              <a:rPr sz="2769" spc="30" dirty="0">
                <a:solidFill>
                  <a:srgbClr val="FFFFFF"/>
                </a:solidFill>
                <a:latin typeface="Arial"/>
                <a:cs typeface="Arial"/>
              </a:rPr>
              <a:t>o</a:t>
            </a:r>
            <a:r>
              <a:rPr sz="2769" spc="79" dirty="0">
                <a:solidFill>
                  <a:srgbClr val="FFFFFF"/>
                </a:solidFill>
                <a:latin typeface="Arial"/>
                <a:cs typeface="Arial"/>
              </a:rPr>
              <a:t>r</a:t>
            </a:r>
            <a:r>
              <a:rPr sz="2769" spc="30" dirty="0">
                <a:solidFill>
                  <a:srgbClr val="FFFFFF"/>
                </a:solidFill>
                <a:latin typeface="Arial"/>
                <a:cs typeface="Arial"/>
              </a:rPr>
              <a:t>ms</a:t>
            </a:r>
            <a:r>
              <a:rPr sz="2769" spc="10" dirty="0">
                <a:solidFill>
                  <a:srgbClr val="FFFFFF"/>
                </a:solidFill>
                <a:latin typeface="Arial"/>
                <a:cs typeface="Arial"/>
              </a:rPr>
              <a:t> </a:t>
            </a:r>
            <a:r>
              <a:rPr sz="2769" spc="20" dirty="0">
                <a:solidFill>
                  <a:srgbClr val="FFFFFF"/>
                </a:solidFill>
                <a:latin typeface="Arial"/>
                <a:cs typeface="Arial"/>
              </a:rPr>
              <a:t>help?</a:t>
            </a:r>
            <a:r>
              <a:rPr sz="2769" spc="198" dirty="0">
                <a:solidFill>
                  <a:srgbClr val="FFFFFF"/>
                </a:solidFill>
                <a:latin typeface="Arial"/>
                <a:cs typeface="Arial"/>
              </a:rPr>
              <a:t> </a:t>
            </a:r>
            <a:r>
              <a:rPr sz="2769" spc="20" dirty="0">
                <a:solidFill>
                  <a:srgbClr val="FFFFFF"/>
                </a:solidFill>
                <a:latin typeface="Arial"/>
                <a:cs typeface="Arial"/>
              </a:rPr>
              <a:t>Insights</a:t>
            </a:r>
            <a:r>
              <a:rPr sz="2769" spc="10" dirty="0">
                <a:solidFill>
                  <a:srgbClr val="FFFFFF"/>
                </a:solidFill>
                <a:latin typeface="Arial"/>
                <a:cs typeface="Arial"/>
              </a:rPr>
              <a:t> </a:t>
            </a:r>
            <a:r>
              <a:rPr sz="2769" spc="20" dirty="0">
                <a:solidFill>
                  <a:srgbClr val="FFFFFF"/>
                </a:solidFill>
                <a:latin typeface="Arial"/>
                <a:cs typeface="Arial"/>
              </a:rPr>
              <a:t>from</a:t>
            </a:r>
            <a:r>
              <a:rPr sz="2769" spc="10" dirty="0">
                <a:solidFill>
                  <a:srgbClr val="FFFFFF"/>
                </a:solidFill>
                <a:latin typeface="Arial"/>
                <a:cs typeface="Arial"/>
              </a:rPr>
              <a:t> </a:t>
            </a:r>
            <a:r>
              <a:rPr sz="2769" spc="20" dirty="0">
                <a:solidFill>
                  <a:srgbClr val="FFFFFF"/>
                </a:solidFill>
                <a:latin typeface="Arial"/>
                <a:cs typeface="Arial"/>
              </a:rPr>
              <a:t>economics</a:t>
            </a:r>
            <a:endParaRPr sz="2769">
              <a:latin typeface="Arial"/>
              <a:cs typeface="Arial"/>
            </a:endParaRPr>
          </a:p>
        </p:txBody>
      </p:sp>
      <p:sp>
        <p:nvSpPr>
          <p:cNvPr id="3" name="object 3"/>
          <p:cNvSpPr/>
          <p:nvPr/>
        </p:nvSpPr>
        <p:spPr>
          <a:xfrm>
            <a:off x="1004961" y="3690307"/>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4" name="object 4"/>
          <p:cNvSpPr/>
          <p:nvPr/>
        </p:nvSpPr>
        <p:spPr>
          <a:xfrm>
            <a:off x="1004961" y="4105757"/>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5" name="object 5"/>
          <p:cNvSpPr/>
          <p:nvPr/>
        </p:nvSpPr>
        <p:spPr>
          <a:xfrm>
            <a:off x="1004961" y="4861569"/>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6" name="object 6"/>
          <p:cNvSpPr/>
          <p:nvPr/>
        </p:nvSpPr>
        <p:spPr>
          <a:xfrm>
            <a:off x="1004961" y="5277017"/>
            <a:ext cx="143314" cy="143314"/>
          </a:xfrm>
          <a:custGeom>
            <a:avLst/>
            <a:gdLst/>
            <a:ahLst/>
            <a:cxnLst/>
            <a:rect l="l" t="t" r="r" b="b"/>
            <a:pathLst>
              <a:path w="72453" h="72453">
                <a:moveTo>
                  <a:pt x="0" y="72453"/>
                </a:moveTo>
                <a:lnTo>
                  <a:pt x="72453" y="72453"/>
                </a:lnTo>
                <a:lnTo>
                  <a:pt x="72453" y="0"/>
                </a:lnTo>
                <a:lnTo>
                  <a:pt x="0" y="0"/>
                </a:lnTo>
                <a:lnTo>
                  <a:pt x="0" y="72453"/>
                </a:lnTo>
                <a:close/>
              </a:path>
            </a:pathLst>
          </a:custGeom>
          <a:solidFill>
            <a:srgbClr val="3333B2"/>
          </a:solidFill>
        </p:spPr>
        <p:txBody>
          <a:bodyPr wrap="square" lIns="0" tIns="0" rIns="0" bIns="0" rtlCol="0">
            <a:noAutofit/>
          </a:bodyPr>
          <a:lstStyle/>
          <a:p>
            <a:pPr defTabSz="1808683"/>
            <a:endParaRPr sz="3560">
              <a:solidFill>
                <a:prstClr val="black"/>
              </a:solidFill>
            </a:endParaRPr>
          </a:p>
        </p:txBody>
      </p:sp>
      <p:sp>
        <p:nvSpPr>
          <p:cNvPr id="7" name="object 7"/>
          <p:cNvSpPr txBox="1">
            <a:spLocks noGrp="1"/>
          </p:cNvSpPr>
          <p:nvPr>
            <p:ph type="body" idx="1"/>
          </p:nvPr>
        </p:nvSpPr>
        <p:spPr>
          <a:prstGeom prst="rect">
            <a:avLst/>
          </a:prstGeom>
        </p:spPr>
        <p:txBody>
          <a:bodyPr vert="horz" wrap="square" lIns="0" tIns="0" rIns="0" bIns="0" rtlCol="0">
            <a:noAutofit/>
          </a:bodyPr>
          <a:lstStyle/>
          <a:p>
            <a:pPr marL="25121">
              <a:lnSpc>
                <a:spcPct val="100000"/>
              </a:lnSpc>
            </a:pPr>
            <a:r>
              <a:rPr sz="2176" b="1" spc="-10" dirty="0">
                <a:latin typeface="Arial"/>
                <a:cs typeface="Arial"/>
              </a:rPr>
              <a:t>I</a:t>
            </a:r>
            <a:r>
              <a:rPr sz="2176" b="1" spc="-287" dirty="0">
                <a:latin typeface="Arial"/>
                <a:cs typeface="Arial"/>
              </a:rPr>
              <a:t>V</a:t>
            </a:r>
            <a:r>
              <a:rPr sz="2176" b="1" spc="-10" dirty="0">
                <a:latin typeface="Arial"/>
                <a:cs typeface="Arial"/>
              </a:rPr>
              <a:t>. </a:t>
            </a:r>
            <a:r>
              <a:rPr sz="2176" b="1" spc="-109" dirty="0">
                <a:latin typeface="Arial"/>
                <a:cs typeface="Arial"/>
              </a:rPr>
              <a:t>A</a:t>
            </a:r>
            <a:r>
              <a:rPr sz="2176" b="1" spc="-89" dirty="0">
                <a:latin typeface="Arial"/>
                <a:cs typeface="Arial"/>
              </a:rPr>
              <a:t>v</a:t>
            </a:r>
            <a:r>
              <a:rPr sz="2176" b="1" spc="-20" dirty="0">
                <a:latin typeface="Arial"/>
                <a:cs typeface="Arial"/>
              </a:rPr>
              <a:t>oid</a:t>
            </a:r>
            <a:r>
              <a:rPr sz="2176" b="1" spc="-10" dirty="0">
                <a:latin typeface="Arial"/>
                <a:cs typeface="Arial"/>
              </a:rPr>
              <a:t> fiscal </a:t>
            </a:r>
            <a:r>
              <a:rPr sz="2176" b="1" spc="-20" dirty="0">
                <a:latin typeface="Arial"/>
                <a:cs typeface="Arial"/>
              </a:rPr>
              <a:t>gimmi</a:t>
            </a:r>
            <a:r>
              <a:rPr sz="2176" b="1" spc="-69" dirty="0">
                <a:latin typeface="Arial"/>
                <a:cs typeface="Arial"/>
              </a:rPr>
              <a:t>c</a:t>
            </a:r>
            <a:r>
              <a:rPr sz="2176" b="1" spc="-20" dirty="0">
                <a:latin typeface="Arial"/>
                <a:cs typeface="Arial"/>
              </a:rPr>
              <a:t>ks</a:t>
            </a:r>
            <a:endParaRPr sz="2176">
              <a:latin typeface="Arial"/>
              <a:cs typeface="Arial"/>
            </a:endParaRPr>
          </a:p>
          <a:p>
            <a:pPr>
              <a:lnSpc>
                <a:spcPts val="1088"/>
              </a:lnSpc>
              <a:spcBef>
                <a:spcPts val="95"/>
              </a:spcBef>
            </a:pPr>
            <a:endParaRPr sz="1088"/>
          </a:p>
          <a:p>
            <a:pPr marL="25121" marR="163284">
              <a:lnSpc>
                <a:spcPct val="102600"/>
              </a:lnSpc>
            </a:pPr>
            <a:r>
              <a:rPr sz="2176" spc="-20" dirty="0">
                <a:latin typeface="Arial"/>
                <a:cs typeface="Arial"/>
              </a:rPr>
              <a:t>There</a:t>
            </a:r>
            <a:r>
              <a:rPr sz="2176" spc="-10" dirty="0">
                <a:latin typeface="Arial"/>
                <a:cs typeface="Arial"/>
              </a:rPr>
              <a:t> is </a:t>
            </a:r>
            <a:r>
              <a:rPr sz="2176" spc="-20" dirty="0">
                <a:latin typeface="Arial"/>
                <a:cs typeface="Arial"/>
              </a:rPr>
              <a:t>a</a:t>
            </a:r>
            <a:r>
              <a:rPr sz="2176" spc="-10" dirty="0">
                <a:latin typeface="Arial"/>
                <a:cs typeface="Arial"/>
              </a:rPr>
              <a:t> limited role </a:t>
            </a:r>
            <a:r>
              <a:rPr sz="2176" spc="-79" dirty="0">
                <a:latin typeface="Arial"/>
                <a:cs typeface="Arial"/>
              </a:rPr>
              <a:t>f</a:t>
            </a:r>
            <a:r>
              <a:rPr sz="2176" spc="-10" dirty="0">
                <a:latin typeface="Arial"/>
                <a:cs typeface="Arial"/>
              </a:rPr>
              <a:t>or </a:t>
            </a:r>
            <a:r>
              <a:rPr sz="2176" spc="-20" dirty="0">
                <a:latin typeface="Arial"/>
                <a:cs typeface="Arial"/>
              </a:rPr>
              <a:t>n</a:t>
            </a:r>
            <a:r>
              <a:rPr sz="2176" spc="-69" dirty="0">
                <a:latin typeface="Arial"/>
                <a:cs typeface="Arial"/>
              </a:rPr>
              <a:t>e</a:t>
            </a:r>
            <a:r>
              <a:rPr sz="2176" spc="-20" dirty="0">
                <a:latin typeface="Arial"/>
                <a:cs typeface="Arial"/>
              </a:rPr>
              <a:t>w</a:t>
            </a:r>
            <a:r>
              <a:rPr sz="2176" spc="-10" dirty="0">
                <a:latin typeface="Arial"/>
                <a:cs typeface="Arial"/>
              </a:rPr>
              <a:t> “r</a:t>
            </a:r>
            <a:r>
              <a:rPr sz="2176" spc="-89" dirty="0">
                <a:latin typeface="Arial"/>
                <a:cs typeface="Arial"/>
              </a:rPr>
              <a:t>e</a:t>
            </a:r>
            <a:r>
              <a:rPr sz="2176" spc="-79" dirty="0">
                <a:latin typeface="Arial"/>
                <a:cs typeface="Arial"/>
              </a:rPr>
              <a:t>v</a:t>
            </a:r>
            <a:r>
              <a:rPr sz="2176" spc="-20" dirty="0">
                <a:latin typeface="Arial"/>
                <a:cs typeface="Arial"/>
              </a:rPr>
              <a:t>e</a:t>
            </a:r>
            <a:r>
              <a:rPr sz="2176" spc="-49" dirty="0">
                <a:latin typeface="Arial"/>
                <a:cs typeface="Arial"/>
              </a:rPr>
              <a:t>n</a:t>
            </a:r>
            <a:r>
              <a:rPr sz="2176" spc="-20" dirty="0">
                <a:latin typeface="Arial"/>
                <a:cs typeface="Arial"/>
              </a:rPr>
              <a:t>ue</a:t>
            </a:r>
            <a:r>
              <a:rPr sz="2176" spc="-10" dirty="0">
                <a:latin typeface="Arial"/>
                <a:cs typeface="Arial"/>
              </a:rPr>
              <a:t> tools” to finance </a:t>
            </a:r>
            <a:r>
              <a:rPr sz="2176" spc="-20" dirty="0">
                <a:latin typeface="Arial"/>
                <a:cs typeface="Arial"/>
              </a:rPr>
              <a:t>urban</a:t>
            </a:r>
            <a:r>
              <a:rPr sz="2176" spc="-10" dirty="0">
                <a:latin typeface="Arial"/>
                <a:cs typeface="Arial"/>
              </a:rPr>
              <a:t> inf</a:t>
            </a:r>
            <a:r>
              <a:rPr sz="2176" spc="-40" dirty="0">
                <a:latin typeface="Arial"/>
                <a:cs typeface="Arial"/>
              </a:rPr>
              <a:t>r</a:t>
            </a:r>
            <a:r>
              <a:rPr sz="2176" spc="-10" dirty="0">
                <a:latin typeface="Arial"/>
                <a:cs typeface="Arial"/>
              </a:rPr>
              <a:t>ast</a:t>
            </a:r>
            <a:r>
              <a:rPr sz="2176" spc="20" dirty="0">
                <a:latin typeface="Arial"/>
                <a:cs typeface="Arial"/>
              </a:rPr>
              <a:t>r</a:t>
            </a:r>
            <a:r>
              <a:rPr sz="2176" spc="-10" dirty="0">
                <a:latin typeface="Arial"/>
                <a:cs typeface="Arial"/>
              </a:rPr>
              <a:t>uctur</a:t>
            </a:r>
            <a:r>
              <a:rPr sz="2176" spc="-59" dirty="0">
                <a:latin typeface="Arial"/>
                <a:cs typeface="Arial"/>
              </a:rPr>
              <a:t>e</a:t>
            </a:r>
            <a:r>
              <a:rPr sz="2176" spc="-10" dirty="0">
                <a:latin typeface="Arial"/>
                <a:cs typeface="Arial"/>
              </a:rPr>
              <a:t>, </a:t>
            </a:r>
            <a:r>
              <a:rPr sz="2176" spc="-69" dirty="0">
                <a:latin typeface="Arial"/>
                <a:cs typeface="Arial"/>
              </a:rPr>
              <a:t>b</a:t>
            </a:r>
            <a:r>
              <a:rPr sz="2176" spc="-10" dirty="0">
                <a:latin typeface="Arial"/>
                <a:cs typeface="Arial"/>
              </a:rPr>
              <a:t>ut th</a:t>
            </a:r>
            <a:r>
              <a:rPr sz="2176" spc="-69" dirty="0">
                <a:latin typeface="Arial"/>
                <a:cs typeface="Arial"/>
              </a:rPr>
              <a:t>e</a:t>
            </a:r>
            <a:r>
              <a:rPr sz="2176" spc="-20" dirty="0">
                <a:latin typeface="Arial"/>
                <a:cs typeface="Arial"/>
              </a:rPr>
              <a:t>y</a:t>
            </a:r>
            <a:r>
              <a:rPr sz="2176" spc="-10" dirty="0">
                <a:latin typeface="Arial"/>
                <a:cs typeface="Arial"/>
              </a:rPr>
              <a:t> </a:t>
            </a:r>
            <a:r>
              <a:rPr sz="2176" spc="-20" dirty="0">
                <a:latin typeface="Arial"/>
                <a:cs typeface="Arial"/>
              </a:rPr>
              <a:t>are</a:t>
            </a:r>
            <a:r>
              <a:rPr sz="2176" spc="-10" dirty="0">
                <a:latin typeface="Arial"/>
                <a:cs typeface="Arial"/>
              </a:rPr>
              <a:t> not </a:t>
            </a:r>
            <a:r>
              <a:rPr sz="2176" spc="-20" dirty="0">
                <a:latin typeface="Arial"/>
                <a:cs typeface="Arial"/>
              </a:rPr>
              <a:t>a</a:t>
            </a:r>
            <a:r>
              <a:rPr sz="2176" spc="-10" dirty="0">
                <a:latin typeface="Arial"/>
                <a:cs typeface="Arial"/>
              </a:rPr>
              <a:t> </a:t>
            </a:r>
            <a:r>
              <a:rPr sz="2176" spc="-20" dirty="0">
                <a:latin typeface="Arial"/>
                <a:cs typeface="Arial"/>
              </a:rPr>
              <a:t>panacea,</a:t>
            </a:r>
            <a:r>
              <a:rPr sz="2176" spc="-10" dirty="0">
                <a:latin typeface="Arial"/>
                <a:cs typeface="Arial"/>
              </a:rPr>
              <a:t> </a:t>
            </a:r>
            <a:r>
              <a:rPr sz="2176" spc="-20" dirty="0">
                <a:latin typeface="Arial"/>
                <a:cs typeface="Arial"/>
              </a:rPr>
              <a:t>and</a:t>
            </a:r>
            <a:r>
              <a:rPr sz="2176" spc="-10" dirty="0">
                <a:latin typeface="Arial"/>
                <a:cs typeface="Arial"/>
              </a:rPr>
              <a:t> th</a:t>
            </a:r>
            <a:r>
              <a:rPr sz="2176" spc="-69" dirty="0">
                <a:latin typeface="Arial"/>
                <a:cs typeface="Arial"/>
              </a:rPr>
              <a:t>e</a:t>
            </a:r>
            <a:r>
              <a:rPr sz="2176" spc="-20" dirty="0">
                <a:latin typeface="Arial"/>
                <a:cs typeface="Arial"/>
              </a:rPr>
              <a:t>y</a:t>
            </a:r>
            <a:r>
              <a:rPr sz="2176" spc="-10" dirty="0">
                <a:latin typeface="Arial"/>
                <a:cs typeface="Arial"/>
              </a:rPr>
              <a:t> </a:t>
            </a:r>
            <a:r>
              <a:rPr sz="2176" spc="-20" dirty="0">
                <a:latin typeface="Arial"/>
                <a:cs typeface="Arial"/>
              </a:rPr>
              <a:t>do</a:t>
            </a:r>
            <a:r>
              <a:rPr sz="2176" spc="-10" dirty="0">
                <a:latin typeface="Arial"/>
                <a:cs typeface="Arial"/>
              </a:rPr>
              <a:t> not</a:t>
            </a:r>
            <a:r>
              <a:rPr sz="2176" spc="-20" dirty="0">
                <a:latin typeface="Arial"/>
                <a:cs typeface="Arial"/>
              </a:rPr>
              <a:t> ma</a:t>
            </a:r>
            <a:r>
              <a:rPr sz="2176" spc="-69" dirty="0">
                <a:latin typeface="Arial"/>
                <a:cs typeface="Arial"/>
              </a:rPr>
              <a:t>k</a:t>
            </a:r>
            <a:r>
              <a:rPr sz="2176" spc="-20" dirty="0">
                <a:latin typeface="Arial"/>
                <a:cs typeface="Arial"/>
              </a:rPr>
              <a:t>e</a:t>
            </a:r>
            <a:r>
              <a:rPr sz="2176" spc="-10" dirty="0">
                <a:latin typeface="Arial"/>
                <a:cs typeface="Arial"/>
              </a:rPr>
              <a:t> projects fre</a:t>
            </a:r>
            <a:r>
              <a:rPr sz="2176" spc="-59" dirty="0">
                <a:latin typeface="Arial"/>
                <a:cs typeface="Arial"/>
              </a:rPr>
              <a:t>e</a:t>
            </a:r>
            <a:r>
              <a:rPr sz="2176" spc="-10" dirty="0">
                <a:latin typeface="Arial"/>
                <a:cs typeface="Arial"/>
              </a:rPr>
              <a:t>.</a:t>
            </a:r>
            <a:endParaRPr sz="2176">
              <a:latin typeface="Arial"/>
              <a:cs typeface="Arial"/>
            </a:endParaRPr>
          </a:p>
          <a:p>
            <a:pPr>
              <a:lnSpc>
                <a:spcPts val="1780"/>
              </a:lnSpc>
              <a:spcBef>
                <a:spcPts val="61"/>
              </a:spcBef>
            </a:pPr>
            <a:endParaRPr sz="1780"/>
          </a:p>
          <a:p>
            <a:pPr marL="572750">
              <a:lnSpc>
                <a:spcPct val="100000"/>
              </a:lnSpc>
            </a:pPr>
            <a:r>
              <a:rPr sz="2176" spc="-20" dirty="0">
                <a:latin typeface="Arial"/>
                <a:cs typeface="Arial"/>
              </a:rPr>
              <a:t>DCs</a:t>
            </a:r>
            <a:r>
              <a:rPr sz="2176" spc="-10" dirty="0">
                <a:latin typeface="Arial"/>
                <a:cs typeface="Arial"/>
              </a:rPr>
              <a:t> </a:t>
            </a:r>
            <a:r>
              <a:rPr sz="2176" spc="-20" dirty="0">
                <a:latin typeface="Arial"/>
                <a:cs typeface="Arial"/>
              </a:rPr>
              <a:t>and</a:t>
            </a:r>
            <a:r>
              <a:rPr sz="2176" spc="-10" dirty="0">
                <a:latin typeface="Arial"/>
                <a:cs typeface="Arial"/>
              </a:rPr>
              <a:t> </a:t>
            </a:r>
            <a:r>
              <a:rPr sz="2176" spc="-20" dirty="0">
                <a:latin typeface="Arial"/>
                <a:cs typeface="Arial"/>
              </a:rPr>
              <a:t>TIFs?</a:t>
            </a:r>
            <a:endParaRPr sz="2176">
              <a:latin typeface="Arial"/>
              <a:cs typeface="Arial"/>
            </a:endParaRPr>
          </a:p>
          <a:p>
            <a:pPr marL="572750" marR="317776">
              <a:lnSpc>
                <a:spcPct val="102600"/>
              </a:lnSpc>
              <a:spcBef>
                <a:spcPts val="593"/>
              </a:spcBef>
            </a:pPr>
            <a:r>
              <a:rPr sz="2176" spc="-10" dirty="0">
                <a:latin typeface="Arial"/>
                <a:cs typeface="Arial"/>
              </a:rPr>
              <a:t>interg</a:t>
            </a:r>
            <a:r>
              <a:rPr sz="2176" spc="-59" dirty="0">
                <a:latin typeface="Arial"/>
                <a:cs typeface="Arial"/>
              </a:rPr>
              <a:t>o</a:t>
            </a:r>
            <a:r>
              <a:rPr sz="2176" spc="-79" dirty="0">
                <a:latin typeface="Arial"/>
                <a:cs typeface="Arial"/>
              </a:rPr>
              <a:t>v</a:t>
            </a:r>
            <a:r>
              <a:rPr sz="2176" spc="-20" dirty="0">
                <a:latin typeface="Arial"/>
                <a:cs typeface="Arial"/>
              </a:rPr>
              <a:t>e</a:t>
            </a:r>
            <a:r>
              <a:rPr sz="2176" spc="40" dirty="0">
                <a:latin typeface="Arial"/>
                <a:cs typeface="Arial"/>
              </a:rPr>
              <a:t>r</a:t>
            </a:r>
            <a:r>
              <a:rPr sz="2176" spc="-20" dirty="0">
                <a:latin typeface="Arial"/>
                <a:cs typeface="Arial"/>
              </a:rPr>
              <a:t>nmental</a:t>
            </a:r>
            <a:r>
              <a:rPr sz="2176" spc="-10" dirty="0">
                <a:latin typeface="Arial"/>
                <a:cs typeface="Arial"/>
              </a:rPr>
              <a:t> </a:t>
            </a:r>
            <a:r>
              <a:rPr sz="2176" spc="-49" dirty="0">
                <a:latin typeface="Arial"/>
                <a:cs typeface="Arial"/>
              </a:rPr>
              <a:t>g</a:t>
            </a:r>
            <a:r>
              <a:rPr sz="2176" spc="-40" dirty="0">
                <a:latin typeface="Arial"/>
                <a:cs typeface="Arial"/>
              </a:rPr>
              <a:t>r</a:t>
            </a:r>
            <a:r>
              <a:rPr sz="2176" spc="-20" dirty="0">
                <a:latin typeface="Arial"/>
                <a:cs typeface="Arial"/>
              </a:rPr>
              <a:t>ants</a:t>
            </a:r>
            <a:r>
              <a:rPr sz="2176" spc="-10" dirty="0">
                <a:latin typeface="Arial"/>
                <a:cs typeface="Arial"/>
              </a:rPr>
              <a:t> actually </a:t>
            </a:r>
            <a:r>
              <a:rPr sz="2176" spc="-20" dirty="0">
                <a:latin typeface="Arial"/>
                <a:cs typeface="Arial"/>
              </a:rPr>
              <a:t>ma</a:t>
            </a:r>
            <a:r>
              <a:rPr sz="2176" spc="-69" dirty="0">
                <a:latin typeface="Arial"/>
                <a:cs typeface="Arial"/>
              </a:rPr>
              <a:t>k</a:t>
            </a:r>
            <a:r>
              <a:rPr sz="2176" spc="-20" dirty="0">
                <a:latin typeface="Arial"/>
                <a:cs typeface="Arial"/>
              </a:rPr>
              <a:t>e</a:t>
            </a:r>
            <a:r>
              <a:rPr sz="2176" spc="-10" dirty="0">
                <a:latin typeface="Arial"/>
                <a:cs typeface="Arial"/>
              </a:rPr>
              <a:t> </a:t>
            </a:r>
            <a:r>
              <a:rPr sz="2176" spc="-79" dirty="0">
                <a:latin typeface="Arial"/>
                <a:cs typeface="Arial"/>
              </a:rPr>
              <a:t>v</a:t>
            </a:r>
            <a:r>
              <a:rPr sz="2176" spc="-20" dirty="0">
                <a:latin typeface="Arial"/>
                <a:cs typeface="Arial"/>
              </a:rPr>
              <a:t>e</a:t>
            </a:r>
            <a:r>
              <a:rPr sz="2176" spc="49" dirty="0">
                <a:latin typeface="Arial"/>
                <a:cs typeface="Arial"/>
              </a:rPr>
              <a:t>r</a:t>
            </a:r>
            <a:r>
              <a:rPr sz="2176" spc="-20" dirty="0">
                <a:latin typeface="Arial"/>
                <a:cs typeface="Arial"/>
              </a:rPr>
              <a:t>y</a:t>
            </a:r>
            <a:r>
              <a:rPr sz="2176" spc="-10" dirty="0">
                <a:latin typeface="Arial"/>
                <a:cs typeface="Arial"/>
              </a:rPr>
              <a:t> little </a:t>
            </a:r>
            <a:r>
              <a:rPr sz="2176" spc="-20" dirty="0">
                <a:latin typeface="Arial"/>
                <a:cs typeface="Arial"/>
              </a:rPr>
              <a:t>sens</a:t>
            </a:r>
            <a:r>
              <a:rPr sz="2176" spc="-59" dirty="0">
                <a:latin typeface="Arial"/>
                <a:cs typeface="Arial"/>
              </a:rPr>
              <a:t>e</a:t>
            </a:r>
            <a:r>
              <a:rPr sz="2176" spc="-10" dirty="0">
                <a:latin typeface="Arial"/>
                <a:cs typeface="Arial"/>
              </a:rPr>
              <a:t>, unless projects </a:t>
            </a:r>
            <a:r>
              <a:rPr sz="2176" spc="-20" dirty="0">
                <a:latin typeface="Arial"/>
                <a:cs typeface="Arial"/>
              </a:rPr>
              <a:t>cross</a:t>
            </a:r>
            <a:r>
              <a:rPr sz="2176" spc="-10" dirty="0">
                <a:latin typeface="Arial"/>
                <a:cs typeface="Arial"/>
              </a:rPr>
              <a:t> ju</a:t>
            </a:r>
            <a:r>
              <a:rPr sz="2176" spc="20" dirty="0">
                <a:latin typeface="Arial"/>
                <a:cs typeface="Arial"/>
              </a:rPr>
              <a:t>r</a:t>
            </a:r>
            <a:r>
              <a:rPr sz="2176" spc="-10" dirty="0">
                <a:latin typeface="Arial"/>
                <a:cs typeface="Arial"/>
              </a:rPr>
              <a:t>isdictional </a:t>
            </a:r>
            <a:r>
              <a:rPr sz="2176" spc="-20" dirty="0">
                <a:latin typeface="Arial"/>
                <a:cs typeface="Arial"/>
              </a:rPr>
              <a:t>bounda</a:t>
            </a:r>
            <a:r>
              <a:rPr sz="2176" spc="20" dirty="0">
                <a:latin typeface="Arial"/>
                <a:cs typeface="Arial"/>
              </a:rPr>
              <a:t>r</a:t>
            </a:r>
            <a:r>
              <a:rPr sz="2176" spc="-10" dirty="0">
                <a:latin typeface="Arial"/>
                <a:cs typeface="Arial"/>
              </a:rPr>
              <a:t>ies</a:t>
            </a:r>
            <a:endParaRPr sz="2176">
              <a:latin typeface="Arial"/>
              <a:cs typeface="Arial"/>
            </a:endParaRPr>
          </a:p>
          <a:p>
            <a:pPr marL="572750" marR="25121">
              <a:lnSpc>
                <a:spcPct val="125299"/>
              </a:lnSpc>
            </a:pPr>
            <a:r>
              <a:rPr sz="2176" spc="-20" dirty="0">
                <a:latin typeface="Arial"/>
                <a:cs typeface="Arial"/>
              </a:rPr>
              <a:t>road</a:t>
            </a:r>
            <a:r>
              <a:rPr sz="2176" spc="-10" dirty="0">
                <a:latin typeface="Arial"/>
                <a:cs typeface="Arial"/>
              </a:rPr>
              <a:t> </a:t>
            </a:r>
            <a:r>
              <a:rPr sz="2176" spc="-20" dirty="0">
                <a:latin typeface="Arial"/>
                <a:cs typeface="Arial"/>
              </a:rPr>
              <a:t>p</a:t>
            </a:r>
            <a:r>
              <a:rPr sz="2176" spc="20" dirty="0">
                <a:latin typeface="Arial"/>
                <a:cs typeface="Arial"/>
              </a:rPr>
              <a:t>r</a:t>
            </a:r>
            <a:r>
              <a:rPr sz="2176" spc="-10" dirty="0">
                <a:latin typeface="Arial"/>
                <a:cs typeface="Arial"/>
              </a:rPr>
              <a:t>icing </a:t>
            </a:r>
            <a:r>
              <a:rPr sz="2176" spc="-79" dirty="0">
                <a:latin typeface="Arial"/>
                <a:cs typeface="Arial"/>
              </a:rPr>
              <a:t>f</a:t>
            </a:r>
            <a:r>
              <a:rPr sz="2176" spc="-10" dirty="0">
                <a:latin typeface="Arial"/>
                <a:cs typeface="Arial"/>
              </a:rPr>
              <a:t>or congestion, </a:t>
            </a:r>
            <a:r>
              <a:rPr sz="2176" spc="-69" dirty="0">
                <a:latin typeface="Arial"/>
                <a:cs typeface="Arial"/>
              </a:rPr>
              <a:t>b</a:t>
            </a:r>
            <a:r>
              <a:rPr sz="2176" spc="-10" dirty="0">
                <a:latin typeface="Arial"/>
                <a:cs typeface="Arial"/>
              </a:rPr>
              <a:t>ut not </a:t>
            </a:r>
            <a:r>
              <a:rPr sz="2176" spc="-20" dirty="0">
                <a:latin typeface="Arial"/>
                <a:cs typeface="Arial"/>
              </a:rPr>
              <a:t>mainly</a:t>
            </a:r>
            <a:r>
              <a:rPr sz="2176" spc="-10" dirty="0">
                <a:latin typeface="Arial"/>
                <a:cs typeface="Arial"/>
              </a:rPr>
              <a:t> to </a:t>
            </a:r>
            <a:r>
              <a:rPr sz="2176" spc="-40" dirty="0">
                <a:latin typeface="Arial"/>
                <a:cs typeface="Arial"/>
              </a:rPr>
              <a:t>r</a:t>
            </a:r>
            <a:r>
              <a:rPr sz="2176" spc="-10" dirty="0">
                <a:latin typeface="Arial"/>
                <a:cs typeface="Arial"/>
              </a:rPr>
              <a:t>aise r</a:t>
            </a:r>
            <a:r>
              <a:rPr sz="2176" spc="-89" dirty="0">
                <a:latin typeface="Arial"/>
                <a:cs typeface="Arial"/>
              </a:rPr>
              <a:t>e</a:t>
            </a:r>
            <a:r>
              <a:rPr sz="2176" spc="-79" dirty="0">
                <a:latin typeface="Arial"/>
                <a:cs typeface="Arial"/>
              </a:rPr>
              <a:t>v</a:t>
            </a:r>
            <a:r>
              <a:rPr sz="2176" spc="-20" dirty="0">
                <a:latin typeface="Arial"/>
                <a:cs typeface="Arial"/>
              </a:rPr>
              <a:t>e</a:t>
            </a:r>
            <a:r>
              <a:rPr sz="2176" spc="-49" dirty="0">
                <a:latin typeface="Arial"/>
                <a:cs typeface="Arial"/>
              </a:rPr>
              <a:t>n</a:t>
            </a:r>
            <a:r>
              <a:rPr sz="2176" spc="-20" dirty="0">
                <a:latin typeface="Arial"/>
                <a:cs typeface="Arial"/>
              </a:rPr>
              <a:t>ue</a:t>
            </a:r>
            <a:r>
              <a:rPr sz="2176" spc="-10" dirty="0">
                <a:latin typeface="Arial"/>
                <a:cs typeface="Arial"/>
              </a:rPr>
              <a:t> the residential </a:t>
            </a:r>
            <a:r>
              <a:rPr sz="2176" spc="-20" dirty="0">
                <a:latin typeface="Arial"/>
                <a:cs typeface="Arial"/>
              </a:rPr>
              <a:t>prope</a:t>
            </a:r>
            <a:r>
              <a:rPr sz="2176" spc="69" dirty="0">
                <a:latin typeface="Arial"/>
                <a:cs typeface="Arial"/>
              </a:rPr>
              <a:t>r</a:t>
            </a:r>
            <a:r>
              <a:rPr sz="2176" spc="-10" dirty="0">
                <a:latin typeface="Arial"/>
                <a:cs typeface="Arial"/>
              </a:rPr>
              <a:t>ty tax is </a:t>
            </a:r>
            <a:r>
              <a:rPr sz="2176" spc="-20" dirty="0">
                <a:latin typeface="Arial"/>
                <a:cs typeface="Arial"/>
              </a:rPr>
              <a:t>almost</a:t>
            </a:r>
            <a:r>
              <a:rPr sz="2176" spc="-10" dirty="0">
                <a:latin typeface="Arial"/>
                <a:cs typeface="Arial"/>
              </a:rPr>
              <a:t> al</a:t>
            </a:r>
            <a:r>
              <a:rPr sz="2176" spc="-59" dirty="0">
                <a:latin typeface="Arial"/>
                <a:cs typeface="Arial"/>
              </a:rPr>
              <a:t>w</a:t>
            </a:r>
            <a:r>
              <a:rPr sz="2176" spc="-89" dirty="0">
                <a:latin typeface="Arial"/>
                <a:cs typeface="Arial"/>
              </a:rPr>
              <a:t>a</a:t>
            </a:r>
            <a:r>
              <a:rPr sz="2176" spc="-20" dirty="0">
                <a:latin typeface="Arial"/>
                <a:cs typeface="Arial"/>
              </a:rPr>
              <a:t>ys</a:t>
            </a:r>
            <a:r>
              <a:rPr sz="2176" spc="-10" dirty="0">
                <a:latin typeface="Arial"/>
                <a:cs typeface="Arial"/>
              </a:rPr>
              <a:t> the </a:t>
            </a:r>
            <a:r>
              <a:rPr sz="2176" spc="-20" dirty="0">
                <a:latin typeface="Arial"/>
                <a:cs typeface="Arial"/>
              </a:rPr>
              <a:t>most</a:t>
            </a:r>
            <a:endParaRPr sz="2176">
              <a:latin typeface="Arial"/>
              <a:cs typeface="Arial"/>
            </a:endParaRPr>
          </a:p>
          <a:p>
            <a:pPr marL="572750">
              <a:lnSpc>
                <a:spcPct val="100000"/>
              </a:lnSpc>
              <a:spcBef>
                <a:spcPts val="69"/>
              </a:spcBef>
            </a:pPr>
            <a:r>
              <a:rPr sz="2176" spc="-10" dirty="0">
                <a:latin typeface="Arial"/>
                <a:cs typeface="Arial"/>
              </a:rPr>
              <a:t>equita</a:t>
            </a:r>
            <a:r>
              <a:rPr sz="2176" spc="-69" dirty="0">
                <a:latin typeface="Arial"/>
                <a:cs typeface="Arial"/>
              </a:rPr>
              <a:t>b</a:t>
            </a:r>
            <a:r>
              <a:rPr sz="2176" spc="-10" dirty="0">
                <a:latin typeface="Arial"/>
                <a:cs typeface="Arial"/>
              </a:rPr>
              <a:t>le </a:t>
            </a:r>
            <a:r>
              <a:rPr sz="2176" spc="-20" dirty="0">
                <a:latin typeface="Arial"/>
                <a:cs typeface="Arial"/>
              </a:rPr>
              <a:t>AND</a:t>
            </a:r>
            <a:r>
              <a:rPr sz="2176" spc="-10" dirty="0">
                <a:latin typeface="Arial"/>
                <a:cs typeface="Arial"/>
              </a:rPr>
              <a:t> efficient </a:t>
            </a:r>
            <a:r>
              <a:rPr sz="2176" spc="-59" dirty="0">
                <a:latin typeface="Arial"/>
                <a:cs typeface="Arial"/>
              </a:rPr>
              <a:t>w</a:t>
            </a:r>
            <a:r>
              <a:rPr sz="2176" spc="-89" dirty="0">
                <a:latin typeface="Arial"/>
                <a:cs typeface="Arial"/>
              </a:rPr>
              <a:t>a</a:t>
            </a:r>
            <a:r>
              <a:rPr sz="2176" spc="-20" dirty="0">
                <a:latin typeface="Arial"/>
                <a:cs typeface="Arial"/>
              </a:rPr>
              <a:t>y</a:t>
            </a:r>
            <a:r>
              <a:rPr sz="2176" spc="-10" dirty="0">
                <a:latin typeface="Arial"/>
                <a:cs typeface="Arial"/>
              </a:rPr>
              <a:t> to finance </a:t>
            </a:r>
            <a:r>
              <a:rPr sz="2176" spc="-49" dirty="0">
                <a:latin typeface="Arial"/>
                <a:cs typeface="Arial"/>
              </a:rPr>
              <a:t>m</a:t>
            </a:r>
            <a:r>
              <a:rPr sz="2176" spc="-10" dirty="0">
                <a:latin typeface="Arial"/>
                <a:cs typeface="Arial"/>
              </a:rPr>
              <a:t>unicipal </a:t>
            </a:r>
            <a:r>
              <a:rPr sz="2176" spc="-20" dirty="0">
                <a:latin typeface="Arial"/>
                <a:cs typeface="Arial"/>
              </a:rPr>
              <a:t>se</a:t>
            </a:r>
            <a:r>
              <a:rPr sz="2176" spc="49" dirty="0">
                <a:latin typeface="Arial"/>
                <a:cs typeface="Arial"/>
              </a:rPr>
              <a:t>r</a:t>
            </a:r>
            <a:r>
              <a:rPr sz="2176" spc="-10" dirty="0">
                <a:latin typeface="Arial"/>
                <a:cs typeface="Arial"/>
              </a:rPr>
              <a:t>vices</a:t>
            </a:r>
            <a:endParaRPr sz="2176">
              <a:latin typeface="Arial"/>
              <a:cs typeface="Arial"/>
            </a:endParaRPr>
          </a:p>
        </p:txBody>
      </p:sp>
    </p:spTree>
    <p:extLst>
      <p:ext uri="{BB962C8B-B14F-4D97-AF65-F5344CB8AC3E}">
        <p14:creationId xmlns:p14="http://schemas.microsoft.com/office/powerpoint/2010/main" val="2454863365"/>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75000"/>
                    <a:lumOff val="25000"/>
                  </a:schemeClr>
                </a:solidFill>
              </a:rPr>
              <a:t>Varying investments in the workforce:</a:t>
            </a:r>
            <a:br>
              <a:rPr lang="en-US" dirty="0" smtClean="0">
                <a:solidFill>
                  <a:schemeClr val="tx1">
                    <a:lumMod val="75000"/>
                    <a:lumOff val="25000"/>
                  </a:schemeClr>
                </a:solidFill>
              </a:rPr>
            </a:br>
            <a:r>
              <a:rPr lang="en-US" dirty="0" smtClean="0">
                <a:solidFill>
                  <a:schemeClr val="tx1">
                    <a:lumMod val="75000"/>
                    <a:lumOff val="25000"/>
                  </a:schemeClr>
                </a:solidFill>
              </a:rPr>
              <a:t>Education spending</a:t>
            </a:r>
            <a:endParaRPr lang="en-US" dirty="0">
              <a:solidFill>
                <a:schemeClr val="tx1">
                  <a:lumMod val="75000"/>
                  <a:lumOff val="25000"/>
                </a:schemeClr>
              </a:solidFill>
            </a:endParaRPr>
          </a:p>
        </p:txBody>
      </p:sp>
      <p:sp>
        <p:nvSpPr>
          <p:cNvPr id="3" name="Content Placeholder 2"/>
          <p:cNvSpPr>
            <a:spLocks noGrp="1"/>
          </p:cNvSpPr>
          <p:nvPr>
            <p:ph sz="quarter"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 y="1270061"/>
            <a:ext cx="9144001" cy="5463696"/>
          </a:xfrm>
          <a:prstGeom prst="rect">
            <a:avLst/>
          </a:prstGeom>
        </p:spPr>
      </p:pic>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5121">
              <a:lnSpc>
                <a:spcPct val="100000"/>
              </a:lnSpc>
            </a:pPr>
            <a:r>
              <a:rPr sz="2769" spc="20" dirty="0">
                <a:solidFill>
                  <a:srgbClr val="FFFFFF"/>
                </a:solidFill>
                <a:latin typeface="Arial"/>
                <a:cs typeface="Arial"/>
              </a:rPr>
              <a:t>Concluding</a:t>
            </a:r>
            <a:r>
              <a:rPr sz="2769" spc="10" dirty="0">
                <a:solidFill>
                  <a:srgbClr val="FFFFFF"/>
                </a:solidFill>
                <a:latin typeface="Arial"/>
                <a:cs typeface="Arial"/>
              </a:rPr>
              <a:t> </a:t>
            </a:r>
            <a:r>
              <a:rPr sz="2769" spc="30" dirty="0">
                <a:solidFill>
                  <a:srgbClr val="FFFFFF"/>
                </a:solidFill>
                <a:latin typeface="Arial"/>
                <a:cs typeface="Arial"/>
              </a:rPr>
              <a:t>rema</a:t>
            </a:r>
            <a:r>
              <a:rPr sz="2769" spc="49" dirty="0">
                <a:solidFill>
                  <a:srgbClr val="FFFFFF"/>
                </a:solidFill>
                <a:latin typeface="Arial"/>
                <a:cs typeface="Arial"/>
              </a:rPr>
              <a:t>r</a:t>
            </a:r>
            <a:r>
              <a:rPr sz="2769" spc="20" dirty="0">
                <a:solidFill>
                  <a:srgbClr val="FFFFFF"/>
                </a:solidFill>
                <a:latin typeface="Arial"/>
                <a:cs typeface="Arial"/>
              </a:rPr>
              <a:t>ks</a:t>
            </a:r>
            <a:endParaRPr sz="2769">
              <a:latin typeface="Arial"/>
              <a:cs typeface="Arial"/>
            </a:endParaRPr>
          </a:p>
        </p:txBody>
      </p:sp>
      <p:sp>
        <p:nvSpPr>
          <p:cNvPr id="3" name="object 3"/>
          <p:cNvSpPr txBox="1"/>
          <p:nvPr/>
        </p:nvSpPr>
        <p:spPr>
          <a:xfrm>
            <a:off x="712076" y="1960629"/>
            <a:ext cx="7561385" cy="3737987"/>
          </a:xfrm>
          <a:prstGeom prst="rect">
            <a:avLst/>
          </a:prstGeom>
        </p:spPr>
        <p:txBody>
          <a:bodyPr vert="horz" wrap="square" lIns="0" tIns="0" rIns="0" bIns="0" rtlCol="0">
            <a:noAutofit/>
          </a:bodyPr>
          <a:lstStyle/>
          <a:p>
            <a:pPr marL="25121" marR="25121" defTabSz="1808683">
              <a:lnSpc>
                <a:spcPct val="102600"/>
              </a:lnSpc>
            </a:pPr>
            <a:r>
              <a:rPr sz="2176" spc="-20" dirty="0">
                <a:solidFill>
                  <a:prstClr val="black"/>
                </a:solidFill>
                <a:latin typeface="Arial"/>
                <a:cs typeface="Arial"/>
              </a:rPr>
              <a:t>This</a:t>
            </a:r>
            <a:r>
              <a:rPr sz="2176" spc="-10" dirty="0">
                <a:solidFill>
                  <a:prstClr val="black"/>
                </a:solidFill>
                <a:latin typeface="Arial"/>
                <a:cs typeface="Arial"/>
              </a:rPr>
              <a:t> </a:t>
            </a:r>
            <a:r>
              <a:rPr sz="2176" spc="-20" dirty="0">
                <a:solidFill>
                  <a:prstClr val="black"/>
                </a:solidFill>
                <a:latin typeface="Arial"/>
                <a:cs typeface="Arial"/>
              </a:rPr>
              <a:t>b</a:t>
            </a:r>
            <a:r>
              <a:rPr sz="2176" spc="20" dirty="0">
                <a:solidFill>
                  <a:prstClr val="black"/>
                </a:solidFill>
                <a:latin typeface="Arial"/>
                <a:cs typeface="Arial"/>
              </a:rPr>
              <a:t>r</a:t>
            </a:r>
            <a:r>
              <a:rPr sz="2176" spc="-10" dirty="0">
                <a:solidFill>
                  <a:prstClr val="black"/>
                </a:solidFill>
                <a:latin typeface="Arial"/>
                <a:cs typeface="Arial"/>
              </a:rPr>
              <a:t>ief </a:t>
            </a:r>
            <a:r>
              <a:rPr sz="2176" spc="-20" dirty="0">
                <a:solidFill>
                  <a:prstClr val="black"/>
                </a:solidFill>
                <a:latin typeface="Arial"/>
                <a:cs typeface="Arial"/>
              </a:rPr>
              <a:t>su</a:t>
            </a:r>
            <a:r>
              <a:rPr sz="2176" spc="49" dirty="0">
                <a:solidFill>
                  <a:prstClr val="black"/>
                </a:solidFill>
                <a:latin typeface="Arial"/>
                <a:cs typeface="Arial"/>
              </a:rPr>
              <a:t>r</a:t>
            </a:r>
            <a:r>
              <a:rPr sz="2176" spc="-79" dirty="0">
                <a:solidFill>
                  <a:prstClr val="black"/>
                </a:solidFill>
                <a:latin typeface="Arial"/>
                <a:cs typeface="Arial"/>
              </a:rPr>
              <a:t>v</a:t>
            </a:r>
            <a:r>
              <a:rPr sz="2176" spc="-69" dirty="0">
                <a:solidFill>
                  <a:prstClr val="black"/>
                </a:solidFill>
                <a:latin typeface="Arial"/>
                <a:cs typeface="Arial"/>
              </a:rPr>
              <a:t>e</a:t>
            </a:r>
            <a:r>
              <a:rPr sz="2176" spc="-20" dirty="0">
                <a:solidFill>
                  <a:prstClr val="black"/>
                </a:solidFill>
                <a:latin typeface="Arial"/>
                <a:cs typeface="Arial"/>
              </a:rPr>
              <a:t>y</a:t>
            </a:r>
            <a:r>
              <a:rPr sz="2176" spc="-10" dirty="0">
                <a:solidFill>
                  <a:prstClr val="black"/>
                </a:solidFill>
                <a:latin typeface="Arial"/>
                <a:cs typeface="Arial"/>
              </a:rPr>
              <a:t> of </a:t>
            </a:r>
            <a:r>
              <a:rPr sz="2176" spc="-20" dirty="0">
                <a:solidFill>
                  <a:prstClr val="black"/>
                </a:solidFill>
                <a:latin typeface="Arial"/>
                <a:cs typeface="Arial"/>
              </a:rPr>
              <a:t>challenges</a:t>
            </a:r>
            <a:r>
              <a:rPr sz="2176" spc="-10" dirty="0">
                <a:solidFill>
                  <a:prstClr val="black"/>
                </a:solidFill>
                <a:latin typeface="Arial"/>
                <a:cs typeface="Arial"/>
              </a:rPr>
              <a:t> in inf</a:t>
            </a:r>
            <a:r>
              <a:rPr sz="2176" spc="-40" dirty="0">
                <a:solidFill>
                  <a:prstClr val="black"/>
                </a:solidFill>
                <a:latin typeface="Arial"/>
                <a:cs typeface="Arial"/>
              </a:rPr>
              <a:t>r</a:t>
            </a:r>
            <a:r>
              <a:rPr sz="2176" spc="-10" dirty="0">
                <a:solidFill>
                  <a:prstClr val="black"/>
                </a:solidFill>
                <a:latin typeface="Arial"/>
                <a:cs typeface="Arial"/>
              </a:rPr>
              <a:t>ast</a:t>
            </a:r>
            <a:r>
              <a:rPr sz="2176" spc="20" dirty="0">
                <a:solidFill>
                  <a:prstClr val="black"/>
                </a:solidFill>
                <a:latin typeface="Arial"/>
                <a:cs typeface="Arial"/>
              </a:rPr>
              <a:t>r</a:t>
            </a:r>
            <a:r>
              <a:rPr sz="2176" spc="-10" dirty="0">
                <a:solidFill>
                  <a:prstClr val="black"/>
                </a:solidFill>
                <a:latin typeface="Arial"/>
                <a:cs typeface="Arial"/>
              </a:rPr>
              <a:t>ucture finance </a:t>
            </a:r>
            <a:r>
              <a:rPr sz="2176" spc="-20" dirty="0">
                <a:solidFill>
                  <a:prstClr val="black"/>
                </a:solidFill>
                <a:latin typeface="Arial"/>
                <a:cs typeface="Arial"/>
              </a:rPr>
              <a:t>should</a:t>
            </a:r>
            <a:r>
              <a:rPr sz="2176" spc="-10" dirty="0">
                <a:solidFill>
                  <a:prstClr val="black"/>
                </a:solidFill>
                <a:latin typeface="Arial"/>
                <a:cs typeface="Arial"/>
              </a:rPr>
              <a:t> not </a:t>
            </a:r>
            <a:r>
              <a:rPr sz="2176" spc="-20" dirty="0">
                <a:solidFill>
                  <a:prstClr val="black"/>
                </a:solidFill>
                <a:latin typeface="Arial"/>
                <a:cs typeface="Arial"/>
              </a:rPr>
              <a:t>be</a:t>
            </a:r>
            <a:r>
              <a:rPr sz="2176" spc="-10" dirty="0">
                <a:solidFill>
                  <a:prstClr val="black"/>
                </a:solidFill>
                <a:latin typeface="Arial"/>
                <a:cs typeface="Arial"/>
              </a:rPr>
              <a:t> </a:t>
            </a:r>
            <a:r>
              <a:rPr sz="2176" spc="-20" dirty="0">
                <a:solidFill>
                  <a:prstClr val="black"/>
                </a:solidFill>
                <a:latin typeface="Arial"/>
                <a:cs typeface="Arial"/>
              </a:rPr>
              <a:t>seen</a:t>
            </a:r>
            <a:r>
              <a:rPr sz="2176" spc="-10" dirty="0">
                <a:solidFill>
                  <a:prstClr val="black"/>
                </a:solidFill>
                <a:latin typeface="Arial"/>
                <a:cs typeface="Arial"/>
              </a:rPr>
              <a:t> </a:t>
            </a:r>
            <a:r>
              <a:rPr sz="2176" spc="-20" dirty="0">
                <a:solidFill>
                  <a:prstClr val="black"/>
                </a:solidFill>
                <a:latin typeface="Arial"/>
                <a:cs typeface="Arial"/>
              </a:rPr>
              <a:t>as</a:t>
            </a:r>
            <a:r>
              <a:rPr sz="2176" spc="-10" dirty="0">
                <a:solidFill>
                  <a:prstClr val="black"/>
                </a:solidFill>
                <a:latin typeface="Arial"/>
                <a:cs typeface="Arial"/>
              </a:rPr>
              <a:t> too </a:t>
            </a:r>
            <a:r>
              <a:rPr sz="2176" spc="-69" dirty="0">
                <a:solidFill>
                  <a:prstClr val="black"/>
                </a:solidFill>
                <a:latin typeface="Arial"/>
                <a:cs typeface="Arial"/>
              </a:rPr>
              <a:t>b</a:t>
            </a:r>
            <a:r>
              <a:rPr sz="2176" spc="-10" dirty="0">
                <a:solidFill>
                  <a:prstClr val="black"/>
                </a:solidFill>
                <a:latin typeface="Arial"/>
                <a:cs typeface="Arial"/>
              </a:rPr>
              <a:t>leak:</a:t>
            </a:r>
            <a:r>
              <a:rPr sz="2176" spc="129" dirty="0">
                <a:solidFill>
                  <a:prstClr val="black"/>
                </a:solidFill>
                <a:latin typeface="Arial"/>
                <a:cs typeface="Arial"/>
              </a:rPr>
              <a:t> </a:t>
            </a:r>
            <a:r>
              <a:rPr sz="2176" spc="-20" dirty="0">
                <a:solidFill>
                  <a:prstClr val="black"/>
                </a:solidFill>
                <a:latin typeface="Arial"/>
                <a:cs typeface="Arial"/>
              </a:rPr>
              <a:t>“democ</a:t>
            </a:r>
            <a:r>
              <a:rPr sz="2176" spc="-40" dirty="0">
                <a:solidFill>
                  <a:prstClr val="black"/>
                </a:solidFill>
                <a:latin typeface="Arial"/>
                <a:cs typeface="Arial"/>
              </a:rPr>
              <a:t>r</a:t>
            </a:r>
            <a:r>
              <a:rPr sz="2176" spc="-20" dirty="0">
                <a:solidFill>
                  <a:prstClr val="black"/>
                </a:solidFill>
                <a:latin typeface="Arial"/>
                <a:cs typeface="Arial"/>
              </a:rPr>
              <a:t>acy</a:t>
            </a:r>
            <a:r>
              <a:rPr sz="2176" spc="-10" dirty="0">
                <a:solidFill>
                  <a:prstClr val="black"/>
                </a:solidFill>
                <a:latin typeface="Arial"/>
                <a:cs typeface="Arial"/>
              </a:rPr>
              <a:t> is the </a:t>
            </a:r>
            <a:r>
              <a:rPr sz="2176" spc="-49" dirty="0">
                <a:solidFill>
                  <a:prstClr val="black"/>
                </a:solidFill>
                <a:latin typeface="Arial"/>
                <a:cs typeface="Arial"/>
              </a:rPr>
              <a:t>w</a:t>
            </a:r>
            <a:r>
              <a:rPr sz="2176" spc="-10" dirty="0">
                <a:solidFill>
                  <a:prstClr val="black"/>
                </a:solidFill>
                <a:latin typeface="Arial"/>
                <a:cs typeface="Arial"/>
              </a:rPr>
              <a:t>orst </a:t>
            </a:r>
            <a:r>
              <a:rPr sz="2176" spc="-79" dirty="0">
                <a:solidFill>
                  <a:prstClr val="black"/>
                </a:solidFill>
                <a:latin typeface="Arial"/>
                <a:cs typeface="Arial"/>
              </a:rPr>
              <a:t>f</a:t>
            </a:r>
            <a:r>
              <a:rPr sz="2176" spc="-20" dirty="0">
                <a:solidFill>
                  <a:prstClr val="black"/>
                </a:solidFill>
                <a:latin typeface="Arial"/>
                <a:cs typeface="Arial"/>
              </a:rPr>
              <a:t>o</a:t>
            </a:r>
            <a:r>
              <a:rPr sz="2176" spc="40" dirty="0">
                <a:solidFill>
                  <a:prstClr val="black"/>
                </a:solidFill>
                <a:latin typeface="Arial"/>
                <a:cs typeface="Arial"/>
              </a:rPr>
              <a:t>r</a:t>
            </a:r>
            <a:r>
              <a:rPr sz="2176" spc="-20" dirty="0">
                <a:solidFill>
                  <a:prstClr val="black"/>
                </a:solidFill>
                <a:latin typeface="Arial"/>
                <a:cs typeface="Arial"/>
              </a:rPr>
              <a:t>m</a:t>
            </a:r>
            <a:r>
              <a:rPr sz="2176" spc="-10" dirty="0">
                <a:solidFill>
                  <a:prstClr val="black"/>
                </a:solidFill>
                <a:latin typeface="Arial"/>
                <a:cs typeface="Arial"/>
              </a:rPr>
              <a:t> of g</a:t>
            </a:r>
            <a:r>
              <a:rPr sz="2176" spc="-59" dirty="0">
                <a:solidFill>
                  <a:prstClr val="black"/>
                </a:solidFill>
                <a:latin typeface="Arial"/>
                <a:cs typeface="Arial"/>
              </a:rPr>
              <a:t>o</a:t>
            </a:r>
            <a:r>
              <a:rPr sz="2176" spc="-79" dirty="0">
                <a:solidFill>
                  <a:prstClr val="black"/>
                </a:solidFill>
                <a:latin typeface="Arial"/>
                <a:cs typeface="Arial"/>
              </a:rPr>
              <a:t>v</a:t>
            </a:r>
            <a:r>
              <a:rPr sz="2176" spc="-20" dirty="0">
                <a:solidFill>
                  <a:prstClr val="black"/>
                </a:solidFill>
                <a:latin typeface="Arial"/>
                <a:cs typeface="Arial"/>
              </a:rPr>
              <a:t>e</a:t>
            </a:r>
            <a:r>
              <a:rPr sz="2176" spc="40" dirty="0">
                <a:solidFill>
                  <a:prstClr val="black"/>
                </a:solidFill>
                <a:latin typeface="Arial"/>
                <a:cs typeface="Arial"/>
              </a:rPr>
              <a:t>r</a:t>
            </a:r>
            <a:r>
              <a:rPr sz="2176" spc="-20" dirty="0">
                <a:solidFill>
                  <a:prstClr val="black"/>
                </a:solidFill>
                <a:latin typeface="Arial"/>
                <a:cs typeface="Arial"/>
              </a:rPr>
              <a:t>nment,</a:t>
            </a:r>
            <a:r>
              <a:rPr sz="2176" spc="-10" dirty="0">
                <a:solidFill>
                  <a:prstClr val="black"/>
                </a:solidFill>
                <a:latin typeface="Arial"/>
                <a:cs typeface="Arial"/>
              </a:rPr>
              <a:t> </a:t>
            </a:r>
            <a:r>
              <a:rPr sz="2176" spc="-89" dirty="0">
                <a:solidFill>
                  <a:prstClr val="black"/>
                </a:solidFill>
                <a:latin typeface="Arial"/>
                <a:cs typeface="Arial"/>
              </a:rPr>
              <a:t>e</a:t>
            </a:r>
            <a:r>
              <a:rPr sz="2176" spc="-20" dirty="0">
                <a:solidFill>
                  <a:prstClr val="black"/>
                </a:solidFill>
                <a:latin typeface="Arial"/>
                <a:cs typeface="Arial"/>
              </a:rPr>
              <a:t>xcept</a:t>
            </a:r>
            <a:r>
              <a:rPr sz="2176" spc="-10" dirty="0">
                <a:solidFill>
                  <a:prstClr val="black"/>
                </a:solidFill>
                <a:latin typeface="Arial"/>
                <a:cs typeface="Arial"/>
              </a:rPr>
              <a:t> </a:t>
            </a:r>
            <a:r>
              <a:rPr sz="2176" spc="-79" dirty="0">
                <a:solidFill>
                  <a:prstClr val="black"/>
                </a:solidFill>
                <a:latin typeface="Arial"/>
                <a:cs typeface="Arial"/>
              </a:rPr>
              <a:t>f</a:t>
            </a:r>
            <a:r>
              <a:rPr sz="2176" spc="-10" dirty="0">
                <a:solidFill>
                  <a:prstClr val="black"/>
                </a:solidFill>
                <a:latin typeface="Arial"/>
                <a:cs typeface="Arial"/>
              </a:rPr>
              <a:t>or all the others”.</a:t>
            </a:r>
            <a:endParaRPr sz="2176">
              <a:solidFill>
                <a:prstClr val="black"/>
              </a:solidFill>
              <a:latin typeface="Arial"/>
              <a:cs typeface="Arial"/>
            </a:endParaRPr>
          </a:p>
          <a:p>
            <a:pPr defTabSz="1808683">
              <a:lnSpc>
                <a:spcPts val="1088"/>
              </a:lnSpc>
              <a:spcBef>
                <a:spcPts val="95"/>
              </a:spcBef>
            </a:pPr>
            <a:endParaRPr sz="1088">
              <a:solidFill>
                <a:prstClr val="black"/>
              </a:solidFill>
            </a:endParaRPr>
          </a:p>
          <a:p>
            <a:pPr marL="25121" marR="481058" defTabSz="1808683">
              <a:lnSpc>
                <a:spcPct val="102600"/>
              </a:lnSpc>
            </a:pPr>
            <a:r>
              <a:rPr sz="2176" spc="-20" dirty="0">
                <a:solidFill>
                  <a:prstClr val="black"/>
                </a:solidFill>
                <a:latin typeface="Arial"/>
                <a:cs typeface="Arial"/>
              </a:rPr>
              <a:t>An</a:t>
            </a:r>
            <a:r>
              <a:rPr sz="2176" spc="-10" dirty="0">
                <a:solidFill>
                  <a:prstClr val="black"/>
                </a:solidFill>
                <a:latin typeface="Arial"/>
                <a:cs typeface="Arial"/>
              </a:rPr>
              <a:t> efficient </a:t>
            </a:r>
            <a:r>
              <a:rPr sz="2176" spc="-20" dirty="0">
                <a:solidFill>
                  <a:prstClr val="black"/>
                </a:solidFill>
                <a:latin typeface="Arial"/>
                <a:cs typeface="Arial"/>
              </a:rPr>
              <a:t>pu</a:t>
            </a:r>
            <a:r>
              <a:rPr sz="2176" spc="-69" dirty="0">
                <a:solidFill>
                  <a:prstClr val="black"/>
                </a:solidFill>
                <a:latin typeface="Arial"/>
                <a:cs typeface="Arial"/>
              </a:rPr>
              <a:t>b</a:t>
            </a:r>
            <a:r>
              <a:rPr sz="2176" spc="-10" dirty="0">
                <a:solidFill>
                  <a:prstClr val="black"/>
                </a:solidFill>
                <a:latin typeface="Arial"/>
                <a:cs typeface="Arial"/>
              </a:rPr>
              <a:t>lic finance </a:t>
            </a:r>
            <a:r>
              <a:rPr sz="2176" spc="-20" dirty="0">
                <a:solidFill>
                  <a:prstClr val="black"/>
                </a:solidFill>
                <a:latin typeface="Arial"/>
                <a:cs typeface="Arial"/>
              </a:rPr>
              <a:t>system,</a:t>
            </a:r>
            <a:r>
              <a:rPr sz="2176" spc="-10" dirty="0">
                <a:solidFill>
                  <a:prstClr val="black"/>
                </a:solidFill>
                <a:latin typeface="Arial"/>
                <a:cs typeface="Arial"/>
              </a:rPr>
              <a:t> </a:t>
            </a:r>
            <a:r>
              <a:rPr sz="2176" spc="-20" dirty="0">
                <a:solidFill>
                  <a:prstClr val="black"/>
                </a:solidFill>
                <a:latin typeface="Arial"/>
                <a:cs typeface="Arial"/>
              </a:rPr>
              <a:t>based</a:t>
            </a:r>
            <a:r>
              <a:rPr sz="2176" spc="-10" dirty="0">
                <a:solidFill>
                  <a:prstClr val="black"/>
                </a:solidFill>
                <a:latin typeface="Arial"/>
                <a:cs typeface="Arial"/>
              </a:rPr>
              <a:t> </a:t>
            </a:r>
            <a:r>
              <a:rPr sz="2176" spc="-20" dirty="0">
                <a:solidFill>
                  <a:prstClr val="black"/>
                </a:solidFill>
                <a:latin typeface="Arial"/>
                <a:cs typeface="Arial"/>
              </a:rPr>
              <a:t>on</a:t>
            </a:r>
            <a:r>
              <a:rPr sz="2176" spc="-10" dirty="0">
                <a:solidFill>
                  <a:prstClr val="black"/>
                </a:solidFill>
                <a:latin typeface="Arial"/>
                <a:cs typeface="Arial"/>
              </a:rPr>
              <a:t> </a:t>
            </a:r>
            <a:r>
              <a:rPr sz="2176" spc="-20" dirty="0">
                <a:solidFill>
                  <a:prstClr val="black"/>
                </a:solidFill>
                <a:latin typeface="Arial"/>
                <a:cs typeface="Arial"/>
              </a:rPr>
              <a:t>user</a:t>
            </a:r>
            <a:r>
              <a:rPr sz="2176" spc="-10" dirty="0">
                <a:solidFill>
                  <a:prstClr val="black"/>
                </a:solidFill>
                <a:latin typeface="Arial"/>
                <a:cs typeface="Arial"/>
              </a:rPr>
              <a:t> </a:t>
            </a:r>
            <a:r>
              <a:rPr sz="2176" spc="-79" dirty="0">
                <a:solidFill>
                  <a:prstClr val="black"/>
                </a:solidFill>
                <a:latin typeface="Arial"/>
                <a:cs typeface="Arial"/>
              </a:rPr>
              <a:t>f</a:t>
            </a:r>
            <a:r>
              <a:rPr sz="2176" spc="-20" dirty="0">
                <a:solidFill>
                  <a:prstClr val="black"/>
                </a:solidFill>
                <a:latin typeface="Arial"/>
                <a:cs typeface="Arial"/>
              </a:rPr>
              <a:t>ees</a:t>
            </a:r>
            <a:r>
              <a:rPr sz="2176" spc="-10" dirty="0">
                <a:solidFill>
                  <a:prstClr val="black"/>
                </a:solidFill>
                <a:latin typeface="Arial"/>
                <a:cs typeface="Arial"/>
              </a:rPr>
              <a:t> </a:t>
            </a:r>
            <a:r>
              <a:rPr sz="2176" spc="-20" dirty="0">
                <a:solidFill>
                  <a:prstClr val="black"/>
                </a:solidFill>
                <a:latin typeface="Arial"/>
                <a:cs typeface="Arial"/>
              </a:rPr>
              <a:t>and</a:t>
            </a:r>
            <a:r>
              <a:rPr sz="2176" spc="-10" dirty="0">
                <a:solidFill>
                  <a:prstClr val="black"/>
                </a:solidFill>
                <a:latin typeface="Arial"/>
                <a:cs typeface="Arial"/>
              </a:rPr>
              <a:t> benefit ta</a:t>
            </a:r>
            <a:r>
              <a:rPr sz="2176" spc="-89" dirty="0">
                <a:solidFill>
                  <a:prstClr val="black"/>
                </a:solidFill>
                <a:latin typeface="Arial"/>
                <a:cs typeface="Arial"/>
              </a:rPr>
              <a:t>x</a:t>
            </a:r>
            <a:r>
              <a:rPr sz="2176" spc="-20" dirty="0">
                <a:solidFill>
                  <a:prstClr val="black"/>
                </a:solidFill>
                <a:latin typeface="Arial"/>
                <a:cs typeface="Arial"/>
              </a:rPr>
              <a:t>e</a:t>
            </a:r>
            <a:r>
              <a:rPr sz="2176" spc="-59" dirty="0">
                <a:solidFill>
                  <a:prstClr val="black"/>
                </a:solidFill>
                <a:latin typeface="Arial"/>
                <a:cs typeface="Arial"/>
              </a:rPr>
              <a:t>s</a:t>
            </a:r>
            <a:r>
              <a:rPr sz="2176" spc="-10" dirty="0">
                <a:solidFill>
                  <a:prstClr val="black"/>
                </a:solidFill>
                <a:latin typeface="Arial"/>
                <a:cs typeface="Arial"/>
              </a:rPr>
              <a:t>, </a:t>
            </a:r>
            <a:r>
              <a:rPr sz="2176" spc="-20" dirty="0">
                <a:solidFill>
                  <a:prstClr val="black"/>
                </a:solidFill>
                <a:latin typeface="Arial"/>
                <a:cs typeface="Arial"/>
              </a:rPr>
              <a:t>has</a:t>
            </a:r>
            <a:r>
              <a:rPr sz="2176" spc="-10" dirty="0">
                <a:solidFill>
                  <a:prstClr val="black"/>
                </a:solidFill>
                <a:latin typeface="Arial"/>
                <a:cs typeface="Arial"/>
              </a:rPr>
              <a:t> the potential to </a:t>
            </a:r>
            <a:r>
              <a:rPr sz="2176" spc="-20" dirty="0">
                <a:solidFill>
                  <a:prstClr val="black"/>
                </a:solidFill>
                <a:latin typeface="Arial"/>
                <a:cs typeface="Arial"/>
              </a:rPr>
              <a:t>reduce</a:t>
            </a:r>
            <a:r>
              <a:rPr sz="2176" spc="-10" dirty="0">
                <a:solidFill>
                  <a:prstClr val="black"/>
                </a:solidFill>
                <a:latin typeface="Arial"/>
                <a:cs typeface="Arial"/>
              </a:rPr>
              <a:t> conflicts </a:t>
            </a:r>
            <a:r>
              <a:rPr sz="2176" spc="-20" dirty="0">
                <a:solidFill>
                  <a:prstClr val="black"/>
                </a:solidFill>
                <a:latin typeface="Arial"/>
                <a:cs typeface="Arial"/>
              </a:rPr>
              <a:t>and</a:t>
            </a:r>
            <a:r>
              <a:rPr sz="2176" spc="-10" dirty="0">
                <a:solidFill>
                  <a:prstClr val="black"/>
                </a:solidFill>
                <a:latin typeface="Arial"/>
                <a:cs typeface="Arial"/>
              </a:rPr>
              <a:t> inefficiencie</a:t>
            </a:r>
            <a:r>
              <a:rPr sz="2176" spc="-59" dirty="0">
                <a:solidFill>
                  <a:prstClr val="black"/>
                </a:solidFill>
                <a:latin typeface="Arial"/>
                <a:cs typeface="Arial"/>
              </a:rPr>
              <a:t>s</a:t>
            </a:r>
            <a:r>
              <a:rPr sz="2176" spc="-10" dirty="0">
                <a:solidFill>
                  <a:prstClr val="black"/>
                </a:solidFill>
                <a:latin typeface="Arial"/>
                <a:cs typeface="Arial"/>
              </a:rPr>
              <a:t>, </a:t>
            </a:r>
            <a:r>
              <a:rPr sz="2176" spc="-20" dirty="0">
                <a:solidFill>
                  <a:prstClr val="black"/>
                </a:solidFill>
                <a:latin typeface="Arial"/>
                <a:cs typeface="Arial"/>
              </a:rPr>
              <a:t>and</a:t>
            </a:r>
            <a:r>
              <a:rPr sz="2176" spc="-10" dirty="0">
                <a:solidFill>
                  <a:prstClr val="black"/>
                </a:solidFill>
                <a:latin typeface="Arial"/>
                <a:cs typeface="Arial"/>
              </a:rPr>
              <a:t> </a:t>
            </a:r>
            <a:r>
              <a:rPr sz="2176" spc="-69" dirty="0">
                <a:solidFill>
                  <a:prstClr val="black"/>
                </a:solidFill>
                <a:latin typeface="Arial"/>
                <a:cs typeface="Arial"/>
              </a:rPr>
              <a:t>b</a:t>
            </a:r>
            <a:r>
              <a:rPr sz="2176" spc="-10" dirty="0">
                <a:solidFill>
                  <a:prstClr val="black"/>
                </a:solidFill>
                <a:latin typeface="Arial"/>
                <a:cs typeface="Arial"/>
              </a:rPr>
              <a:t>uild </a:t>
            </a:r>
            <a:r>
              <a:rPr sz="2176" spc="-79" dirty="0">
                <a:solidFill>
                  <a:prstClr val="black"/>
                </a:solidFill>
                <a:latin typeface="Arial"/>
                <a:cs typeface="Arial"/>
              </a:rPr>
              <a:t>v</a:t>
            </a:r>
            <a:r>
              <a:rPr sz="2176" spc="-10" dirty="0">
                <a:solidFill>
                  <a:prstClr val="black"/>
                </a:solidFill>
                <a:latin typeface="Arial"/>
                <a:cs typeface="Arial"/>
              </a:rPr>
              <a:t>oter </a:t>
            </a:r>
            <a:r>
              <a:rPr sz="2176" spc="-20" dirty="0">
                <a:solidFill>
                  <a:prstClr val="black"/>
                </a:solidFill>
                <a:latin typeface="Arial"/>
                <a:cs typeface="Arial"/>
              </a:rPr>
              <a:t>suppo</a:t>
            </a:r>
            <a:r>
              <a:rPr sz="2176" spc="69" dirty="0">
                <a:solidFill>
                  <a:prstClr val="black"/>
                </a:solidFill>
                <a:latin typeface="Arial"/>
                <a:cs typeface="Arial"/>
              </a:rPr>
              <a:t>r</a:t>
            </a:r>
            <a:r>
              <a:rPr sz="2176" spc="-10" dirty="0">
                <a:solidFill>
                  <a:prstClr val="black"/>
                </a:solidFill>
                <a:latin typeface="Arial"/>
                <a:cs typeface="Arial"/>
              </a:rPr>
              <a:t>t </a:t>
            </a:r>
            <a:r>
              <a:rPr sz="2176" spc="-79" dirty="0">
                <a:solidFill>
                  <a:prstClr val="black"/>
                </a:solidFill>
                <a:latin typeface="Arial"/>
                <a:cs typeface="Arial"/>
              </a:rPr>
              <a:t>f</a:t>
            </a:r>
            <a:r>
              <a:rPr sz="2176" spc="-10" dirty="0">
                <a:solidFill>
                  <a:prstClr val="black"/>
                </a:solidFill>
                <a:latin typeface="Arial"/>
                <a:cs typeface="Arial"/>
              </a:rPr>
              <a:t>or inf</a:t>
            </a:r>
            <a:r>
              <a:rPr sz="2176" spc="-40" dirty="0">
                <a:solidFill>
                  <a:prstClr val="black"/>
                </a:solidFill>
                <a:latin typeface="Arial"/>
                <a:cs typeface="Arial"/>
              </a:rPr>
              <a:t>r</a:t>
            </a:r>
            <a:r>
              <a:rPr sz="2176" spc="-10" dirty="0">
                <a:solidFill>
                  <a:prstClr val="black"/>
                </a:solidFill>
                <a:latin typeface="Arial"/>
                <a:cs typeface="Arial"/>
              </a:rPr>
              <a:t>ast</a:t>
            </a:r>
            <a:r>
              <a:rPr sz="2176" spc="20" dirty="0">
                <a:solidFill>
                  <a:prstClr val="black"/>
                </a:solidFill>
                <a:latin typeface="Arial"/>
                <a:cs typeface="Arial"/>
              </a:rPr>
              <a:t>r</a:t>
            </a:r>
            <a:r>
              <a:rPr sz="2176" spc="-10" dirty="0">
                <a:solidFill>
                  <a:prstClr val="black"/>
                </a:solidFill>
                <a:latin typeface="Arial"/>
                <a:cs typeface="Arial"/>
              </a:rPr>
              <a:t>ucture spending.</a:t>
            </a:r>
            <a:endParaRPr sz="2176">
              <a:solidFill>
                <a:prstClr val="black"/>
              </a:solidFill>
              <a:latin typeface="Arial"/>
              <a:cs typeface="Arial"/>
            </a:endParaRPr>
          </a:p>
          <a:p>
            <a:pPr defTabSz="1808683">
              <a:lnSpc>
                <a:spcPts val="1088"/>
              </a:lnSpc>
              <a:spcBef>
                <a:spcPts val="95"/>
              </a:spcBef>
            </a:pPr>
            <a:endParaRPr sz="1088">
              <a:solidFill>
                <a:prstClr val="black"/>
              </a:solidFill>
            </a:endParaRPr>
          </a:p>
          <a:p>
            <a:pPr marL="25121" marR="184636" algn="just" defTabSz="1808683">
              <a:lnSpc>
                <a:spcPct val="102600"/>
              </a:lnSpc>
            </a:pPr>
            <a:r>
              <a:rPr sz="2176" spc="-20" dirty="0">
                <a:solidFill>
                  <a:prstClr val="black"/>
                </a:solidFill>
                <a:latin typeface="Arial"/>
                <a:cs typeface="Arial"/>
              </a:rPr>
              <a:t>A</a:t>
            </a:r>
            <a:r>
              <a:rPr sz="2176" spc="-10" dirty="0">
                <a:solidFill>
                  <a:prstClr val="black"/>
                </a:solidFill>
                <a:latin typeface="Arial"/>
                <a:cs typeface="Arial"/>
              </a:rPr>
              <a:t> t</a:t>
            </a:r>
            <a:r>
              <a:rPr sz="2176" spc="-40" dirty="0">
                <a:solidFill>
                  <a:prstClr val="black"/>
                </a:solidFill>
                <a:latin typeface="Arial"/>
                <a:cs typeface="Arial"/>
              </a:rPr>
              <a:t>r</a:t>
            </a:r>
            <a:r>
              <a:rPr sz="2176" spc="-20" dirty="0">
                <a:solidFill>
                  <a:prstClr val="black"/>
                </a:solidFill>
                <a:latin typeface="Arial"/>
                <a:cs typeface="Arial"/>
              </a:rPr>
              <a:t>ansparent</a:t>
            </a:r>
            <a:r>
              <a:rPr sz="2176" spc="-10" dirty="0">
                <a:solidFill>
                  <a:prstClr val="black"/>
                </a:solidFill>
                <a:latin typeface="Arial"/>
                <a:cs typeface="Arial"/>
              </a:rPr>
              <a:t> </a:t>
            </a:r>
            <a:r>
              <a:rPr sz="2176" spc="-20" dirty="0">
                <a:solidFill>
                  <a:prstClr val="black"/>
                </a:solidFill>
                <a:latin typeface="Arial"/>
                <a:cs typeface="Arial"/>
              </a:rPr>
              <a:t>and</a:t>
            </a:r>
            <a:r>
              <a:rPr sz="2176" spc="-10" dirty="0">
                <a:solidFill>
                  <a:prstClr val="black"/>
                </a:solidFill>
                <a:latin typeface="Arial"/>
                <a:cs typeface="Arial"/>
              </a:rPr>
              <a:t> in</a:t>
            </a:r>
            <a:r>
              <a:rPr sz="2176" spc="-79" dirty="0">
                <a:solidFill>
                  <a:prstClr val="black"/>
                </a:solidFill>
                <a:latin typeface="Arial"/>
                <a:cs typeface="Arial"/>
              </a:rPr>
              <a:t>f</a:t>
            </a:r>
            <a:r>
              <a:rPr sz="2176" spc="-20" dirty="0">
                <a:solidFill>
                  <a:prstClr val="black"/>
                </a:solidFill>
                <a:latin typeface="Arial"/>
                <a:cs typeface="Arial"/>
              </a:rPr>
              <a:t>o</a:t>
            </a:r>
            <a:r>
              <a:rPr sz="2176" spc="40" dirty="0">
                <a:solidFill>
                  <a:prstClr val="black"/>
                </a:solidFill>
                <a:latin typeface="Arial"/>
                <a:cs typeface="Arial"/>
              </a:rPr>
              <a:t>r</a:t>
            </a:r>
            <a:r>
              <a:rPr sz="2176" spc="-20" dirty="0">
                <a:solidFill>
                  <a:prstClr val="black"/>
                </a:solidFill>
                <a:latin typeface="Arial"/>
                <a:cs typeface="Arial"/>
              </a:rPr>
              <a:t>med</a:t>
            </a:r>
            <a:r>
              <a:rPr sz="2176" spc="-10" dirty="0">
                <a:solidFill>
                  <a:prstClr val="black"/>
                </a:solidFill>
                <a:latin typeface="Arial"/>
                <a:cs typeface="Arial"/>
              </a:rPr>
              <a:t> </a:t>
            </a:r>
            <a:r>
              <a:rPr sz="2176" spc="-20" dirty="0">
                <a:solidFill>
                  <a:prstClr val="black"/>
                </a:solidFill>
                <a:latin typeface="Arial"/>
                <a:cs typeface="Arial"/>
              </a:rPr>
              <a:t>debate</a:t>
            </a:r>
            <a:r>
              <a:rPr sz="2176" spc="-10" dirty="0">
                <a:solidFill>
                  <a:prstClr val="black"/>
                </a:solidFill>
                <a:latin typeface="Arial"/>
                <a:cs typeface="Arial"/>
              </a:rPr>
              <a:t> </a:t>
            </a:r>
            <a:r>
              <a:rPr sz="2176" spc="-20" dirty="0">
                <a:solidFill>
                  <a:prstClr val="black"/>
                </a:solidFill>
                <a:latin typeface="Arial"/>
                <a:cs typeface="Arial"/>
              </a:rPr>
              <a:t>about</a:t>
            </a:r>
            <a:r>
              <a:rPr sz="2176" spc="-10" dirty="0">
                <a:solidFill>
                  <a:prstClr val="black"/>
                </a:solidFill>
                <a:latin typeface="Arial"/>
                <a:cs typeface="Arial"/>
              </a:rPr>
              <a:t> costs </a:t>
            </a:r>
            <a:r>
              <a:rPr sz="2176" spc="-20" dirty="0">
                <a:solidFill>
                  <a:prstClr val="black"/>
                </a:solidFill>
                <a:latin typeface="Arial"/>
                <a:cs typeface="Arial"/>
              </a:rPr>
              <a:t>and</a:t>
            </a:r>
            <a:r>
              <a:rPr sz="2176" spc="-10" dirty="0">
                <a:solidFill>
                  <a:prstClr val="black"/>
                </a:solidFill>
                <a:latin typeface="Arial"/>
                <a:cs typeface="Arial"/>
              </a:rPr>
              <a:t> benefit</a:t>
            </a:r>
            <a:r>
              <a:rPr sz="2176" spc="-59" dirty="0">
                <a:solidFill>
                  <a:prstClr val="black"/>
                </a:solidFill>
                <a:latin typeface="Arial"/>
                <a:cs typeface="Arial"/>
              </a:rPr>
              <a:t>s</a:t>
            </a:r>
            <a:r>
              <a:rPr sz="2176" spc="-10" dirty="0">
                <a:solidFill>
                  <a:prstClr val="black"/>
                </a:solidFill>
                <a:latin typeface="Arial"/>
                <a:cs typeface="Arial"/>
              </a:rPr>
              <a:t>, while not palata</a:t>
            </a:r>
            <a:r>
              <a:rPr sz="2176" spc="-69" dirty="0">
                <a:solidFill>
                  <a:prstClr val="black"/>
                </a:solidFill>
                <a:latin typeface="Arial"/>
                <a:cs typeface="Arial"/>
              </a:rPr>
              <a:t>b</a:t>
            </a:r>
            <a:r>
              <a:rPr sz="2176" spc="-10" dirty="0">
                <a:solidFill>
                  <a:prstClr val="black"/>
                </a:solidFill>
                <a:latin typeface="Arial"/>
                <a:cs typeface="Arial"/>
              </a:rPr>
              <a:t>le to all, </a:t>
            </a:r>
            <a:r>
              <a:rPr sz="2176" spc="-20" dirty="0">
                <a:solidFill>
                  <a:prstClr val="black"/>
                </a:solidFill>
                <a:latin typeface="Arial"/>
                <a:cs typeface="Arial"/>
              </a:rPr>
              <a:t>has</a:t>
            </a:r>
            <a:r>
              <a:rPr sz="2176" spc="-10" dirty="0">
                <a:solidFill>
                  <a:prstClr val="black"/>
                </a:solidFill>
                <a:latin typeface="Arial"/>
                <a:cs typeface="Arial"/>
              </a:rPr>
              <a:t> potential to </a:t>
            </a:r>
            <a:r>
              <a:rPr sz="2176" spc="-69" dirty="0">
                <a:solidFill>
                  <a:prstClr val="black"/>
                </a:solidFill>
                <a:latin typeface="Arial"/>
                <a:cs typeface="Arial"/>
              </a:rPr>
              <a:t>b</a:t>
            </a:r>
            <a:r>
              <a:rPr sz="2176" spc="-10" dirty="0">
                <a:solidFill>
                  <a:prstClr val="black"/>
                </a:solidFill>
                <a:latin typeface="Arial"/>
                <a:cs typeface="Arial"/>
              </a:rPr>
              <a:t>uild </a:t>
            </a:r>
            <a:r>
              <a:rPr sz="2176" spc="-20" dirty="0">
                <a:solidFill>
                  <a:prstClr val="black"/>
                </a:solidFill>
                <a:latin typeface="Arial"/>
                <a:cs typeface="Arial"/>
              </a:rPr>
              <a:t>confidence</a:t>
            </a:r>
            <a:r>
              <a:rPr sz="2176" spc="-10" dirty="0">
                <a:solidFill>
                  <a:prstClr val="black"/>
                </a:solidFill>
                <a:latin typeface="Arial"/>
                <a:cs typeface="Arial"/>
              </a:rPr>
              <a:t> in the </a:t>
            </a:r>
            <a:r>
              <a:rPr sz="2176" spc="-20" dirty="0">
                <a:solidFill>
                  <a:prstClr val="black"/>
                </a:solidFill>
                <a:latin typeface="Arial"/>
                <a:cs typeface="Arial"/>
              </a:rPr>
              <a:t>system</a:t>
            </a:r>
            <a:r>
              <a:rPr sz="2176" spc="-10" dirty="0">
                <a:solidFill>
                  <a:prstClr val="black"/>
                </a:solidFill>
                <a:latin typeface="Arial"/>
                <a:cs typeface="Arial"/>
              </a:rPr>
              <a:t> </a:t>
            </a:r>
            <a:r>
              <a:rPr sz="2176" spc="-20" dirty="0">
                <a:solidFill>
                  <a:prstClr val="black"/>
                </a:solidFill>
                <a:latin typeface="Arial"/>
                <a:cs typeface="Arial"/>
              </a:rPr>
              <a:t>and</a:t>
            </a:r>
            <a:r>
              <a:rPr sz="2176" spc="-10" dirty="0">
                <a:solidFill>
                  <a:prstClr val="black"/>
                </a:solidFill>
                <a:latin typeface="Arial"/>
                <a:cs typeface="Arial"/>
              </a:rPr>
              <a:t> </a:t>
            </a:r>
            <a:r>
              <a:rPr sz="2176" spc="-20" dirty="0">
                <a:solidFill>
                  <a:prstClr val="black"/>
                </a:solidFill>
                <a:latin typeface="Arial"/>
                <a:cs typeface="Arial"/>
              </a:rPr>
              <a:t>impr</a:t>
            </a:r>
            <a:r>
              <a:rPr sz="2176" spc="-59" dirty="0">
                <a:solidFill>
                  <a:prstClr val="black"/>
                </a:solidFill>
                <a:latin typeface="Arial"/>
                <a:cs typeface="Arial"/>
              </a:rPr>
              <a:t>o</a:t>
            </a:r>
            <a:r>
              <a:rPr sz="2176" spc="-79" dirty="0">
                <a:solidFill>
                  <a:prstClr val="black"/>
                </a:solidFill>
                <a:latin typeface="Arial"/>
                <a:cs typeface="Arial"/>
              </a:rPr>
              <a:t>v</a:t>
            </a:r>
            <a:r>
              <a:rPr sz="2176" spc="-20" dirty="0">
                <a:solidFill>
                  <a:prstClr val="black"/>
                </a:solidFill>
                <a:latin typeface="Arial"/>
                <a:cs typeface="Arial"/>
              </a:rPr>
              <a:t>e</a:t>
            </a:r>
            <a:r>
              <a:rPr sz="2176" spc="-10" dirty="0">
                <a:solidFill>
                  <a:prstClr val="black"/>
                </a:solidFill>
                <a:latin typeface="Arial"/>
                <a:cs typeface="Arial"/>
              </a:rPr>
              <a:t> decision-making.</a:t>
            </a:r>
            <a:endParaRPr sz="2176">
              <a:solidFill>
                <a:prstClr val="black"/>
              </a:solidFill>
              <a:latin typeface="Arial"/>
              <a:cs typeface="Arial"/>
            </a:endParaRPr>
          </a:p>
        </p:txBody>
      </p:sp>
    </p:spTree>
    <p:extLst>
      <p:ext uri="{BB962C8B-B14F-4D97-AF65-F5344CB8AC3E}">
        <p14:creationId xmlns:p14="http://schemas.microsoft.com/office/powerpoint/2010/main" val="685919769"/>
      </p:ext>
    </p:extLst>
  </p:cSld>
  <p:clrMapOvr>
    <a:masterClrMapping/>
  </p:clrMapOvr>
  <p:transition>
    <p:cut/>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2A5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74" y="2545373"/>
            <a:ext cx="8269486" cy="1657350"/>
          </a:xfrm>
          <a:prstGeom prst="rect">
            <a:avLst/>
          </a:prstGeom>
        </p:spPr>
      </p:pic>
    </p:spTree>
    <p:extLst>
      <p:ext uri="{BB962C8B-B14F-4D97-AF65-F5344CB8AC3E}">
        <p14:creationId xmlns:p14="http://schemas.microsoft.com/office/powerpoint/2010/main" val="3630646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Varying management of natural resources:</a:t>
            </a:r>
            <a:br>
              <a:rPr lang="en-US" dirty="0" smtClean="0"/>
            </a:br>
            <a:r>
              <a:rPr lang="en-US" dirty="0" smtClean="0"/>
              <a:t>Timber</a:t>
            </a:r>
            <a:endParaRPr lang="en-US" dirty="0"/>
          </a:p>
        </p:txBody>
      </p:sp>
      <p:pic>
        <p:nvPicPr>
          <p:cNvPr id="5" name="Picture 4"/>
          <p:cNvPicPr>
            <a:picLocks noChangeAspect="1"/>
          </p:cNvPicPr>
          <p:nvPr/>
        </p:nvPicPr>
        <p:blipFill>
          <a:blip r:embed="rId3"/>
          <a:stretch>
            <a:fillRect/>
          </a:stretch>
        </p:blipFill>
        <p:spPr>
          <a:xfrm>
            <a:off x="127000" y="984250"/>
            <a:ext cx="8890000" cy="5873750"/>
          </a:xfrm>
          <a:prstGeom prst="rect">
            <a:avLst/>
          </a:prstGeom>
          <a:noFill/>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Varying investment in infrastructure</a:t>
            </a:r>
            <a:endParaRPr lang="en-US" dirty="0"/>
          </a:p>
        </p:txBody>
      </p:sp>
      <p:graphicFrame>
        <p:nvGraphicFramePr>
          <p:cNvPr id="4" name="Diagramm 1"/>
          <p:cNvGraphicFramePr>
            <a:graphicFrameLocks noGrp="1"/>
          </p:cNvGraphicFramePr>
          <p:nvPr>
            <p:ph sz="quarter" idx="1"/>
            <p:extLst>
              <p:ext uri="{D42A27DB-BD31-4B8C-83A1-F6EECF244321}">
                <p14:modId xmlns:p14="http://schemas.microsoft.com/office/powerpoint/2010/main" val="592636497"/>
              </p:ext>
            </p:extLst>
          </p:nvPr>
        </p:nvGraphicFramePr>
        <p:xfrm>
          <a:off x="171060" y="997096"/>
          <a:ext cx="8790446" cy="5386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72820" y="6342241"/>
            <a:ext cx="7614021" cy="646331"/>
          </a:xfrm>
          <a:prstGeom prst="rect">
            <a:avLst/>
          </a:prstGeom>
          <a:noFill/>
        </p:spPr>
        <p:txBody>
          <a:bodyPr wrap="none" rtlCol="0">
            <a:spAutoFit/>
          </a:bodyPr>
          <a:lstStyle/>
          <a:p>
            <a:r>
              <a:rPr lang="en-US" dirty="0"/>
              <a:t>2011 </a:t>
            </a:r>
            <a:r>
              <a:rPr lang="en-US" dirty="0" smtClean="0"/>
              <a:t>transportation infrastructure investment as </a:t>
            </a:r>
            <a:r>
              <a:rPr lang="en-US" dirty="0"/>
              <a:t>% </a:t>
            </a:r>
            <a:r>
              <a:rPr lang="en-US" dirty="0" smtClean="0"/>
              <a:t>GDP (Source: OECD)</a:t>
            </a:r>
            <a:endParaRPr lang="en-US" dirty="0"/>
          </a:p>
          <a:p>
            <a:endParaRPr lang="en-US" dirty="0"/>
          </a:p>
        </p:txBody>
      </p:sp>
    </p:spTree>
    <p:extLst>
      <p:ext uri="{BB962C8B-B14F-4D97-AF65-F5344CB8AC3E}">
        <p14:creationId xmlns:p14="http://schemas.microsoft.com/office/powerpoint/2010/main" val="42997400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49498"/>
            <a:ext cx="8534400" cy="758952"/>
          </a:xfrm>
        </p:spPr>
        <p:txBody>
          <a:bodyPr/>
          <a:lstStyle/>
          <a:p>
            <a:r>
              <a:rPr lang="en-US" dirty="0" smtClean="0"/>
              <a:t>Varying investment in infrastructure</a:t>
            </a:r>
            <a:endParaRPr lang="en-US" dirty="0"/>
          </a:p>
        </p:txBody>
      </p:sp>
      <p:sp>
        <p:nvSpPr>
          <p:cNvPr id="6" name="TextBox 5"/>
          <p:cNvSpPr txBox="1"/>
          <p:nvPr/>
        </p:nvSpPr>
        <p:spPr>
          <a:xfrm>
            <a:off x="972820" y="6342241"/>
            <a:ext cx="7614021" cy="646331"/>
          </a:xfrm>
          <a:prstGeom prst="rect">
            <a:avLst/>
          </a:prstGeom>
          <a:noFill/>
        </p:spPr>
        <p:txBody>
          <a:bodyPr wrap="none" rtlCol="0">
            <a:spAutoFit/>
          </a:bodyPr>
          <a:lstStyle/>
          <a:p>
            <a:r>
              <a:rPr lang="en-US" dirty="0" smtClean="0"/>
              <a:t>2013 transportation infrastructure investment as </a:t>
            </a:r>
            <a:r>
              <a:rPr lang="en-US" dirty="0"/>
              <a:t>% </a:t>
            </a:r>
            <a:r>
              <a:rPr lang="en-US" dirty="0" smtClean="0"/>
              <a:t>GDP (Source: OECD)</a:t>
            </a:r>
            <a:endParaRPr lang="en-US" dirty="0"/>
          </a:p>
          <a:p>
            <a:endParaRPr lang="en-US" dirty="0"/>
          </a:p>
        </p:txBody>
      </p:sp>
      <p:sp>
        <p:nvSpPr>
          <p:cNvPr id="3" name="Content Placeholder 2"/>
          <p:cNvSpPr>
            <a:spLocks noGrp="1"/>
          </p:cNvSpPr>
          <p:nvPr>
            <p:ph sz="quarter" idx="1"/>
          </p:nvPr>
        </p:nvSpPr>
        <p:spPr/>
        <p:txBody>
          <a:bodyPr/>
          <a:lstStyle/>
          <a:p>
            <a:endParaRPr lang="en-US"/>
          </a:p>
        </p:txBody>
      </p:sp>
      <p:graphicFrame>
        <p:nvGraphicFramePr>
          <p:cNvPr id="8" name="Chart 7"/>
          <p:cNvGraphicFramePr>
            <a:graphicFrameLocks/>
          </p:cNvGraphicFramePr>
          <p:nvPr>
            <p:extLst>
              <p:ext uri="{D42A27DB-BD31-4B8C-83A1-F6EECF244321}">
                <p14:modId xmlns:p14="http://schemas.microsoft.com/office/powerpoint/2010/main" val="785205094"/>
              </p:ext>
            </p:extLst>
          </p:nvPr>
        </p:nvGraphicFramePr>
        <p:xfrm>
          <a:off x="190499" y="1545167"/>
          <a:ext cx="8752417" cy="4878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735087"/>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30143</TotalTime>
  <Words>3152</Words>
  <Application>Microsoft Office PowerPoint</Application>
  <PresentationFormat>On-screen Show (4:3)</PresentationFormat>
  <Paragraphs>436</Paragraphs>
  <Slides>61</Slides>
  <Notes>36</Notes>
  <HiddenSlides>1</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61</vt:i4>
      </vt:variant>
    </vt:vector>
  </HeadingPairs>
  <TitlesOfParts>
    <vt:vector size="71" baseType="lpstr">
      <vt:lpstr>Arial</vt:lpstr>
      <vt:lpstr>Calibri</vt:lpstr>
      <vt:lpstr>Calibri Light</vt:lpstr>
      <vt:lpstr>Georgia</vt:lpstr>
      <vt:lpstr>Wingdings</vt:lpstr>
      <vt:lpstr>Wingdings 2</vt:lpstr>
      <vt:lpstr>Civic</vt:lpstr>
      <vt:lpstr>Office Theme</vt:lpstr>
      <vt:lpstr>1_Office Theme</vt:lpstr>
      <vt:lpstr>2_Office Theme</vt:lpstr>
      <vt:lpstr>PowerPoint Presentation</vt:lpstr>
      <vt:lpstr>     Investing in the Long Term  </vt:lpstr>
      <vt:lpstr>Governments that invest in the long term</vt:lpstr>
      <vt:lpstr>Mortgaging the future: The worst fiscal-performers</vt:lpstr>
      <vt:lpstr>Investing in the long term: The best fiscal-performers</vt:lpstr>
      <vt:lpstr>Varying investments in the workforce: Education spending</vt:lpstr>
      <vt:lpstr>Varying management of natural resources: Timber</vt:lpstr>
      <vt:lpstr>Varying investment in infrastructure</vt:lpstr>
      <vt:lpstr>Varying investment in infrastructure</vt:lpstr>
      <vt:lpstr>An intertemporal policy tradeoff</vt:lpstr>
      <vt:lpstr>Impatience?</vt:lpstr>
      <vt:lpstr>Three challenges of investing in the long term</vt:lpstr>
      <vt:lpstr>Challenge 1: The poverty of information about the long run</vt:lpstr>
      <vt:lpstr>The clarity of the present vs....</vt:lpstr>
      <vt:lpstr>...the fog of the future</vt:lpstr>
      <vt:lpstr>Challenge 1: The poverty of information about the long run</vt:lpstr>
      <vt:lpstr>Growing uncertainty over time: UN global population projections</vt:lpstr>
      <vt:lpstr>Errors in U.S. Social Security forecasting  (Kashin et al 2015)</vt:lpstr>
      <vt:lpstr>Challenge 1: The poverty of information about the long run</vt:lpstr>
      <vt:lpstr>An intertemporal policy tradeoff</vt:lpstr>
      <vt:lpstr>Challenge 2: Political uncertainty</vt:lpstr>
      <vt:lpstr>We don’t wait for uncertain marshmallows (Kidd et al 2012)</vt:lpstr>
      <vt:lpstr>Failure to invest: Metro Vancouver</vt:lpstr>
      <vt:lpstr>A matter of trust</vt:lpstr>
      <vt:lpstr>A matter of trust</vt:lpstr>
      <vt:lpstr>A matter of trust</vt:lpstr>
      <vt:lpstr>A matter of trust</vt:lpstr>
      <vt:lpstr>Experimental evidence on uncertainty (Jacobs &amp; Matthews 2012)</vt:lpstr>
      <vt:lpstr>Trust in government conditions effects of delay (Jacobs/Matthews, BJPS,s 2012)</vt:lpstr>
      <vt:lpstr>Challenge 3: Opposition from “concentrated” cost-bearers </vt:lpstr>
      <vt:lpstr>Heathrow expansion</vt:lpstr>
      <vt:lpstr>Challenge 3: Opposition from “concentrated” cost-bearers </vt:lpstr>
      <vt:lpstr>Challenge 3: Opposition from “concentrated” cost-bearers </vt:lpstr>
      <vt:lpstr>Overcoming the challenges  to long-term investment</vt:lpstr>
      <vt:lpstr>1. Bringing voter attention to the long term</vt:lpstr>
      <vt:lpstr>Investment as pursuit of gains</vt:lpstr>
      <vt:lpstr>Investment as loss-avoidance</vt:lpstr>
      <vt:lpstr>1. Bringing voter attention to the long term</vt:lpstr>
      <vt:lpstr>Ontarians’ Google searches:  “climate change”</vt:lpstr>
      <vt:lpstr>2. Generating confidence in long-term benefits</vt:lpstr>
      <vt:lpstr>A good idea…</vt:lpstr>
      <vt:lpstr>…but a bit late.</vt:lpstr>
      <vt:lpstr>Trust issue a “red herring”</vt:lpstr>
      <vt:lpstr>2. Generating confidence in long-term benefits</vt:lpstr>
      <vt:lpstr>3. Overcoming mobilized opposition</vt:lpstr>
      <vt:lpstr>3. Overcoming mobilized opposition</vt:lpstr>
      <vt:lpstr>These folks will still be unhappy</vt:lpstr>
      <vt:lpstr>3. Overcoming mobilized opposition</vt:lpstr>
      <vt:lpstr>Closing thoughts</vt:lpstr>
      <vt:lpstr>Maybe it’s NOT intertemporal policy tradeoff</vt:lpstr>
      <vt:lpstr>Two dimensions of policy choice</vt:lpstr>
      <vt:lpstr>PowerPoint Presentation</vt:lpstr>
      <vt:lpstr>PowerPoint Presentation</vt:lpstr>
      <vt:lpstr>How should infrastructure be financed?</vt:lpstr>
      <vt:lpstr>Why doesn’t this work in practice?</vt:lpstr>
      <vt:lpstr>Can small reforms help? Insights from economics</vt:lpstr>
      <vt:lpstr>Can small reforms help? Insights from economics</vt:lpstr>
      <vt:lpstr>Can small reforms help? Insights from economics</vt:lpstr>
      <vt:lpstr>Can small reforms help? Insights from economics</vt:lpstr>
      <vt:lpstr>Concluding remarks</vt:lpstr>
      <vt:lpstr>PowerPoint Presentation</vt:lpstr>
    </vt:vector>
  </TitlesOfParts>
  <Company>University of British Columbia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Governing for the Long Term</dc:title>
  <dc:creator>Alan M. Jacobs</dc:creator>
  <cp:lastModifiedBy>Matteo</cp:lastModifiedBy>
  <cp:revision>565</cp:revision>
  <dcterms:created xsi:type="dcterms:W3CDTF">2011-12-02T14:36:39Z</dcterms:created>
  <dcterms:modified xsi:type="dcterms:W3CDTF">2016-01-18T12:29:50Z</dcterms:modified>
</cp:coreProperties>
</file>